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87" r:id="rId4"/>
    <p:sldId id="261" r:id="rId5"/>
    <p:sldId id="262" r:id="rId6"/>
    <p:sldId id="277" r:id="rId7"/>
    <p:sldId id="278" r:id="rId8"/>
    <p:sldId id="279" r:id="rId9"/>
    <p:sldId id="280" r:id="rId10"/>
    <p:sldId id="281" r:id="rId11"/>
    <p:sldId id="282" r:id="rId12"/>
    <p:sldId id="284" r:id="rId13"/>
    <p:sldId id="283" r:id="rId14"/>
    <p:sldId id="263" r:id="rId15"/>
    <p:sldId id="286" r:id="rId16"/>
    <p:sldId id="285" r:id="rId17"/>
    <p:sldId id="276" r:id="rId18"/>
    <p:sldId id="264" r:id="rId19"/>
    <p:sldId id="265" r:id="rId20"/>
    <p:sldId id="266" r:id="rId21"/>
    <p:sldId id="268" r:id="rId22"/>
    <p:sldId id="270"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29E92-2AAA-4ABC-A9DA-E3656EEF65A7}"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F1DCF416-A33B-4637-9D4F-138E0FC09174}">
      <dgm:prSet/>
      <dgm:spPr/>
      <dgm:t>
        <a:bodyPr/>
        <a:lstStyle/>
        <a:p>
          <a:r>
            <a:rPr lang="en-US"/>
            <a:t>Meals on Wheels </a:t>
          </a:r>
        </a:p>
      </dgm:t>
    </dgm:pt>
    <dgm:pt modelId="{A5F9084D-0275-4922-A41E-20091FAC546D}" type="parTrans" cxnId="{E1C5E3F6-9ACA-4911-A763-BAC957A39B25}">
      <dgm:prSet/>
      <dgm:spPr/>
      <dgm:t>
        <a:bodyPr/>
        <a:lstStyle/>
        <a:p>
          <a:endParaRPr lang="en-US"/>
        </a:p>
      </dgm:t>
    </dgm:pt>
    <dgm:pt modelId="{9ED44B31-E4F2-43B9-955F-C89E4193AB33}" type="sibTrans" cxnId="{E1C5E3F6-9ACA-4911-A763-BAC957A39B25}">
      <dgm:prSet/>
      <dgm:spPr/>
      <dgm:t>
        <a:bodyPr/>
        <a:lstStyle/>
        <a:p>
          <a:endParaRPr lang="en-US"/>
        </a:p>
      </dgm:t>
    </dgm:pt>
    <dgm:pt modelId="{9E0C6A57-9B59-4D25-BF28-FB3AAB475C8F}">
      <dgm:prSet/>
      <dgm:spPr/>
      <dgm:t>
        <a:bodyPr/>
        <a:lstStyle/>
        <a:p>
          <a:r>
            <a:rPr lang="en-US"/>
            <a:t>Columbus Cancer Clinic</a:t>
          </a:r>
        </a:p>
      </dgm:t>
    </dgm:pt>
    <dgm:pt modelId="{89E6EBC0-2550-4ACC-989F-763AD043755A}" type="parTrans" cxnId="{82D7D576-5262-41E2-8876-C720B8143E74}">
      <dgm:prSet/>
      <dgm:spPr/>
      <dgm:t>
        <a:bodyPr/>
        <a:lstStyle/>
        <a:p>
          <a:endParaRPr lang="en-US"/>
        </a:p>
      </dgm:t>
    </dgm:pt>
    <dgm:pt modelId="{47A27EC5-75CF-4E27-8DD4-A7BBC3A88271}" type="sibTrans" cxnId="{82D7D576-5262-41E2-8876-C720B8143E74}">
      <dgm:prSet/>
      <dgm:spPr/>
      <dgm:t>
        <a:bodyPr/>
        <a:lstStyle/>
        <a:p>
          <a:endParaRPr lang="en-US"/>
        </a:p>
      </dgm:t>
    </dgm:pt>
    <dgm:pt modelId="{B363E43B-19D0-4B11-B91B-763B62770A03}">
      <dgm:prSet/>
      <dgm:spPr/>
      <dgm:t>
        <a:bodyPr/>
        <a:lstStyle/>
        <a:p>
          <a:r>
            <a:rPr lang="en-US"/>
            <a:t>Central Ohio Diabetes Association</a:t>
          </a:r>
        </a:p>
      </dgm:t>
    </dgm:pt>
    <dgm:pt modelId="{B4D6B0A1-3007-476B-AD6C-FA8AA1D2B2B4}" type="parTrans" cxnId="{66872D46-88E5-46C6-B12F-1656DF51EE8B}">
      <dgm:prSet/>
      <dgm:spPr/>
      <dgm:t>
        <a:bodyPr/>
        <a:lstStyle/>
        <a:p>
          <a:endParaRPr lang="en-US"/>
        </a:p>
      </dgm:t>
    </dgm:pt>
    <dgm:pt modelId="{54FE7105-943F-4C90-92F8-65B7074FC166}" type="sibTrans" cxnId="{66872D46-88E5-46C6-B12F-1656DF51EE8B}">
      <dgm:prSet/>
      <dgm:spPr/>
      <dgm:t>
        <a:bodyPr/>
        <a:lstStyle/>
        <a:p>
          <a:endParaRPr lang="en-US"/>
        </a:p>
      </dgm:t>
    </dgm:pt>
    <dgm:pt modelId="{CF54036B-19B0-4744-A815-AB24D8EAE2D6}">
      <dgm:prSet/>
      <dgm:spPr/>
      <dgm:t>
        <a:bodyPr/>
        <a:lstStyle/>
        <a:p>
          <a:r>
            <a:rPr lang="en-US"/>
            <a:t>Carries Caffe and Dining Canter</a:t>
          </a:r>
        </a:p>
      </dgm:t>
    </dgm:pt>
    <dgm:pt modelId="{93F2C91A-8408-481E-90BA-934A22350169}" type="parTrans" cxnId="{C10D6BD2-0B4E-4A0F-A089-68381F5579FA}">
      <dgm:prSet/>
      <dgm:spPr/>
      <dgm:t>
        <a:bodyPr/>
        <a:lstStyle/>
        <a:p>
          <a:endParaRPr lang="en-US"/>
        </a:p>
      </dgm:t>
    </dgm:pt>
    <dgm:pt modelId="{7AB336DD-F423-4299-8B90-B0C613B13DDC}" type="sibTrans" cxnId="{C10D6BD2-0B4E-4A0F-A089-68381F5579FA}">
      <dgm:prSet/>
      <dgm:spPr/>
      <dgm:t>
        <a:bodyPr/>
        <a:lstStyle/>
        <a:p>
          <a:endParaRPr lang="en-US"/>
        </a:p>
      </dgm:t>
    </dgm:pt>
    <dgm:pt modelId="{F03C77D3-5E06-4267-A711-650CBE433996}">
      <dgm:prSet/>
      <dgm:spPr/>
      <dgm:t>
        <a:bodyPr/>
        <a:lstStyle/>
        <a:p>
          <a:r>
            <a:rPr lang="en-US"/>
            <a:t>Help at Home</a:t>
          </a:r>
        </a:p>
      </dgm:t>
    </dgm:pt>
    <dgm:pt modelId="{29980181-BB9E-42BF-B0E0-5FED4ACF4EAA}" type="parTrans" cxnId="{925D700B-32E8-42D5-B9A5-6827C152FC2E}">
      <dgm:prSet/>
      <dgm:spPr/>
      <dgm:t>
        <a:bodyPr/>
        <a:lstStyle/>
        <a:p>
          <a:endParaRPr lang="en-US"/>
        </a:p>
      </dgm:t>
    </dgm:pt>
    <dgm:pt modelId="{562AB2D5-3630-42CC-B27A-93D8C2B0C9C7}" type="sibTrans" cxnId="{925D700B-32E8-42D5-B9A5-6827C152FC2E}">
      <dgm:prSet/>
      <dgm:spPr/>
      <dgm:t>
        <a:bodyPr/>
        <a:lstStyle/>
        <a:p>
          <a:endParaRPr lang="en-US"/>
        </a:p>
      </dgm:t>
    </dgm:pt>
    <dgm:pt modelId="{F7011710-740C-48A9-A346-FBBE2B495333}">
      <dgm:prSet/>
      <dgm:spPr/>
      <dgm:t>
        <a:bodyPr/>
        <a:lstStyle/>
        <a:p>
          <a:r>
            <a:rPr lang="en-US"/>
            <a:t>Wellness</a:t>
          </a:r>
        </a:p>
      </dgm:t>
    </dgm:pt>
    <dgm:pt modelId="{14F727B6-F77F-4716-8AD6-242850627BE6}" type="parTrans" cxnId="{CB516A4E-1184-471F-ACC6-78DF88F23B19}">
      <dgm:prSet/>
      <dgm:spPr/>
      <dgm:t>
        <a:bodyPr/>
        <a:lstStyle/>
        <a:p>
          <a:endParaRPr lang="en-US"/>
        </a:p>
      </dgm:t>
    </dgm:pt>
    <dgm:pt modelId="{EB5F8B74-16E4-4F4C-8E3F-2C242EDD7A51}" type="sibTrans" cxnId="{CB516A4E-1184-471F-ACC6-78DF88F23B19}">
      <dgm:prSet/>
      <dgm:spPr/>
      <dgm:t>
        <a:bodyPr/>
        <a:lstStyle/>
        <a:p>
          <a:endParaRPr lang="en-US"/>
        </a:p>
      </dgm:t>
    </dgm:pt>
    <dgm:pt modelId="{9A9B83EA-0DD5-40D3-8D7B-5F08D264A99A}">
      <dgm:prSet/>
      <dgm:spPr/>
      <dgm:t>
        <a:bodyPr/>
        <a:lstStyle/>
        <a:p>
          <a:r>
            <a:rPr lang="en-US"/>
            <a:t>Project Openhand Columbus</a:t>
          </a:r>
        </a:p>
      </dgm:t>
    </dgm:pt>
    <dgm:pt modelId="{9D248FD9-12D0-49BC-B801-1F058413BCCB}" type="parTrans" cxnId="{8A4EE2C7-92DB-4B5B-8338-01ACDB1F5BC0}">
      <dgm:prSet/>
      <dgm:spPr/>
      <dgm:t>
        <a:bodyPr/>
        <a:lstStyle/>
        <a:p>
          <a:endParaRPr lang="en-US"/>
        </a:p>
      </dgm:t>
    </dgm:pt>
    <dgm:pt modelId="{FB581226-D26B-4021-9893-4DE542581AAE}" type="sibTrans" cxnId="{8A4EE2C7-92DB-4B5B-8338-01ACDB1F5BC0}">
      <dgm:prSet/>
      <dgm:spPr/>
      <dgm:t>
        <a:bodyPr/>
        <a:lstStyle/>
        <a:p>
          <a:endParaRPr lang="en-US"/>
        </a:p>
      </dgm:t>
    </dgm:pt>
    <dgm:pt modelId="{EA9D647E-CA05-429D-9257-9F83289673EE}">
      <dgm:prSet/>
      <dgm:spPr/>
      <dgm:t>
        <a:bodyPr/>
        <a:lstStyle/>
        <a:p>
          <a:r>
            <a:rPr lang="en-US"/>
            <a:t>Senior Petcare</a:t>
          </a:r>
        </a:p>
      </dgm:t>
    </dgm:pt>
    <dgm:pt modelId="{0123E1A4-CA75-4915-90C9-27D0B72357A5}" type="parTrans" cxnId="{0D50B34C-525E-4946-9771-BABA5B864A5C}">
      <dgm:prSet/>
      <dgm:spPr/>
      <dgm:t>
        <a:bodyPr/>
        <a:lstStyle/>
        <a:p>
          <a:endParaRPr lang="en-US"/>
        </a:p>
      </dgm:t>
    </dgm:pt>
    <dgm:pt modelId="{E47E691B-7D53-41F6-9A3B-79B1E91ABCDC}" type="sibTrans" cxnId="{0D50B34C-525E-4946-9771-BABA5B864A5C}">
      <dgm:prSet/>
      <dgm:spPr/>
      <dgm:t>
        <a:bodyPr/>
        <a:lstStyle/>
        <a:p>
          <a:endParaRPr lang="en-US"/>
        </a:p>
      </dgm:t>
    </dgm:pt>
    <dgm:pt modelId="{1EF2629F-CFE4-4218-9421-47F35878C621}">
      <dgm:prSet/>
      <dgm:spPr/>
      <dgm:t>
        <a:bodyPr/>
        <a:lstStyle/>
        <a:p>
          <a:r>
            <a:rPr lang="en-US"/>
            <a:t>Impact safety</a:t>
          </a:r>
        </a:p>
      </dgm:t>
    </dgm:pt>
    <dgm:pt modelId="{763F71B1-76EF-4A57-938F-23AB673459D1}" type="parTrans" cxnId="{200AE92F-D0EE-4291-B130-3DF417E6E032}">
      <dgm:prSet/>
      <dgm:spPr/>
      <dgm:t>
        <a:bodyPr/>
        <a:lstStyle/>
        <a:p>
          <a:endParaRPr lang="en-US"/>
        </a:p>
      </dgm:t>
    </dgm:pt>
    <dgm:pt modelId="{0D6FA3AB-817A-4DBF-8FFC-5FE12D4C1179}" type="sibTrans" cxnId="{200AE92F-D0EE-4291-B130-3DF417E6E032}">
      <dgm:prSet/>
      <dgm:spPr/>
      <dgm:t>
        <a:bodyPr/>
        <a:lstStyle/>
        <a:p>
          <a:endParaRPr lang="en-US"/>
        </a:p>
      </dgm:t>
    </dgm:pt>
    <dgm:pt modelId="{773DCCCA-D94C-447A-89AE-F4F0EA6611E5}">
      <dgm:prSet/>
      <dgm:spPr/>
      <dgm:t>
        <a:bodyPr/>
        <a:lstStyle/>
        <a:p>
          <a:r>
            <a:rPr lang="en-US"/>
            <a:t>Visiting Nurses</a:t>
          </a:r>
        </a:p>
      </dgm:t>
    </dgm:pt>
    <dgm:pt modelId="{AC394CC7-022B-42F3-B8CA-9C0556916391}" type="parTrans" cxnId="{13345E6D-301A-4283-A309-E07B6086FF61}">
      <dgm:prSet/>
      <dgm:spPr/>
      <dgm:t>
        <a:bodyPr/>
        <a:lstStyle/>
        <a:p>
          <a:endParaRPr lang="en-US"/>
        </a:p>
      </dgm:t>
    </dgm:pt>
    <dgm:pt modelId="{22A40DC0-67A6-4A2C-8EDF-1B959EFAFA49}" type="sibTrans" cxnId="{13345E6D-301A-4283-A309-E07B6086FF61}">
      <dgm:prSet/>
      <dgm:spPr/>
      <dgm:t>
        <a:bodyPr/>
        <a:lstStyle/>
        <a:p>
          <a:endParaRPr lang="en-US"/>
        </a:p>
      </dgm:t>
    </dgm:pt>
    <dgm:pt modelId="{68B74866-795F-4CE6-9A6C-2386E88F121C}">
      <dgm:prSet/>
      <dgm:spPr/>
      <dgm:t>
        <a:bodyPr/>
        <a:lstStyle/>
        <a:p>
          <a:r>
            <a:rPr lang="en-US"/>
            <a:t>Refer a Clients</a:t>
          </a:r>
        </a:p>
      </dgm:t>
    </dgm:pt>
    <dgm:pt modelId="{D4E310EC-E93B-4382-8D23-B562F2C9C4A3}" type="parTrans" cxnId="{517018D6-F635-456C-A917-5B81F5CD2F14}">
      <dgm:prSet/>
      <dgm:spPr/>
      <dgm:t>
        <a:bodyPr/>
        <a:lstStyle/>
        <a:p>
          <a:endParaRPr lang="en-US"/>
        </a:p>
      </dgm:t>
    </dgm:pt>
    <dgm:pt modelId="{29ABF20B-7BE3-483E-B080-7710E32D2F9D}" type="sibTrans" cxnId="{517018D6-F635-456C-A917-5B81F5CD2F14}">
      <dgm:prSet/>
      <dgm:spPr/>
      <dgm:t>
        <a:bodyPr/>
        <a:lstStyle/>
        <a:p>
          <a:endParaRPr lang="en-US"/>
        </a:p>
      </dgm:t>
    </dgm:pt>
    <dgm:pt modelId="{95B7C096-1BC7-4C44-A066-07C7250B345C}" type="pres">
      <dgm:prSet presAssocID="{F3129E92-2AAA-4ABC-A9DA-E3656EEF65A7}" presName="diagram" presStyleCnt="0">
        <dgm:presLayoutVars>
          <dgm:dir/>
          <dgm:resizeHandles val="exact"/>
        </dgm:presLayoutVars>
      </dgm:prSet>
      <dgm:spPr/>
      <dgm:t>
        <a:bodyPr/>
        <a:lstStyle/>
        <a:p>
          <a:endParaRPr lang="en-US"/>
        </a:p>
      </dgm:t>
    </dgm:pt>
    <dgm:pt modelId="{973AC875-8BA2-4ACD-B167-5217B792C306}" type="pres">
      <dgm:prSet presAssocID="{F1DCF416-A33B-4637-9D4F-138E0FC09174}" presName="node" presStyleLbl="node1" presStyleIdx="0" presStyleCnt="11">
        <dgm:presLayoutVars>
          <dgm:bulletEnabled val="1"/>
        </dgm:presLayoutVars>
      </dgm:prSet>
      <dgm:spPr/>
      <dgm:t>
        <a:bodyPr/>
        <a:lstStyle/>
        <a:p>
          <a:endParaRPr lang="en-US"/>
        </a:p>
      </dgm:t>
    </dgm:pt>
    <dgm:pt modelId="{2F44DBAF-2E51-448C-8AF4-D5C81B1DF3C6}" type="pres">
      <dgm:prSet presAssocID="{9ED44B31-E4F2-43B9-955F-C89E4193AB33}" presName="sibTrans" presStyleCnt="0"/>
      <dgm:spPr/>
    </dgm:pt>
    <dgm:pt modelId="{C8E37209-17C7-4C8D-A67A-39E8EDD6F0CE}" type="pres">
      <dgm:prSet presAssocID="{9E0C6A57-9B59-4D25-BF28-FB3AAB475C8F}" presName="node" presStyleLbl="node1" presStyleIdx="1" presStyleCnt="11">
        <dgm:presLayoutVars>
          <dgm:bulletEnabled val="1"/>
        </dgm:presLayoutVars>
      </dgm:prSet>
      <dgm:spPr/>
      <dgm:t>
        <a:bodyPr/>
        <a:lstStyle/>
        <a:p>
          <a:endParaRPr lang="en-US"/>
        </a:p>
      </dgm:t>
    </dgm:pt>
    <dgm:pt modelId="{57F1BE80-87C5-42B2-8DDC-C66E6F98029D}" type="pres">
      <dgm:prSet presAssocID="{47A27EC5-75CF-4E27-8DD4-A7BBC3A88271}" presName="sibTrans" presStyleCnt="0"/>
      <dgm:spPr/>
    </dgm:pt>
    <dgm:pt modelId="{963F960B-326F-4D1C-AD08-21E3F4789165}" type="pres">
      <dgm:prSet presAssocID="{B363E43B-19D0-4B11-B91B-763B62770A03}" presName="node" presStyleLbl="node1" presStyleIdx="2" presStyleCnt="11">
        <dgm:presLayoutVars>
          <dgm:bulletEnabled val="1"/>
        </dgm:presLayoutVars>
      </dgm:prSet>
      <dgm:spPr/>
      <dgm:t>
        <a:bodyPr/>
        <a:lstStyle/>
        <a:p>
          <a:endParaRPr lang="en-US"/>
        </a:p>
      </dgm:t>
    </dgm:pt>
    <dgm:pt modelId="{58B0C7A8-B184-4A1A-A728-9FE7C07FEFA5}" type="pres">
      <dgm:prSet presAssocID="{54FE7105-943F-4C90-92F8-65B7074FC166}" presName="sibTrans" presStyleCnt="0"/>
      <dgm:spPr/>
    </dgm:pt>
    <dgm:pt modelId="{79278E70-F851-41D9-8B1D-CF866764353E}" type="pres">
      <dgm:prSet presAssocID="{CF54036B-19B0-4744-A815-AB24D8EAE2D6}" presName="node" presStyleLbl="node1" presStyleIdx="3" presStyleCnt="11">
        <dgm:presLayoutVars>
          <dgm:bulletEnabled val="1"/>
        </dgm:presLayoutVars>
      </dgm:prSet>
      <dgm:spPr/>
      <dgm:t>
        <a:bodyPr/>
        <a:lstStyle/>
        <a:p>
          <a:endParaRPr lang="en-US"/>
        </a:p>
      </dgm:t>
    </dgm:pt>
    <dgm:pt modelId="{4D761448-91E6-4AB7-81D4-FA3C8BE56DA6}" type="pres">
      <dgm:prSet presAssocID="{7AB336DD-F423-4299-8B90-B0C613B13DDC}" presName="sibTrans" presStyleCnt="0"/>
      <dgm:spPr/>
    </dgm:pt>
    <dgm:pt modelId="{28EA37E9-4F4F-42D2-8F9D-9BACFD87ACA2}" type="pres">
      <dgm:prSet presAssocID="{F03C77D3-5E06-4267-A711-650CBE433996}" presName="node" presStyleLbl="node1" presStyleIdx="4" presStyleCnt="11">
        <dgm:presLayoutVars>
          <dgm:bulletEnabled val="1"/>
        </dgm:presLayoutVars>
      </dgm:prSet>
      <dgm:spPr/>
      <dgm:t>
        <a:bodyPr/>
        <a:lstStyle/>
        <a:p>
          <a:endParaRPr lang="en-US"/>
        </a:p>
      </dgm:t>
    </dgm:pt>
    <dgm:pt modelId="{99818181-5330-4082-B9C8-C26E4050AB9C}" type="pres">
      <dgm:prSet presAssocID="{562AB2D5-3630-42CC-B27A-93D8C2B0C9C7}" presName="sibTrans" presStyleCnt="0"/>
      <dgm:spPr/>
    </dgm:pt>
    <dgm:pt modelId="{3720ECB4-F317-4E45-AC2B-3DD238D2E0E5}" type="pres">
      <dgm:prSet presAssocID="{F7011710-740C-48A9-A346-FBBE2B495333}" presName="node" presStyleLbl="node1" presStyleIdx="5" presStyleCnt="11">
        <dgm:presLayoutVars>
          <dgm:bulletEnabled val="1"/>
        </dgm:presLayoutVars>
      </dgm:prSet>
      <dgm:spPr/>
      <dgm:t>
        <a:bodyPr/>
        <a:lstStyle/>
        <a:p>
          <a:endParaRPr lang="en-US"/>
        </a:p>
      </dgm:t>
    </dgm:pt>
    <dgm:pt modelId="{3BCC66B5-0C21-4E6E-B79C-408B8BC55B37}" type="pres">
      <dgm:prSet presAssocID="{EB5F8B74-16E4-4F4C-8E3F-2C242EDD7A51}" presName="sibTrans" presStyleCnt="0"/>
      <dgm:spPr/>
    </dgm:pt>
    <dgm:pt modelId="{E077D08D-83BB-445B-9A0D-A6794C562884}" type="pres">
      <dgm:prSet presAssocID="{9A9B83EA-0DD5-40D3-8D7B-5F08D264A99A}" presName="node" presStyleLbl="node1" presStyleIdx="6" presStyleCnt="11">
        <dgm:presLayoutVars>
          <dgm:bulletEnabled val="1"/>
        </dgm:presLayoutVars>
      </dgm:prSet>
      <dgm:spPr/>
      <dgm:t>
        <a:bodyPr/>
        <a:lstStyle/>
        <a:p>
          <a:endParaRPr lang="en-US"/>
        </a:p>
      </dgm:t>
    </dgm:pt>
    <dgm:pt modelId="{54A69FF0-FC43-4182-A82C-2CF5B1E02F07}" type="pres">
      <dgm:prSet presAssocID="{FB581226-D26B-4021-9893-4DE542581AAE}" presName="sibTrans" presStyleCnt="0"/>
      <dgm:spPr/>
    </dgm:pt>
    <dgm:pt modelId="{D097D9FB-B006-4DB0-B136-12FCFAEACC11}" type="pres">
      <dgm:prSet presAssocID="{EA9D647E-CA05-429D-9257-9F83289673EE}" presName="node" presStyleLbl="node1" presStyleIdx="7" presStyleCnt="11">
        <dgm:presLayoutVars>
          <dgm:bulletEnabled val="1"/>
        </dgm:presLayoutVars>
      </dgm:prSet>
      <dgm:spPr/>
      <dgm:t>
        <a:bodyPr/>
        <a:lstStyle/>
        <a:p>
          <a:endParaRPr lang="en-US"/>
        </a:p>
      </dgm:t>
    </dgm:pt>
    <dgm:pt modelId="{0C42FA72-BA7B-4B7E-B2C5-135AF31BB616}" type="pres">
      <dgm:prSet presAssocID="{E47E691B-7D53-41F6-9A3B-79B1E91ABCDC}" presName="sibTrans" presStyleCnt="0"/>
      <dgm:spPr/>
    </dgm:pt>
    <dgm:pt modelId="{F694BF11-EF1A-4F2B-A752-B1186880C183}" type="pres">
      <dgm:prSet presAssocID="{1EF2629F-CFE4-4218-9421-47F35878C621}" presName="node" presStyleLbl="node1" presStyleIdx="8" presStyleCnt="11">
        <dgm:presLayoutVars>
          <dgm:bulletEnabled val="1"/>
        </dgm:presLayoutVars>
      </dgm:prSet>
      <dgm:spPr/>
      <dgm:t>
        <a:bodyPr/>
        <a:lstStyle/>
        <a:p>
          <a:endParaRPr lang="en-US"/>
        </a:p>
      </dgm:t>
    </dgm:pt>
    <dgm:pt modelId="{46782FD3-DE6C-4A19-8815-6DAB0FE6B764}" type="pres">
      <dgm:prSet presAssocID="{0D6FA3AB-817A-4DBF-8FFC-5FE12D4C1179}" presName="sibTrans" presStyleCnt="0"/>
      <dgm:spPr/>
    </dgm:pt>
    <dgm:pt modelId="{59F16397-0EB2-4393-B00E-89D9DB47C1A5}" type="pres">
      <dgm:prSet presAssocID="{773DCCCA-D94C-447A-89AE-F4F0EA6611E5}" presName="node" presStyleLbl="node1" presStyleIdx="9" presStyleCnt="11">
        <dgm:presLayoutVars>
          <dgm:bulletEnabled val="1"/>
        </dgm:presLayoutVars>
      </dgm:prSet>
      <dgm:spPr/>
      <dgm:t>
        <a:bodyPr/>
        <a:lstStyle/>
        <a:p>
          <a:endParaRPr lang="en-US"/>
        </a:p>
      </dgm:t>
    </dgm:pt>
    <dgm:pt modelId="{57523154-8061-4636-95CC-3C5F0673C549}" type="pres">
      <dgm:prSet presAssocID="{22A40DC0-67A6-4A2C-8EDF-1B959EFAFA49}" presName="sibTrans" presStyleCnt="0"/>
      <dgm:spPr/>
    </dgm:pt>
    <dgm:pt modelId="{A15D7A97-89A4-44DE-B02E-17F73812FF82}" type="pres">
      <dgm:prSet presAssocID="{68B74866-795F-4CE6-9A6C-2386E88F121C}" presName="node" presStyleLbl="node1" presStyleIdx="10" presStyleCnt="11">
        <dgm:presLayoutVars>
          <dgm:bulletEnabled val="1"/>
        </dgm:presLayoutVars>
      </dgm:prSet>
      <dgm:spPr/>
      <dgm:t>
        <a:bodyPr/>
        <a:lstStyle/>
        <a:p>
          <a:endParaRPr lang="en-US"/>
        </a:p>
      </dgm:t>
    </dgm:pt>
  </dgm:ptLst>
  <dgm:cxnLst>
    <dgm:cxn modelId="{2F5FE4EE-878D-4C6A-9FD2-B76A8DB4D439}" type="presOf" srcId="{68B74866-795F-4CE6-9A6C-2386E88F121C}" destId="{A15D7A97-89A4-44DE-B02E-17F73812FF82}" srcOrd="0" destOrd="0" presId="urn:microsoft.com/office/officeart/2005/8/layout/default"/>
    <dgm:cxn modelId="{66872D46-88E5-46C6-B12F-1656DF51EE8B}" srcId="{F3129E92-2AAA-4ABC-A9DA-E3656EEF65A7}" destId="{B363E43B-19D0-4B11-B91B-763B62770A03}" srcOrd="2" destOrd="0" parTransId="{B4D6B0A1-3007-476B-AD6C-FA8AA1D2B2B4}" sibTransId="{54FE7105-943F-4C90-92F8-65B7074FC166}"/>
    <dgm:cxn modelId="{C10D6BD2-0B4E-4A0F-A089-68381F5579FA}" srcId="{F3129E92-2AAA-4ABC-A9DA-E3656EEF65A7}" destId="{CF54036B-19B0-4744-A815-AB24D8EAE2D6}" srcOrd="3" destOrd="0" parTransId="{93F2C91A-8408-481E-90BA-934A22350169}" sibTransId="{7AB336DD-F423-4299-8B90-B0C613B13DDC}"/>
    <dgm:cxn modelId="{517018D6-F635-456C-A917-5B81F5CD2F14}" srcId="{F3129E92-2AAA-4ABC-A9DA-E3656EEF65A7}" destId="{68B74866-795F-4CE6-9A6C-2386E88F121C}" srcOrd="10" destOrd="0" parTransId="{D4E310EC-E93B-4382-8D23-B562F2C9C4A3}" sibTransId="{29ABF20B-7BE3-483E-B080-7710E32D2F9D}"/>
    <dgm:cxn modelId="{200AE92F-D0EE-4291-B130-3DF417E6E032}" srcId="{F3129E92-2AAA-4ABC-A9DA-E3656EEF65A7}" destId="{1EF2629F-CFE4-4218-9421-47F35878C621}" srcOrd="8" destOrd="0" parTransId="{763F71B1-76EF-4A57-938F-23AB673459D1}" sibTransId="{0D6FA3AB-817A-4DBF-8FFC-5FE12D4C1179}"/>
    <dgm:cxn modelId="{76D2FF4B-EDD6-43F3-843D-0682D40ACE22}" type="presOf" srcId="{B363E43B-19D0-4B11-B91B-763B62770A03}" destId="{963F960B-326F-4D1C-AD08-21E3F4789165}" srcOrd="0" destOrd="0" presId="urn:microsoft.com/office/officeart/2005/8/layout/default"/>
    <dgm:cxn modelId="{0D50B34C-525E-4946-9771-BABA5B864A5C}" srcId="{F3129E92-2AAA-4ABC-A9DA-E3656EEF65A7}" destId="{EA9D647E-CA05-429D-9257-9F83289673EE}" srcOrd="7" destOrd="0" parTransId="{0123E1A4-CA75-4915-90C9-27D0B72357A5}" sibTransId="{E47E691B-7D53-41F6-9A3B-79B1E91ABCDC}"/>
    <dgm:cxn modelId="{13345E6D-301A-4283-A309-E07B6086FF61}" srcId="{F3129E92-2AAA-4ABC-A9DA-E3656EEF65A7}" destId="{773DCCCA-D94C-447A-89AE-F4F0EA6611E5}" srcOrd="9" destOrd="0" parTransId="{AC394CC7-022B-42F3-B8CA-9C0556916391}" sibTransId="{22A40DC0-67A6-4A2C-8EDF-1B959EFAFA49}"/>
    <dgm:cxn modelId="{76D02146-1EE7-4124-9E34-E4C513F111E8}" type="presOf" srcId="{F7011710-740C-48A9-A346-FBBE2B495333}" destId="{3720ECB4-F317-4E45-AC2B-3DD238D2E0E5}" srcOrd="0" destOrd="0" presId="urn:microsoft.com/office/officeart/2005/8/layout/default"/>
    <dgm:cxn modelId="{925D700B-32E8-42D5-B9A5-6827C152FC2E}" srcId="{F3129E92-2AAA-4ABC-A9DA-E3656EEF65A7}" destId="{F03C77D3-5E06-4267-A711-650CBE433996}" srcOrd="4" destOrd="0" parTransId="{29980181-BB9E-42BF-B0E0-5FED4ACF4EAA}" sibTransId="{562AB2D5-3630-42CC-B27A-93D8C2B0C9C7}"/>
    <dgm:cxn modelId="{A0D05F3C-60C8-4DC8-B574-2ED15739BEF0}" type="presOf" srcId="{CF54036B-19B0-4744-A815-AB24D8EAE2D6}" destId="{79278E70-F851-41D9-8B1D-CF866764353E}" srcOrd="0" destOrd="0" presId="urn:microsoft.com/office/officeart/2005/8/layout/default"/>
    <dgm:cxn modelId="{AD6816DC-7A9A-4DDA-8772-9834C0F7F1DD}" type="presOf" srcId="{F1DCF416-A33B-4637-9D4F-138E0FC09174}" destId="{973AC875-8BA2-4ACD-B167-5217B792C306}" srcOrd="0" destOrd="0" presId="urn:microsoft.com/office/officeart/2005/8/layout/default"/>
    <dgm:cxn modelId="{831364D1-DFC5-4C91-B0DF-3FF933AE3165}" type="presOf" srcId="{773DCCCA-D94C-447A-89AE-F4F0EA6611E5}" destId="{59F16397-0EB2-4393-B00E-89D9DB47C1A5}" srcOrd="0" destOrd="0" presId="urn:microsoft.com/office/officeart/2005/8/layout/default"/>
    <dgm:cxn modelId="{19096302-D5C8-49D7-A06F-CCE6E2BED707}" type="presOf" srcId="{9E0C6A57-9B59-4D25-BF28-FB3AAB475C8F}" destId="{C8E37209-17C7-4C8D-A67A-39E8EDD6F0CE}" srcOrd="0" destOrd="0" presId="urn:microsoft.com/office/officeart/2005/8/layout/default"/>
    <dgm:cxn modelId="{E1C5E3F6-9ACA-4911-A763-BAC957A39B25}" srcId="{F3129E92-2AAA-4ABC-A9DA-E3656EEF65A7}" destId="{F1DCF416-A33B-4637-9D4F-138E0FC09174}" srcOrd="0" destOrd="0" parTransId="{A5F9084D-0275-4922-A41E-20091FAC546D}" sibTransId="{9ED44B31-E4F2-43B9-955F-C89E4193AB33}"/>
    <dgm:cxn modelId="{CB516A4E-1184-471F-ACC6-78DF88F23B19}" srcId="{F3129E92-2AAA-4ABC-A9DA-E3656EEF65A7}" destId="{F7011710-740C-48A9-A346-FBBE2B495333}" srcOrd="5" destOrd="0" parTransId="{14F727B6-F77F-4716-8AD6-242850627BE6}" sibTransId="{EB5F8B74-16E4-4F4C-8E3F-2C242EDD7A51}"/>
    <dgm:cxn modelId="{82D7D576-5262-41E2-8876-C720B8143E74}" srcId="{F3129E92-2AAA-4ABC-A9DA-E3656EEF65A7}" destId="{9E0C6A57-9B59-4D25-BF28-FB3AAB475C8F}" srcOrd="1" destOrd="0" parTransId="{89E6EBC0-2550-4ACC-989F-763AD043755A}" sibTransId="{47A27EC5-75CF-4E27-8DD4-A7BBC3A88271}"/>
    <dgm:cxn modelId="{8A4EE2C7-92DB-4B5B-8338-01ACDB1F5BC0}" srcId="{F3129E92-2AAA-4ABC-A9DA-E3656EEF65A7}" destId="{9A9B83EA-0DD5-40D3-8D7B-5F08D264A99A}" srcOrd="6" destOrd="0" parTransId="{9D248FD9-12D0-49BC-B801-1F058413BCCB}" sibTransId="{FB581226-D26B-4021-9893-4DE542581AAE}"/>
    <dgm:cxn modelId="{5E0E01AE-7C22-4C66-BA91-9656D8544CBA}" type="presOf" srcId="{9A9B83EA-0DD5-40D3-8D7B-5F08D264A99A}" destId="{E077D08D-83BB-445B-9A0D-A6794C562884}" srcOrd="0" destOrd="0" presId="urn:microsoft.com/office/officeart/2005/8/layout/default"/>
    <dgm:cxn modelId="{CE51B8B4-5E38-4767-BC1A-69584EA4E54D}" type="presOf" srcId="{EA9D647E-CA05-429D-9257-9F83289673EE}" destId="{D097D9FB-B006-4DB0-B136-12FCFAEACC11}" srcOrd="0" destOrd="0" presId="urn:microsoft.com/office/officeart/2005/8/layout/default"/>
    <dgm:cxn modelId="{857F529B-E551-44E4-B3EA-7090F18205A8}" type="presOf" srcId="{1EF2629F-CFE4-4218-9421-47F35878C621}" destId="{F694BF11-EF1A-4F2B-A752-B1186880C183}" srcOrd="0" destOrd="0" presId="urn:microsoft.com/office/officeart/2005/8/layout/default"/>
    <dgm:cxn modelId="{5A083008-155E-4A81-AF24-1585CDD6B06F}" type="presOf" srcId="{F3129E92-2AAA-4ABC-A9DA-E3656EEF65A7}" destId="{95B7C096-1BC7-4C44-A066-07C7250B345C}" srcOrd="0" destOrd="0" presId="urn:microsoft.com/office/officeart/2005/8/layout/default"/>
    <dgm:cxn modelId="{A7BBA6BC-94E8-4969-BDAC-8FA0E4F76A27}" type="presOf" srcId="{F03C77D3-5E06-4267-A711-650CBE433996}" destId="{28EA37E9-4F4F-42D2-8F9D-9BACFD87ACA2}" srcOrd="0" destOrd="0" presId="urn:microsoft.com/office/officeart/2005/8/layout/default"/>
    <dgm:cxn modelId="{48B64AE3-17B9-4E17-9B8F-1A2B14FB13F4}" type="presParOf" srcId="{95B7C096-1BC7-4C44-A066-07C7250B345C}" destId="{973AC875-8BA2-4ACD-B167-5217B792C306}" srcOrd="0" destOrd="0" presId="urn:microsoft.com/office/officeart/2005/8/layout/default"/>
    <dgm:cxn modelId="{97DFFCB5-31B4-458A-A70A-A4954FD19924}" type="presParOf" srcId="{95B7C096-1BC7-4C44-A066-07C7250B345C}" destId="{2F44DBAF-2E51-448C-8AF4-D5C81B1DF3C6}" srcOrd="1" destOrd="0" presId="urn:microsoft.com/office/officeart/2005/8/layout/default"/>
    <dgm:cxn modelId="{D4008CE1-E8C7-4792-AEBB-CFBCDBA57033}" type="presParOf" srcId="{95B7C096-1BC7-4C44-A066-07C7250B345C}" destId="{C8E37209-17C7-4C8D-A67A-39E8EDD6F0CE}" srcOrd="2" destOrd="0" presId="urn:microsoft.com/office/officeart/2005/8/layout/default"/>
    <dgm:cxn modelId="{E58FE71F-A268-477F-A09B-8DAF286151E1}" type="presParOf" srcId="{95B7C096-1BC7-4C44-A066-07C7250B345C}" destId="{57F1BE80-87C5-42B2-8DDC-C66E6F98029D}" srcOrd="3" destOrd="0" presId="urn:microsoft.com/office/officeart/2005/8/layout/default"/>
    <dgm:cxn modelId="{35E455A8-98D3-4CEF-ACD8-B1C840D0FE59}" type="presParOf" srcId="{95B7C096-1BC7-4C44-A066-07C7250B345C}" destId="{963F960B-326F-4D1C-AD08-21E3F4789165}" srcOrd="4" destOrd="0" presId="urn:microsoft.com/office/officeart/2005/8/layout/default"/>
    <dgm:cxn modelId="{4CD5CDD5-3F17-49CA-9AB4-7EDF87C3CBC6}" type="presParOf" srcId="{95B7C096-1BC7-4C44-A066-07C7250B345C}" destId="{58B0C7A8-B184-4A1A-A728-9FE7C07FEFA5}" srcOrd="5" destOrd="0" presId="urn:microsoft.com/office/officeart/2005/8/layout/default"/>
    <dgm:cxn modelId="{533DBD6E-1A4F-43EB-B234-70D89B7FEE5C}" type="presParOf" srcId="{95B7C096-1BC7-4C44-A066-07C7250B345C}" destId="{79278E70-F851-41D9-8B1D-CF866764353E}" srcOrd="6" destOrd="0" presId="urn:microsoft.com/office/officeart/2005/8/layout/default"/>
    <dgm:cxn modelId="{2B56C2CC-7DDC-4335-9D11-02D05A297AFC}" type="presParOf" srcId="{95B7C096-1BC7-4C44-A066-07C7250B345C}" destId="{4D761448-91E6-4AB7-81D4-FA3C8BE56DA6}" srcOrd="7" destOrd="0" presId="urn:microsoft.com/office/officeart/2005/8/layout/default"/>
    <dgm:cxn modelId="{4AFDC8C1-4EAD-4768-BF29-E86ECF861CFB}" type="presParOf" srcId="{95B7C096-1BC7-4C44-A066-07C7250B345C}" destId="{28EA37E9-4F4F-42D2-8F9D-9BACFD87ACA2}" srcOrd="8" destOrd="0" presId="urn:microsoft.com/office/officeart/2005/8/layout/default"/>
    <dgm:cxn modelId="{2C162D32-761A-4BF5-A6C6-DBB0E7E93465}" type="presParOf" srcId="{95B7C096-1BC7-4C44-A066-07C7250B345C}" destId="{99818181-5330-4082-B9C8-C26E4050AB9C}" srcOrd="9" destOrd="0" presId="urn:microsoft.com/office/officeart/2005/8/layout/default"/>
    <dgm:cxn modelId="{FDE20D25-246D-4177-BF74-82ABBA4006FF}" type="presParOf" srcId="{95B7C096-1BC7-4C44-A066-07C7250B345C}" destId="{3720ECB4-F317-4E45-AC2B-3DD238D2E0E5}" srcOrd="10" destOrd="0" presId="urn:microsoft.com/office/officeart/2005/8/layout/default"/>
    <dgm:cxn modelId="{9C4D141F-F05B-44F6-BB0F-864270FE5083}" type="presParOf" srcId="{95B7C096-1BC7-4C44-A066-07C7250B345C}" destId="{3BCC66B5-0C21-4E6E-B79C-408B8BC55B37}" srcOrd="11" destOrd="0" presId="urn:microsoft.com/office/officeart/2005/8/layout/default"/>
    <dgm:cxn modelId="{2E8F275C-B4EE-4E79-AE89-A0A0A36C22BA}" type="presParOf" srcId="{95B7C096-1BC7-4C44-A066-07C7250B345C}" destId="{E077D08D-83BB-445B-9A0D-A6794C562884}" srcOrd="12" destOrd="0" presId="urn:microsoft.com/office/officeart/2005/8/layout/default"/>
    <dgm:cxn modelId="{C075BA33-09C3-421C-A1A9-5DD3417C62DA}" type="presParOf" srcId="{95B7C096-1BC7-4C44-A066-07C7250B345C}" destId="{54A69FF0-FC43-4182-A82C-2CF5B1E02F07}" srcOrd="13" destOrd="0" presId="urn:microsoft.com/office/officeart/2005/8/layout/default"/>
    <dgm:cxn modelId="{E61925EC-109E-42CC-956E-457D5F65F417}" type="presParOf" srcId="{95B7C096-1BC7-4C44-A066-07C7250B345C}" destId="{D097D9FB-B006-4DB0-B136-12FCFAEACC11}" srcOrd="14" destOrd="0" presId="urn:microsoft.com/office/officeart/2005/8/layout/default"/>
    <dgm:cxn modelId="{411CEAD5-1455-4D1E-8E24-F78956DB58B9}" type="presParOf" srcId="{95B7C096-1BC7-4C44-A066-07C7250B345C}" destId="{0C42FA72-BA7B-4B7E-B2C5-135AF31BB616}" srcOrd="15" destOrd="0" presId="urn:microsoft.com/office/officeart/2005/8/layout/default"/>
    <dgm:cxn modelId="{5ADF499E-A378-480A-9D93-2697C964AA69}" type="presParOf" srcId="{95B7C096-1BC7-4C44-A066-07C7250B345C}" destId="{F694BF11-EF1A-4F2B-A752-B1186880C183}" srcOrd="16" destOrd="0" presId="urn:microsoft.com/office/officeart/2005/8/layout/default"/>
    <dgm:cxn modelId="{3A8CB7C7-6C03-45F8-890F-9B8DE53AEF1C}" type="presParOf" srcId="{95B7C096-1BC7-4C44-A066-07C7250B345C}" destId="{46782FD3-DE6C-4A19-8815-6DAB0FE6B764}" srcOrd="17" destOrd="0" presId="urn:microsoft.com/office/officeart/2005/8/layout/default"/>
    <dgm:cxn modelId="{B5A4955D-1849-4D2E-B15B-A59A140366B0}" type="presParOf" srcId="{95B7C096-1BC7-4C44-A066-07C7250B345C}" destId="{59F16397-0EB2-4393-B00E-89D9DB47C1A5}" srcOrd="18" destOrd="0" presId="urn:microsoft.com/office/officeart/2005/8/layout/default"/>
    <dgm:cxn modelId="{FCC63FC6-9E3E-44AA-BC85-95C589676DC0}" type="presParOf" srcId="{95B7C096-1BC7-4C44-A066-07C7250B345C}" destId="{57523154-8061-4636-95CC-3C5F0673C549}" srcOrd="19" destOrd="0" presId="urn:microsoft.com/office/officeart/2005/8/layout/default"/>
    <dgm:cxn modelId="{735737C2-B8C0-430E-A329-7ED7DAAA9997}" type="presParOf" srcId="{95B7C096-1BC7-4C44-A066-07C7250B345C}" destId="{A15D7A97-89A4-44DE-B02E-17F73812FF82}"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82198-B039-478C-A5BE-DCD1650FD321}" type="doc">
      <dgm:prSet loTypeId="urn:microsoft.com/office/officeart/2018/5/layout/IconLeaf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7E998842-C7B8-4C53-9543-16F1E74232D1}">
      <dgm:prSet custT="1"/>
      <dgm:spPr/>
      <dgm:t>
        <a:bodyPr/>
        <a:lstStyle/>
        <a:p>
          <a:pPr>
            <a:lnSpc>
              <a:spcPct val="100000"/>
            </a:lnSpc>
            <a:defRPr cap="all"/>
          </a:pPr>
          <a:r>
            <a:rPr lang="en-US" sz="1600" b="1" dirty="0"/>
            <a:t>LifeCare Alliance Wellness Centers provide specialized wellness assistance for adults throughout Franklin County.</a:t>
          </a:r>
          <a:endParaRPr lang="en-US" sz="1600" dirty="0"/>
        </a:p>
      </dgm:t>
    </dgm:pt>
    <dgm:pt modelId="{F280F271-1DFE-426B-A324-4323D03C9DB7}" type="parTrans" cxnId="{3A596D54-5CBC-4714-B67A-D68C6CCCD7BA}">
      <dgm:prSet/>
      <dgm:spPr/>
      <dgm:t>
        <a:bodyPr/>
        <a:lstStyle/>
        <a:p>
          <a:endParaRPr lang="en-US"/>
        </a:p>
      </dgm:t>
    </dgm:pt>
    <dgm:pt modelId="{E96C1B3D-55EC-4A48-85B0-C88421B44DFE}" type="sibTrans" cxnId="{3A596D54-5CBC-4714-B67A-D68C6CCCD7BA}">
      <dgm:prSet/>
      <dgm:spPr/>
      <dgm:t>
        <a:bodyPr/>
        <a:lstStyle/>
        <a:p>
          <a:endParaRPr lang="en-US"/>
        </a:p>
      </dgm:t>
    </dgm:pt>
    <dgm:pt modelId="{F4E6EF95-5F1E-424A-BF70-7FBEE0C11E59}">
      <dgm:prSet custT="1"/>
      <dgm:spPr/>
      <dgm:t>
        <a:bodyPr/>
        <a:lstStyle/>
        <a:p>
          <a:pPr>
            <a:lnSpc>
              <a:spcPct val="100000"/>
            </a:lnSpc>
            <a:defRPr cap="all"/>
          </a:pPr>
          <a:r>
            <a:rPr lang="en-US" sz="1600" b="1" dirty="0"/>
            <a:t>The program offers low-cost, high-quality health services, each Community Wellness Center is staffed with a registered nurse and a registered dietitian, providing expertise in foot care, health assessments, and disease prevention and management.</a:t>
          </a:r>
          <a:endParaRPr lang="en-US" sz="1600" dirty="0"/>
        </a:p>
      </dgm:t>
    </dgm:pt>
    <dgm:pt modelId="{0CFE0762-DF8B-4719-B7CC-7C0794099EBC}" type="parTrans" cxnId="{3985E9AB-F7B4-450A-A141-3EA845FB9CDE}">
      <dgm:prSet/>
      <dgm:spPr/>
      <dgm:t>
        <a:bodyPr/>
        <a:lstStyle/>
        <a:p>
          <a:endParaRPr lang="en-US"/>
        </a:p>
      </dgm:t>
    </dgm:pt>
    <dgm:pt modelId="{2D43FC94-8329-4D1C-8D6D-E3E5394D6A4F}" type="sibTrans" cxnId="{3985E9AB-F7B4-450A-A141-3EA845FB9CDE}">
      <dgm:prSet/>
      <dgm:spPr/>
      <dgm:t>
        <a:bodyPr/>
        <a:lstStyle/>
        <a:p>
          <a:endParaRPr lang="en-US"/>
        </a:p>
      </dgm:t>
    </dgm:pt>
    <dgm:pt modelId="{BFC381C9-E0E9-4A3B-82C3-002EDAA9B6E4}">
      <dgm:prSet custT="1"/>
      <dgm:spPr/>
      <dgm:t>
        <a:bodyPr/>
        <a:lstStyle/>
        <a:p>
          <a:pPr>
            <a:lnSpc>
              <a:spcPct val="100000"/>
            </a:lnSpc>
            <a:defRPr cap="all"/>
          </a:pPr>
          <a:r>
            <a:rPr lang="en-US" sz="1600" b="1" dirty="0"/>
            <a:t>Nurses and dietitians work with clients to monitor and maintain good health.</a:t>
          </a:r>
        </a:p>
      </dgm:t>
    </dgm:pt>
    <dgm:pt modelId="{5F2F1CFC-C0CA-4B25-B3C6-1AF9A6E8B4E1}" type="parTrans" cxnId="{2C62987C-5EEF-428D-8781-1BC70FCDEE9C}">
      <dgm:prSet/>
      <dgm:spPr/>
      <dgm:t>
        <a:bodyPr/>
        <a:lstStyle/>
        <a:p>
          <a:endParaRPr lang="en-US"/>
        </a:p>
      </dgm:t>
    </dgm:pt>
    <dgm:pt modelId="{A92605DD-E476-44FF-836B-2D5E4511EF6D}" type="sibTrans" cxnId="{2C62987C-5EEF-428D-8781-1BC70FCDEE9C}">
      <dgm:prSet/>
      <dgm:spPr/>
      <dgm:t>
        <a:bodyPr/>
        <a:lstStyle/>
        <a:p>
          <a:endParaRPr lang="en-US"/>
        </a:p>
      </dgm:t>
    </dgm:pt>
    <dgm:pt modelId="{EF5A67EF-58CB-4FA1-9377-A0956CCE9743}" type="pres">
      <dgm:prSet presAssocID="{97E82198-B039-478C-A5BE-DCD1650FD321}" presName="root" presStyleCnt="0">
        <dgm:presLayoutVars>
          <dgm:dir/>
          <dgm:resizeHandles val="exact"/>
        </dgm:presLayoutVars>
      </dgm:prSet>
      <dgm:spPr/>
      <dgm:t>
        <a:bodyPr/>
        <a:lstStyle/>
        <a:p>
          <a:endParaRPr lang="en-US"/>
        </a:p>
      </dgm:t>
    </dgm:pt>
    <dgm:pt modelId="{1EB541BF-39E2-43F4-96C2-DB2CEAC95EB5}" type="pres">
      <dgm:prSet presAssocID="{7E998842-C7B8-4C53-9543-16F1E74232D1}" presName="compNode" presStyleCnt="0"/>
      <dgm:spPr/>
    </dgm:pt>
    <dgm:pt modelId="{16CABC0E-A6A0-4313-8318-3382A80068D2}" type="pres">
      <dgm:prSet presAssocID="{7E998842-C7B8-4C53-9543-16F1E74232D1}" presName="iconBgRect" presStyleLbl="bgShp" presStyleIdx="0" presStyleCnt="3"/>
      <dgm:spPr>
        <a:prstGeom prst="round2DiagRect">
          <a:avLst>
            <a:gd name="adj1" fmla="val 29727"/>
            <a:gd name="adj2" fmla="val 0"/>
          </a:avLst>
        </a:prstGeom>
      </dgm:spPr>
    </dgm:pt>
    <dgm:pt modelId="{12D59625-7B3F-4354-ABB3-FA3930A9D451}" type="pres">
      <dgm:prSet presAssocID="{7E998842-C7B8-4C53-9543-16F1E74232D1}" presName="iconRect" presStyleLbl="node1" presStyleIdx="0" presStyleCnt="3" custLinFactNeighborX="-1098" custLinFactNeighborY="-43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17B8D9AE-E0D3-4A59-AC53-E6B722AE0977}" type="pres">
      <dgm:prSet presAssocID="{7E998842-C7B8-4C53-9543-16F1E74232D1}" presName="spaceRect" presStyleCnt="0"/>
      <dgm:spPr/>
    </dgm:pt>
    <dgm:pt modelId="{B1798F56-E113-450E-9E89-0F12604322AC}" type="pres">
      <dgm:prSet presAssocID="{7E998842-C7B8-4C53-9543-16F1E74232D1}" presName="textRect" presStyleLbl="revTx" presStyleIdx="0" presStyleCnt="3" custScaleX="98606" custLinFactNeighborX="3826" custLinFactNeighborY="-29062">
        <dgm:presLayoutVars>
          <dgm:chMax val="1"/>
          <dgm:chPref val="1"/>
        </dgm:presLayoutVars>
      </dgm:prSet>
      <dgm:spPr/>
      <dgm:t>
        <a:bodyPr/>
        <a:lstStyle/>
        <a:p>
          <a:endParaRPr lang="en-US"/>
        </a:p>
      </dgm:t>
    </dgm:pt>
    <dgm:pt modelId="{FBAF3721-8E59-43B8-9598-03B4C567C9C4}" type="pres">
      <dgm:prSet presAssocID="{E96C1B3D-55EC-4A48-85B0-C88421B44DFE}" presName="sibTrans" presStyleCnt="0"/>
      <dgm:spPr/>
    </dgm:pt>
    <dgm:pt modelId="{2AF93273-5DDD-494E-9E85-A78FB7A5AE06}" type="pres">
      <dgm:prSet presAssocID="{F4E6EF95-5F1E-424A-BF70-7FBEE0C11E59}" presName="compNode" presStyleCnt="0"/>
      <dgm:spPr/>
    </dgm:pt>
    <dgm:pt modelId="{4A42D5FC-80C5-4F98-BB31-2D636CD433D8}" type="pres">
      <dgm:prSet presAssocID="{F4E6EF95-5F1E-424A-BF70-7FBEE0C11E59}" presName="iconBgRect" presStyleLbl="bgShp" presStyleIdx="1" presStyleCnt="3" custLinFactNeighborX="7573" custLinFactNeighborY="-2009"/>
      <dgm:spPr>
        <a:prstGeom prst="round2DiagRect">
          <a:avLst>
            <a:gd name="adj1" fmla="val 29727"/>
            <a:gd name="adj2" fmla="val 0"/>
          </a:avLst>
        </a:prstGeom>
      </dgm:spPr>
    </dgm:pt>
    <dgm:pt modelId="{1C69EDDC-A196-4DC2-8A74-8A71693542EB}" type="pres">
      <dgm:prSet presAssocID="{F4E6EF95-5F1E-424A-BF70-7FBEE0C11E59}" presName="iconRect" presStyleLbl="node1" presStyleIdx="1" presStyleCnt="3" custLinFactNeighborX="11185" custLinFactNeighborY="-141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ospital"/>
        </a:ext>
      </dgm:extLst>
    </dgm:pt>
    <dgm:pt modelId="{9C93D43F-0CB3-44CC-B9BB-AE530F284772}" type="pres">
      <dgm:prSet presAssocID="{F4E6EF95-5F1E-424A-BF70-7FBEE0C11E59}" presName="spaceRect" presStyleCnt="0"/>
      <dgm:spPr/>
    </dgm:pt>
    <dgm:pt modelId="{C4FCDCEC-9A6B-43CC-A6D8-49A7D739742C}" type="pres">
      <dgm:prSet presAssocID="{F4E6EF95-5F1E-424A-BF70-7FBEE0C11E59}" presName="textRect" presStyleLbl="revTx" presStyleIdx="1" presStyleCnt="3" custScaleX="111044" custScaleY="107337" custLinFactNeighborX="3021" custLinFactNeighborY="-29248">
        <dgm:presLayoutVars>
          <dgm:chMax val="1"/>
          <dgm:chPref val="1"/>
        </dgm:presLayoutVars>
      </dgm:prSet>
      <dgm:spPr/>
      <dgm:t>
        <a:bodyPr/>
        <a:lstStyle/>
        <a:p>
          <a:endParaRPr lang="en-US"/>
        </a:p>
      </dgm:t>
    </dgm:pt>
    <dgm:pt modelId="{E4AD2B17-03CD-46AE-8453-9C7B15C7A537}" type="pres">
      <dgm:prSet presAssocID="{2D43FC94-8329-4D1C-8D6D-E3E5394D6A4F}" presName="sibTrans" presStyleCnt="0"/>
      <dgm:spPr/>
    </dgm:pt>
    <dgm:pt modelId="{5FF1E7B3-82E0-4DB8-A01F-3379EB9EA5DF}" type="pres">
      <dgm:prSet presAssocID="{BFC381C9-E0E9-4A3B-82C3-002EDAA9B6E4}" presName="compNode" presStyleCnt="0"/>
      <dgm:spPr/>
    </dgm:pt>
    <dgm:pt modelId="{B3F036F1-7C94-41B2-A97C-D1AE9DCF50AE}" type="pres">
      <dgm:prSet presAssocID="{BFC381C9-E0E9-4A3B-82C3-002EDAA9B6E4}" presName="iconBgRect" presStyleLbl="bgShp" presStyleIdx="2" presStyleCnt="3"/>
      <dgm:spPr>
        <a:prstGeom prst="round2DiagRect">
          <a:avLst>
            <a:gd name="adj1" fmla="val 29727"/>
            <a:gd name="adj2" fmla="val 0"/>
          </a:avLst>
        </a:prstGeom>
      </dgm:spPr>
    </dgm:pt>
    <dgm:pt modelId="{18D4B77A-5867-4AEC-8DC8-17FA576F9D1C}" type="pres">
      <dgm:prSet presAssocID="{BFC381C9-E0E9-4A3B-82C3-002EDAA9B6E4}" presName="iconRect" presStyleLbl="node1" presStyleIdx="2" presStyleCnt="3" custLinFactNeighborX="-25683" custLinFactNeighborY="-967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irst Aid Kit"/>
        </a:ext>
      </dgm:extLst>
    </dgm:pt>
    <dgm:pt modelId="{78A6550C-14F3-49C4-A7A5-4CC582434A2F}" type="pres">
      <dgm:prSet presAssocID="{BFC381C9-E0E9-4A3B-82C3-002EDAA9B6E4}" presName="spaceRect" presStyleCnt="0"/>
      <dgm:spPr/>
    </dgm:pt>
    <dgm:pt modelId="{1B6046E0-884F-4851-A841-D5945222BAF5}" type="pres">
      <dgm:prSet presAssocID="{BFC381C9-E0E9-4A3B-82C3-002EDAA9B6E4}" presName="textRect" presStyleLbl="revTx" presStyleIdx="2" presStyleCnt="3" custScaleX="128047" custLinFactNeighborX="9398" custLinFactNeighborY="-30047">
        <dgm:presLayoutVars>
          <dgm:chMax val="1"/>
          <dgm:chPref val="1"/>
        </dgm:presLayoutVars>
      </dgm:prSet>
      <dgm:spPr/>
      <dgm:t>
        <a:bodyPr/>
        <a:lstStyle/>
        <a:p>
          <a:endParaRPr lang="en-US"/>
        </a:p>
      </dgm:t>
    </dgm:pt>
  </dgm:ptLst>
  <dgm:cxnLst>
    <dgm:cxn modelId="{0F532A32-D2B2-462E-A96F-E1B467F49202}" type="presOf" srcId="{7E998842-C7B8-4C53-9543-16F1E74232D1}" destId="{B1798F56-E113-450E-9E89-0F12604322AC}" srcOrd="0" destOrd="0" presId="urn:microsoft.com/office/officeart/2018/5/layout/IconLeafLabelList"/>
    <dgm:cxn modelId="{3A596D54-5CBC-4714-B67A-D68C6CCCD7BA}" srcId="{97E82198-B039-478C-A5BE-DCD1650FD321}" destId="{7E998842-C7B8-4C53-9543-16F1E74232D1}" srcOrd="0" destOrd="0" parTransId="{F280F271-1DFE-426B-A324-4323D03C9DB7}" sibTransId="{E96C1B3D-55EC-4A48-85B0-C88421B44DFE}"/>
    <dgm:cxn modelId="{2C62987C-5EEF-428D-8781-1BC70FCDEE9C}" srcId="{97E82198-B039-478C-A5BE-DCD1650FD321}" destId="{BFC381C9-E0E9-4A3B-82C3-002EDAA9B6E4}" srcOrd="2" destOrd="0" parTransId="{5F2F1CFC-C0CA-4B25-B3C6-1AF9A6E8B4E1}" sibTransId="{A92605DD-E476-44FF-836B-2D5E4511EF6D}"/>
    <dgm:cxn modelId="{CC41B585-53D1-40E6-AA72-688A1D49E5AD}" type="presOf" srcId="{BFC381C9-E0E9-4A3B-82C3-002EDAA9B6E4}" destId="{1B6046E0-884F-4851-A841-D5945222BAF5}" srcOrd="0" destOrd="0" presId="urn:microsoft.com/office/officeart/2018/5/layout/IconLeafLabelList"/>
    <dgm:cxn modelId="{FB893409-7EB9-4AAA-ADFF-9C828A9E6C31}" type="presOf" srcId="{97E82198-B039-478C-A5BE-DCD1650FD321}" destId="{EF5A67EF-58CB-4FA1-9377-A0956CCE9743}" srcOrd="0" destOrd="0" presId="urn:microsoft.com/office/officeart/2018/5/layout/IconLeafLabelList"/>
    <dgm:cxn modelId="{9F481A2A-F4B0-4505-9D4A-7A0989BF5AEF}" type="presOf" srcId="{F4E6EF95-5F1E-424A-BF70-7FBEE0C11E59}" destId="{C4FCDCEC-9A6B-43CC-A6D8-49A7D739742C}" srcOrd="0" destOrd="0" presId="urn:microsoft.com/office/officeart/2018/5/layout/IconLeafLabelList"/>
    <dgm:cxn modelId="{3985E9AB-F7B4-450A-A141-3EA845FB9CDE}" srcId="{97E82198-B039-478C-A5BE-DCD1650FD321}" destId="{F4E6EF95-5F1E-424A-BF70-7FBEE0C11E59}" srcOrd="1" destOrd="0" parTransId="{0CFE0762-DF8B-4719-B7CC-7C0794099EBC}" sibTransId="{2D43FC94-8329-4D1C-8D6D-E3E5394D6A4F}"/>
    <dgm:cxn modelId="{65DB7B7D-BA83-4DC5-A98D-B5C42F00953E}" type="presParOf" srcId="{EF5A67EF-58CB-4FA1-9377-A0956CCE9743}" destId="{1EB541BF-39E2-43F4-96C2-DB2CEAC95EB5}" srcOrd="0" destOrd="0" presId="urn:microsoft.com/office/officeart/2018/5/layout/IconLeafLabelList"/>
    <dgm:cxn modelId="{8382E307-DF24-435B-9DE7-133F7C85BECF}" type="presParOf" srcId="{1EB541BF-39E2-43F4-96C2-DB2CEAC95EB5}" destId="{16CABC0E-A6A0-4313-8318-3382A80068D2}" srcOrd="0" destOrd="0" presId="urn:microsoft.com/office/officeart/2018/5/layout/IconLeafLabelList"/>
    <dgm:cxn modelId="{72B2FA3A-6947-49F1-80CA-88680C0BB963}" type="presParOf" srcId="{1EB541BF-39E2-43F4-96C2-DB2CEAC95EB5}" destId="{12D59625-7B3F-4354-ABB3-FA3930A9D451}" srcOrd="1" destOrd="0" presId="urn:microsoft.com/office/officeart/2018/5/layout/IconLeafLabelList"/>
    <dgm:cxn modelId="{71378671-B37C-4E10-810D-864EFFA5AD6A}" type="presParOf" srcId="{1EB541BF-39E2-43F4-96C2-DB2CEAC95EB5}" destId="{17B8D9AE-E0D3-4A59-AC53-E6B722AE0977}" srcOrd="2" destOrd="0" presId="urn:microsoft.com/office/officeart/2018/5/layout/IconLeafLabelList"/>
    <dgm:cxn modelId="{00A33228-FA7D-43F5-A0A8-A0218681BBA4}" type="presParOf" srcId="{1EB541BF-39E2-43F4-96C2-DB2CEAC95EB5}" destId="{B1798F56-E113-450E-9E89-0F12604322AC}" srcOrd="3" destOrd="0" presId="urn:microsoft.com/office/officeart/2018/5/layout/IconLeafLabelList"/>
    <dgm:cxn modelId="{F1ED511E-565A-4C5D-A590-4677B1DE2C31}" type="presParOf" srcId="{EF5A67EF-58CB-4FA1-9377-A0956CCE9743}" destId="{FBAF3721-8E59-43B8-9598-03B4C567C9C4}" srcOrd="1" destOrd="0" presId="urn:microsoft.com/office/officeart/2018/5/layout/IconLeafLabelList"/>
    <dgm:cxn modelId="{F02BDC59-5939-4B4F-9DD2-3235A2C5D765}" type="presParOf" srcId="{EF5A67EF-58CB-4FA1-9377-A0956CCE9743}" destId="{2AF93273-5DDD-494E-9E85-A78FB7A5AE06}" srcOrd="2" destOrd="0" presId="urn:microsoft.com/office/officeart/2018/5/layout/IconLeafLabelList"/>
    <dgm:cxn modelId="{41816301-0034-4B46-B24D-98CB32E69A3E}" type="presParOf" srcId="{2AF93273-5DDD-494E-9E85-A78FB7A5AE06}" destId="{4A42D5FC-80C5-4F98-BB31-2D636CD433D8}" srcOrd="0" destOrd="0" presId="urn:microsoft.com/office/officeart/2018/5/layout/IconLeafLabelList"/>
    <dgm:cxn modelId="{7F70BBD6-FB12-459E-94CE-8FC4FE20512F}" type="presParOf" srcId="{2AF93273-5DDD-494E-9E85-A78FB7A5AE06}" destId="{1C69EDDC-A196-4DC2-8A74-8A71693542EB}" srcOrd="1" destOrd="0" presId="urn:microsoft.com/office/officeart/2018/5/layout/IconLeafLabelList"/>
    <dgm:cxn modelId="{54200793-10B3-4251-9292-A3015CA1CE7A}" type="presParOf" srcId="{2AF93273-5DDD-494E-9E85-A78FB7A5AE06}" destId="{9C93D43F-0CB3-44CC-B9BB-AE530F284772}" srcOrd="2" destOrd="0" presId="urn:microsoft.com/office/officeart/2018/5/layout/IconLeafLabelList"/>
    <dgm:cxn modelId="{0BF77FB2-D11F-4169-8662-AA2577260820}" type="presParOf" srcId="{2AF93273-5DDD-494E-9E85-A78FB7A5AE06}" destId="{C4FCDCEC-9A6B-43CC-A6D8-49A7D739742C}" srcOrd="3" destOrd="0" presId="urn:microsoft.com/office/officeart/2018/5/layout/IconLeafLabelList"/>
    <dgm:cxn modelId="{1251108F-E12E-4B71-8FB0-A6E6FBE80166}" type="presParOf" srcId="{EF5A67EF-58CB-4FA1-9377-A0956CCE9743}" destId="{E4AD2B17-03CD-46AE-8453-9C7B15C7A537}" srcOrd="3" destOrd="0" presId="urn:microsoft.com/office/officeart/2018/5/layout/IconLeafLabelList"/>
    <dgm:cxn modelId="{7D928BC7-E8F2-4272-A0DF-F70A08A3573E}" type="presParOf" srcId="{EF5A67EF-58CB-4FA1-9377-A0956CCE9743}" destId="{5FF1E7B3-82E0-4DB8-A01F-3379EB9EA5DF}" srcOrd="4" destOrd="0" presId="urn:microsoft.com/office/officeart/2018/5/layout/IconLeafLabelList"/>
    <dgm:cxn modelId="{D264FD20-9E5B-4DA4-B49C-39699FB558C5}" type="presParOf" srcId="{5FF1E7B3-82E0-4DB8-A01F-3379EB9EA5DF}" destId="{B3F036F1-7C94-41B2-A97C-D1AE9DCF50AE}" srcOrd="0" destOrd="0" presId="urn:microsoft.com/office/officeart/2018/5/layout/IconLeafLabelList"/>
    <dgm:cxn modelId="{2956C0A9-C504-4AA0-A4E9-A9832695BA30}" type="presParOf" srcId="{5FF1E7B3-82E0-4DB8-A01F-3379EB9EA5DF}" destId="{18D4B77A-5867-4AEC-8DC8-17FA576F9D1C}" srcOrd="1" destOrd="0" presId="urn:microsoft.com/office/officeart/2018/5/layout/IconLeafLabelList"/>
    <dgm:cxn modelId="{7C837D0F-F6C8-41B7-BE35-58817F2F470F}" type="presParOf" srcId="{5FF1E7B3-82E0-4DB8-A01F-3379EB9EA5DF}" destId="{78A6550C-14F3-49C4-A7A5-4CC582434A2F}" srcOrd="2" destOrd="0" presId="urn:microsoft.com/office/officeart/2018/5/layout/IconLeafLabelList"/>
    <dgm:cxn modelId="{C466D5AD-D37F-4715-9491-A97628119265}" type="presParOf" srcId="{5FF1E7B3-82E0-4DB8-A01F-3379EB9EA5DF}" destId="{1B6046E0-884F-4851-A841-D5945222BAF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01232-EB5F-403E-B85A-7C1C91C8C3E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5733A31-E3F1-469F-8F9E-4E9F7BD1DAA2}">
      <dgm:prSet/>
      <dgm:spPr/>
      <dgm:t>
        <a:bodyPr/>
        <a:lstStyle/>
        <a:p>
          <a:r>
            <a:rPr lang="en-US"/>
            <a:t>Biometric screening and this services are done by Registered Dietitian</a:t>
          </a:r>
        </a:p>
      </dgm:t>
    </dgm:pt>
    <dgm:pt modelId="{693B9FFA-4083-46FD-840F-87DC3BBB5378}" type="parTrans" cxnId="{994FF39D-34D2-42E2-9E2B-220CC43CFB27}">
      <dgm:prSet/>
      <dgm:spPr/>
      <dgm:t>
        <a:bodyPr/>
        <a:lstStyle/>
        <a:p>
          <a:endParaRPr lang="en-US"/>
        </a:p>
      </dgm:t>
    </dgm:pt>
    <dgm:pt modelId="{9800BFBF-4AFB-436D-8961-68BC1CCBCD50}" type="sibTrans" cxnId="{994FF39D-34D2-42E2-9E2B-220CC43CFB27}">
      <dgm:prSet/>
      <dgm:spPr/>
      <dgm:t>
        <a:bodyPr/>
        <a:lstStyle/>
        <a:p>
          <a:endParaRPr lang="en-US"/>
        </a:p>
      </dgm:t>
    </dgm:pt>
    <dgm:pt modelId="{97CE1C31-FAF7-48DB-B66C-F977A015F428}">
      <dgm:prSet/>
      <dgm:spPr/>
      <dgm:t>
        <a:bodyPr/>
        <a:lstStyle/>
        <a:p>
          <a:r>
            <a:rPr lang="en-US" dirty="0"/>
            <a:t>Immunization vaccines including Hepatitis A &amp; B, Influenzas, travel Vaccines, Tdap, MMR. </a:t>
          </a:r>
        </a:p>
      </dgm:t>
    </dgm:pt>
    <dgm:pt modelId="{B1024DBB-CD89-4983-A726-1EE13D35C2EF}" type="parTrans" cxnId="{F7960A5B-9445-46A3-A472-0383522407EA}">
      <dgm:prSet/>
      <dgm:spPr/>
      <dgm:t>
        <a:bodyPr/>
        <a:lstStyle/>
        <a:p>
          <a:endParaRPr lang="en-US"/>
        </a:p>
      </dgm:t>
    </dgm:pt>
    <dgm:pt modelId="{680A85A7-6AB3-4DD6-8CB7-B71454A28380}" type="sibTrans" cxnId="{F7960A5B-9445-46A3-A472-0383522407EA}">
      <dgm:prSet/>
      <dgm:spPr/>
      <dgm:t>
        <a:bodyPr/>
        <a:lstStyle/>
        <a:p>
          <a:endParaRPr lang="en-US"/>
        </a:p>
      </dgm:t>
    </dgm:pt>
    <dgm:pt modelId="{BC1849EB-E6C3-4432-94A0-D68556F7B2D3}">
      <dgm:prSet/>
      <dgm:spPr/>
      <dgm:t>
        <a:bodyPr/>
        <a:lstStyle/>
        <a:p>
          <a:r>
            <a:rPr lang="en-US" dirty="0"/>
            <a:t>In Flu season Wellness departments run a lots of Flu Clinics which starts from the beginning of September to the end of November</a:t>
          </a:r>
        </a:p>
      </dgm:t>
    </dgm:pt>
    <dgm:pt modelId="{4B0EFF82-710F-44FB-BDD1-86C141565E20}" type="parTrans" cxnId="{08DDF0C2-5A11-40E3-BA49-7F090E5DB808}">
      <dgm:prSet/>
      <dgm:spPr/>
      <dgm:t>
        <a:bodyPr/>
        <a:lstStyle/>
        <a:p>
          <a:endParaRPr lang="en-US"/>
        </a:p>
      </dgm:t>
    </dgm:pt>
    <dgm:pt modelId="{D66F6918-EC39-4012-AE03-528751F67B66}" type="sibTrans" cxnId="{08DDF0C2-5A11-40E3-BA49-7F090E5DB808}">
      <dgm:prSet/>
      <dgm:spPr/>
      <dgm:t>
        <a:bodyPr/>
        <a:lstStyle/>
        <a:p>
          <a:endParaRPr lang="en-US"/>
        </a:p>
      </dgm:t>
    </dgm:pt>
    <dgm:pt modelId="{E4310B81-353A-4AC1-9B73-18AD6FAFD330}">
      <dgm:prSet/>
      <dgm:spPr/>
      <dgm:t>
        <a:bodyPr/>
        <a:lstStyle/>
        <a:p>
          <a:r>
            <a:rPr lang="en-US" dirty="0"/>
            <a:t>Most of flu clinics are held in the patients working sites or colleges. Or by setting up an appointment with one of the Nurses in the office  </a:t>
          </a:r>
        </a:p>
      </dgm:t>
    </dgm:pt>
    <dgm:pt modelId="{6F269773-6B27-4B13-A350-2E1A2EE98330}" type="parTrans" cxnId="{04A4B049-E2CC-4726-8AD6-316341052867}">
      <dgm:prSet/>
      <dgm:spPr/>
      <dgm:t>
        <a:bodyPr/>
        <a:lstStyle/>
        <a:p>
          <a:endParaRPr lang="en-US"/>
        </a:p>
      </dgm:t>
    </dgm:pt>
    <dgm:pt modelId="{FB8DA79E-CED7-44B2-BBA3-651F3DA32E19}" type="sibTrans" cxnId="{04A4B049-E2CC-4726-8AD6-316341052867}">
      <dgm:prSet/>
      <dgm:spPr/>
      <dgm:t>
        <a:bodyPr/>
        <a:lstStyle/>
        <a:p>
          <a:endParaRPr lang="en-US"/>
        </a:p>
      </dgm:t>
    </dgm:pt>
    <dgm:pt modelId="{6F94964E-F5B8-45A4-A7F1-AA180B8A1E26}" type="pres">
      <dgm:prSet presAssocID="{A1901232-EB5F-403E-B85A-7C1C91C8C3E8}" presName="linear" presStyleCnt="0">
        <dgm:presLayoutVars>
          <dgm:animLvl val="lvl"/>
          <dgm:resizeHandles val="exact"/>
        </dgm:presLayoutVars>
      </dgm:prSet>
      <dgm:spPr/>
      <dgm:t>
        <a:bodyPr/>
        <a:lstStyle/>
        <a:p>
          <a:endParaRPr lang="en-US"/>
        </a:p>
      </dgm:t>
    </dgm:pt>
    <dgm:pt modelId="{A3934325-AF00-445C-B8D9-258FA0CD6B6C}" type="pres">
      <dgm:prSet presAssocID="{15733A31-E3F1-469F-8F9E-4E9F7BD1DAA2}" presName="parentText" presStyleLbl="node1" presStyleIdx="0" presStyleCnt="4">
        <dgm:presLayoutVars>
          <dgm:chMax val="0"/>
          <dgm:bulletEnabled val="1"/>
        </dgm:presLayoutVars>
      </dgm:prSet>
      <dgm:spPr/>
      <dgm:t>
        <a:bodyPr/>
        <a:lstStyle/>
        <a:p>
          <a:endParaRPr lang="en-US"/>
        </a:p>
      </dgm:t>
    </dgm:pt>
    <dgm:pt modelId="{69B18209-B37C-436B-8C57-02FECDA968B2}" type="pres">
      <dgm:prSet presAssocID="{9800BFBF-4AFB-436D-8961-68BC1CCBCD50}" presName="spacer" presStyleCnt="0"/>
      <dgm:spPr/>
    </dgm:pt>
    <dgm:pt modelId="{CA8A893B-E965-40B3-AB8F-496DE80D99C3}" type="pres">
      <dgm:prSet presAssocID="{97CE1C31-FAF7-48DB-B66C-F977A015F428}" presName="parentText" presStyleLbl="node1" presStyleIdx="1" presStyleCnt="4">
        <dgm:presLayoutVars>
          <dgm:chMax val="0"/>
          <dgm:bulletEnabled val="1"/>
        </dgm:presLayoutVars>
      </dgm:prSet>
      <dgm:spPr/>
      <dgm:t>
        <a:bodyPr/>
        <a:lstStyle/>
        <a:p>
          <a:endParaRPr lang="en-US"/>
        </a:p>
      </dgm:t>
    </dgm:pt>
    <dgm:pt modelId="{4E207F94-E5CB-4C09-A7FA-55EB121484E1}" type="pres">
      <dgm:prSet presAssocID="{680A85A7-6AB3-4DD6-8CB7-B71454A28380}" presName="spacer" presStyleCnt="0"/>
      <dgm:spPr/>
    </dgm:pt>
    <dgm:pt modelId="{37D7FCE6-73D8-46C0-9E89-3443A0264C37}" type="pres">
      <dgm:prSet presAssocID="{BC1849EB-E6C3-4432-94A0-D68556F7B2D3}" presName="parentText" presStyleLbl="node1" presStyleIdx="2" presStyleCnt="4">
        <dgm:presLayoutVars>
          <dgm:chMax val="0"/>
          <dgm:bulletEnabled val="1"/>
        </dgm:presLayoutVars>
      </dgm:prSet>
      <dgm:spPr/>
      <dgm:t>
        <a:bodyPr/>
        <a:lstStyle/>
        <a:p>
          <a:endParaRPr lang="en-US"/>
        </a:p>
      </dgm:t>
    </dgm:pt>
    <dgm:pt modelId="{A77E110D-D90D-422C-A948-EE5D9C5EBAEF}" type="pres">
      <dgm:prSet presAssocID="{D66F6918-EC39-4012-AE03-528751F67B66}" presName="spacer" presStyleCnt="0"/>
      <dgm:spPr/>
    </dgm:pt>
    <dgm:pt modelId="{AA8A2A02-624F-4018-923D-58B065B4B2F9}" type="pres">
      <dgm:prSet presAssocID="{E4310B81-353A-4AC1-9B73-18AD6FAFD330}" presName="parentText" presStyleLbl="node1" presStyleIdx="3" presStyleCnt="4">
        <dgm:presLayoutVars>
          <dgm:chMax val="0"/>
          <dgm:bulletEnabled val="1"/>
        </dgm:presLayoutVars>
      </dgm:prSet>
      <dgm:spPr/>
      <dgm:t>
        <a:bodyPr/>
        <a:lstStyle/>
        <a:p>
          <a:endParaRPr lang="en-US"/>
        </a:p>
      </dgm:t>
    </dgm:pt>
  </dgm:ptLst>
  <dgm:cxnLst>
    <dgm:cxn modelId="{B719FE93-B59F-4440-9AFA-E68DC9C5C2D4}" type="presOf" srcId="{97CE1C31-FAF7-48DB-B66C-F977A015F428}" destId="{CA8A893B-E965-40B3-AB8F-496DE80D99C3}" srcOrd="0" destOrd="0" presId="urn:microsoft.com/office/officeart/2005/8/layout/vList2"/>
    <dgm:cxn modelId="{F7960A5B-9445-46A3-A472-0383522407EA}" srcId="{A1901232-EB5F-403E-B85A-7C1C91C8C3E8}" destId="{97CE1C31-FAF7-48DB-B66C-F977A015F428}" srcOrd="1" destOrd="0" parTransId="{B1024DBB-CD89-4983-A726-1EE13D35C2EF}" sibTransId="{680A85A7-6AB3-4DD6-8CB7-B71454A28380}"/>
    <dgm:cxn modelId="{994FF39D-34D2-42E2-9E2B-220CC43CFB27}" srcId="{A1901232-EB5F-403E-B85A-7C1C91C8C3E8}" destId="{15733A31-E3F1-469F-8F9E-4E9F7BD1DAA2}" srcOrd="0" destOrd="0" parTransId="{693B9FFA-4083-46FD-840F-87DC3BBB5378}" sibTransId="{9800BFBF-4AFB-436D-8961-68BC1CCBCD50}"/>
    <dgm:cxn modelId="{04A4B049-E2CC-4726-8AD6-316341052867}" srcId="{A1901232-EB5F-403E-B85A-7C1C91C8C3E8}" destId="{E4310B81-353A-4AC1-9B73-18AD6FAFD330}" srcOrd="3" destOrd="0" parTransId="{6F269773-6B27-4B13-A350-2E1A2EE98330}" sibTransId="{FB8DA79E-CED7-44B2-BBA3-651F3DA32E19}"/>
    <dgm:cxn modelId="{08DDF0C2-5A11-40E3-BA49-7F090E5DB808}" srcId="{A1901232-EB5F-403E-B85A-7C1C91C8C3E8}" destId="{BC1849EB-E6C3-4432-94A0-D68556F7B2D3}" srcOrd="2" destOrd="0" parTransId="{4B0EFF82-710F-44FB-BDD1-86C141565E20}" sibTransId="{D66F6918-EC39-4012-AE03-528751F67B66}"/>
    <dgm:cxn modelId="{D94ECB2E-EE0C-4F40-9BBD-B9F13A3BC2C8}" type="presOf" srcId="{E4310B81-353A-4AC1-9B73-18AD6FAFD330}" destId="{AA8A2A02-624F-4018-923D-58B065B4B2F9}" srcOrd="0" destOrd="0" presId="urn:microsoft.com/office/officeart/2005/8/layout/vList2"/>
    <dgm:cxn modelId="{FE1442C0-64F2-47C8-8A70-C0BA1E866060}" type="presOf" srcId="{BC1849EB-E6C3-4432-94A0-D68556F7B2D3}" destId="{37D7FCE6-73D8-46C0-9E89-3443A0264C37}" srcOrd="0" destOrd="0" presId="urn:microsoft.com/office/officeart/2005/8/layout/vList2"/>
    <dgm:cxn modelId="{92C97EF5-4988-4090-93B5-C15450C2B39A}" type="presOf" srcId="{A1901232-EB5F-403E-B85A-7C1C91C8C3E8}" destId="{6F94964E-F5B8-45A4-A7F1-AA180B8A1E26}" srcOrd="0" destOrd="0" presId="urn:microsoft.com/office/officeart/2005/8/layout/vList2"/>
    <dgm:cxn modelId="{433C95BC-A45A-4628-A73C-5A226FCA5C38}" type="presOf" srcId="{15733A31-E3F1-469F-8F9E-4E9F7BD1DAA2}" destId="{A3934325-AF00-445C-B8D9-258FA0CD6B6C}" srcOrd="0" destOrd="0" presId="urn:microsoft.com/office/officeart/2005/8/layout/vList2"/>
    <dgm:cxn modelId="{297CECF8-2630-4B0E-8D7C-EFFA45F52079}" type="presParOf" srcId="{6F94964E-F5B8-45A4-A7F1-AA180B8A1E26}" destId="{A3934325-AF00-445C-B8D9-258FA0CD6B6C}" srcOrd="0" destOrd="0" presId="urn:microsoft.com/office/officeart/2005/8/layout/vList2"/>
    <dgm:cxn modelId="{0D3E3280-C1B9-417E-9684-3E482E629E5B}" type="presParOf" srcId="{6F94964E-F5B8-45A4-A7F1-AA180B8A1E26}" destId="{69B18209-B37C-436B-8C57-02FECDA968B2}" srcOrd="1" destOrd="0" presId="urn:microsoft.com/office/officeart/2005/8/layout/vList2"/>
    <dgm:cxn modelId="{462185C8-EF68-4C75-96A4-74473B6A48B0}" type="presParOf" srcId="{6F94964E-F5B8-45A4-A7F1-AA180B8A1E26}" destId="{CA8A893B-E965-40B3-AB8F-496DE80D99C3}" srcOrd="2" destOrd="0" presId="urn:microsoft.com/office/officeart/2005/8/layout/vList2"/>
    <dgm:cxn modelId="{B10998D1-BB2C-48BD-8762-67CE790C81A7}" type="presParOf" srcId="{6F94964E-F5B8-45A4-A7F1-AA180B8A1E26}" destId="{4E207F94-E5CB-4C09-A7FA-55EB121484E1}" srcOrd="3" destOrd="0" presId="urn:microsoft.com/office/officeart/2005/8/layout/vList2"/>
    <dgm:cxn modelId="{834A7C95-39D0-4C43-8A20-E556BA67CE05}" type="presParOf" srcId="{6F94964E-F5B8-45A4-A7F1-AA180B8A1E26}" destId="{37D7FCE6-73D8-46C0-9E89-3443A0264C37}" srcOrd="4" destOrd="0" presId="urn:microsoft.com/office/officeart/2005/8/layout/vList2"/>
    <dgm:cxn modelId="{68EAD0F7-12DE-441B-B306-A5ACA7D32FFD}" type="presParOf" srcId="{6F94964E-F5B8-45A4-A7F1-AA180B8A1E26}" destId="{A77E110D-D90D-422C-A948-EE5D9C5EBAEF}" srcOrd="5" destOrd="0" presId="urn:microsoft.com/office/officeart/2005/8/layout/vList2"/>
    <dgm:cxn modelId="{750BE40B-2B60-4701-BF5B-583619436685}" type="presParOf" srcId="{6F94964E-F5B8-45A4-A7F1-AA180B8A1E26}" destId="{AA8A2A02-624F-4018-923D-58B065B4B2F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C875-8BA2-4ACD-B167-5217B792C306}">
      <dsp:nvSpPr>
        <dsp:cNvPr id="0" name=""/>
        <dsp:cNvSpPr/>
      </dsp:nvSpPr>
      <dsp:spPr>
        <a:xfrm>
          <a:off x="645631" y="375"/>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Meals on Wheels </a:t>
          </a:r>
        </a:p>
      </dsp:txBody>
      <dsp:txXfrm>
        <a:off x="645631" y="375"/>
        <a:ext cx="1764655" cy="1058793"/>
      </dsp:txXfrm>
    </dsp:sp>
    <dsp:sp modelId="{C8E37209-17C7-4C8D-A67A-39E8EDD6F0CE}">
      <dsp:nvSpPr>
        <dsp:cNvPr id="0" name=""/>
        <dsp:cNvSpPr/>
      </dsp:nvSpPr>
      <dsp:spPr>
        <a:xfrm>
          <a:off x="2586751" y="375"/>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Columbus Cancer Clinic</a:t>
          </a:r>
        </a:p>
      </dsp:txBody>
      <dsp:txXfrm>
        <a:off x="2586751" y="375"/>
        <a:ext cx="1764655" cy="1058793"/>
      </dsp:txXfrm>
    </dsp:sp>
    <dsp:sp modelId="{963F960B-326F-4D1C-AD08-21E3F4789165}">
      <dsp:nvSpPr>
        <dsp:cNvPr id="0" name=""/>
        <dsp:cNvSpPr/>
      </dsp:nvSpPr>
      <dsp:spPr>
        <a:xfrm>
          <a:off x="4527872" y="375"/>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Central Ohio Diabetes Association</a:t>
          </a:r>
        </a:p>
      </dsp:txBody>
      <dsp:txXfrm>
        <a:off x="4527872" y="375"/>
        <a:ext cx="1764655" cy="1058793"/>
      </dsp:txXfrm>
    </dsp:sp>
    <dsp:sp modelId="{79278E70-F851-41D9-8B1D-CF866764353E}">
      <dsp:nvSpPr>
        <dsp:cNvPr id="0" name=""/>
        <dsp:cNvSpPr/>
      </dsp:nvSpPr>
      <dsp:spPr>
        <a:xfrm>
          <a:off x="6468993" y="375"/>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Carries Caffe and Dining Canter</a:t>
          </a:r>
        </a:p>
      </dsp:txBody>
      <dsp:txXfrm>
        <a:off x="6468993" y="375"/>
        <a:ext cx="1764655" cy="1058793"/>
      </dsp:txXfrm>
    </dsp:sp>
    <dsp:sp modelId="{28EA37E9-4F4F-42D2-8F9D-9BACFD87ACA2}">
      <dsp:nvSpPr>
        <dsp:cNvPr id="0" name=""/>
        <dsp:cNvSpPr/>
      </dsp:nvSpPr>
      <dsp:spPr>
        <a:xfrm>
          <a:off x="8410113" y="375"/>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Help at Home</a:t>
          </a:r>
        </a:p>
      </dsp:txBody>
      <dsp:txXfrm>
        <a:off x="8410113" y="375"/>
        <a:ext cx="1764655" cy="1058793"/>
      </dsp:txXfrm>
    </dsp:sp>
    <dsp:sp modelId="{3720ECB4-F317-4E45-AC2B-3DD238D2E0E5}">
      <dsp:nvSpPr>
        <dsp:cNvPr id="0" name=""/>
        <dsp:cNvSpPr/>
      </dsp:nvSpPr>
      <dsp:spPr>
        <a:xfrm>
          <a:off x="645631" y="1235634"/>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Wellness</a:t>
          </a:r>
        </a:p>
      </dsp:txBody>
      <dsp:txXfrm>
        <a:off x="645631" y="1235634"/>
        <a:ext cx="1764655" cy="1058793"/>
      </dsp:txXfrm>
    </dsp:sp>
    <dsp:sp modelId="{E077D08D-83BB-445B-9A0D-A6794C562884}">
      <dsp:nvSpPr>
        <dsp:cNvPr id="0" name=""/>
        <dsp:cNvSpPr/>
      </dsp:nvSpPr>
      <dsp:spPr>
        <a:xfrm>
          <a:off x="2586751" y="1235634"/>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Project Openhand Columbus</a:t>
          </a:r>
        </a:p>
      </dsp:txBody>
      <dsp:txXfrm>
        <a:off x="2586751" y="1235634"/>
        <a:ext cx="1764655" cy="1058793"/>
      </dsp:txXfrm>
    </dsp:sp>
    <dsp:sp modelId="{D097D9FB-B006-4DB0-B136-12FCFAEACC11}">
      <dsp:nvSpPr>
        <dsp:cNvPr id="0" name=""/>
        <dsp:cNvSpPr/>
      </dsp:nvSpPr>
      <dsp:spPr>
        <a:xfrm>
          <a:off x="4527872" y="1235634"/>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Senior Petcare</a:t>
          </a:r>
        </a:p>
      </dsp:txBody>
      <dsp:txXfrm>
        <a:off x="4527872" y="1235634"/>
        <a:ext cx="1764655" cy="1058793"/>
      </dsp:txXfrm>
    </dsp:sp>
    <dsp:sp modelId="{F694BF11-EF1A-4F2B-A752-B1186880C183}">
      <dsp:nvSpPr>
        <dsp:cNvPr id="0" name=""/>
        <dsp:cNvSpPr/>
      </dsp:nvSpPr>
      <dsp:spPr>
        <a:xfrm>
          <a:off x="6468993" y="1235634"/>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Impact safety</a:t>
          </a:r>
        </a:p>
      </dsp:txBody>
      <dsp:txXfrm>
        <a:off x="6468993" y="1235634"/>
        <a:ext cx="1764655" cy="1058793"/>
      </dsp:txXfrm>
    </dsp:sp>
    <dsp:sp modelId="{59F16397-0EB2-4393-B00E-89D9DB47C1A5}">
      <dsp:nvSpPr>
        <dsp:cNvPr id="0" name=""/>
        <dsp:cNvSpPr/>
      </dsp:nvSpPr>
      <dsp:spPr>
        <a:xfrm>
          <a:off x="8410113" y="1235634"/>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Visiting Nurses</a:t>
          </a:r>
        </a:p>
      </dsp:txBody>
      <dsp:txXfrm>
        <a:off x="8410113" y="1235634"/>
        <a:ext cx="1764655" cy="1058793"/>
      </dsp:txXfrm>
    </dsp:sp>
    <dsp:sp modelId="{A15D7A97-89A4-44DE-B02E-17F73812FF82}">
      <dsp:nvSpPr>
        <dsp:cNvPr id="0" name=""/>
        <dsp:cNvSpPr/>
      </dsp:nvSpPr>
      <dsp:spPr>
        <a:xfrm>
          <a:off x="4527872" y="2470893"/>
          <a:ext cx="1764655" cy="105879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Refer a Clients</a:t>
          </a:r>
        </a:p>
      </dsp:txBody>
      <dsp:txXfrm>
        <a:off x="4527872" y="2470893"/>
        <a:ext cx="1764655" cy="1058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BC0E-A6A0-4313-8318-3382A80068D2}">
      <dsp:nvSpPr>
        <dsp:cNvPr id="0" name=""/>
        <dsp:cNvSpPr/>
      </dsp:nvSpPr>
      <dsp:spPr>
        <a:xfrm>
          <a:off x="603738" y="72984"/>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59625-7B3F-4354-ABB3-FA3930A9D451}">
      <dsp:nvSpPr>
        <dsp:cNvPr id="0" name=""/>
        <dsp:cNvSpPr/>
      </dsp:nvSpPr>
      <dsp:spPr>
        <a:xfrm>
          <a:off x="965651" y="401823"/>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798F56-E113-450E-9E89-0F12604322AC}">
      <dsp:nvSpPr>
        <dsp:cNvPr id="0" name=""/>
        <dsp:cNvSpPr/>
      </dsp:nvSpPr>
      <dsp:spPr>
        <a:xfrm>
          <a:off x="172277" y="1718816"/>
          <a:ext cx="2789326" cy="223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b="1" kern="1200" dirty="0"/>
            <a:t>LifeCare Alliance Wellness Centers provide specialized wellness assistance for adults throughout Franklin County.</a:t>
          </a:r>
          <a:endParaRPr lang="en-US" sz="1600" kern="1200" dirty="0"/>
        </a:p>
      </dsp:txBody>
      <dsp:txXfrm>
        <a:off x="172277" y="1718816"/>
        <a:ext cx="2789326" cy="2233735"/>
      </dsp:txXfrm>
    </dsp:sp>
    <dsp:sp modelId="{4A42D5FC-80C5-4F98-BB31-2D636CD433D8}">
      <dsp:nvSpPr>
        <dsp:cNvPr id="0" name=""/>
        <dsp:cNvSpPr/>
      </dsp:nvSpPr>
      <dsp:spPr>
        <a:xfrm>
          <a:off x="4265454" y="0"/>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9EDDC-A196-4DC2-8A74-8A71693542EB}">
      <dsp:nvSpPr>
        <dsp:cNvPr id="0" name=""/>
        <dsp:cNvSpPr/>
      </dsp:nvSpPr>
      <dsp:spPr>
        <a:xfrm>
          <a:off x="4618173" y="26330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FCDCEC-9A6B-43CC-A6D8-49A7D739742C}">
      <dsp:nvSpPr>
        <dsp:cNvPr id="0" name=""/>
        <dsp:cNvSpPr/>
      </dsp:nvSpPr>
      <dsp:spPr>
        <a:xfrm>
          <a:off x="3501778" y="1591744"/>
          <a:ext cx="3185574" cy="239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b="1" kern="1200" dirty="0"/>
            <a:t>The program offers low-cost, high-quality health services, each Community Wellness Center is staffed with a registered nurse and a registered dietitian, providing expertise in foot care, health assessments, and disease prevention and management.</a:t>
          </a:r>
          <a:endParaRPr lang="en-US" sz="1600" kern="1200" dirty="0"/>
        </a:p>
      </dsp:txBody>
      <dsp:txXfrm>
        <a:off x="3501778" y="1591744"/>
        <a:ext cx="3185574" cy="2397624"/>
      </dsp:txXfrm>
    </dsp:sp>
    <dsp:sp modelId="{B3F036F1-7C94-41B2-A97C-D1AE9DCF50AE}">
      <dsp:nvSpPr>
        <dsp:cNvPr id="0" name=""/>
        <dsp:cNvSpPr/>
      </dsp:nvSpPr>
      <dsp:spPr>
        <a:xfrm>
          <a:off x="8064424" y="72984"/>
          <a:ext cx="1749937" cy="17499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4B77A-5867-4AEC-8DC8-17FA576F9D1C}">
      <dsp:nvSpPr>
        <dsp:cNvPr id="0" name=""/>
        <dsp:cNvSpPr/>
      </dsp:nvSpPr>
      <dsp:spPr>
        <a:xfrm>
          <a:off x="8179489" y="34880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6046E0-884F-4851-A841-D5945222BAF5}">
      <dsp:nvSpPr>
        <dsp:cNvPr id="0" name=""/>
        <dsp:cNvSpPr/>
      </dsp:nvSpPr>
      <dsp:spPr>
        <a:xfrm>
          <a:off x="7147051" y="1696813"/>
          <a:ext cx="3673348" cy="223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b="1" kern="1200" dirty="0"/>
            <a:t>Nurses and dietitians work with clients to monitor and maintain good health.</a:t>
          </a:r>
        </a:p>
      </dsp:txBody>
      <dsp:txXfrm>
        <a:off x="7147051" y="1696813"/>
        <a:ext cx="3673348" cy="2233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34325-AF00-445C-B8D9-258FA0CD6B6C}">
      <dsp:nvSpPr>
        <dsp:cNvPr id="0" name=""/>
        <dsp:cNvSpPr/>
      </dsp:nvSpPr>
      <dsp:spPr>
        <a:xfrm>
          <a:off x="0" y="269404"/>
          <a:ext cx="6403994" cy="109395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Biometric screening and this services are done by Registered Dietitian</a:t>
          </a:r>
        </a:p>
      </dsp:txBody>
      <dsp:txXfrm>
        <a:off x="53402" y="322806"/>
        <a:ext cx="6297190" cy="987146"/>
      </dsp:txXfrm>
    </dsp:sp>
    <dsp:sp modelId="{CA8A893B-E965-40B3-AB8F-496DE80D99C3}">
      <dsp:nvSpPr>
        <dsp:cNvPr id="0" name=""/>
        <dsp:cNvSpPr/>
      </dsp:nvSpPr>
      <dsp:spPr>
        <a:xfrm>
          <a:off x="0" y="1420954"/>
          <a:ext cx="6403994" cy="1093950"/>
        </a:xfrm>
        <a:prstGeom prst="roundRect">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Immunization vaccines including Hepatitis A &amp; B, Influenzas, travel Vaccines, Tdap, MMR. </a:t>
          </a:r>
        </a:p>
      </dsp:txBody>
      <dsp:txXfrm>
        <a:off x="53402" y="1474356"/>
        <a:ext cx="6297190" cy="987146"/>
      </dsp:txXfrm>
    </dsp:sp>
    <dsp:sp modelId="{37D7FCE6-73D8-46C0-9E89-3443A0264C37}">
      <dsp:nvSpPr>
        <dsp:cNvPr id="0" name=""/>
        <dsp:cNvSpPr/>
      </dsp:nvSpPr>
      <dsp:spPr>
        <a:xfrm>
          <a:off x="0" y="2572504"/>
          <a:ext cx="6403994" cy="1093950"/>
        </a:xfrm>
        <a:prstGeom prst="roundRect">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 Flu season Wellness departments run a lots of Flu Clinics which starts from the beginning of September to the end of November</a:t>
          </a:r>
        </a:p>
      </dsp:txBody>
      <dsp:txXfrm>
        <a:off x="53402" y="2625906"/>
        <a:ext cx="6297190" cy="987146"/>
      </dsp:txXfrm>
    </dsp:sp>
    <dsp:sp modelId="{AA8A2A02-624F-4018-923D-58B065B4B2F9}">
      <dsp:nvSpPr>
        <dsp:cNvPr id="0" name=""/>
        <dsp:cNvSpPr/>
      </dsp:nvSpPr>
      <dsp:spPr>
        <a:xfrm>
          <a:off x="0" y="3724054"/>
          <a:ext cx="6403994" cy="1093950"/>
        </a:xfrm>
        <a:prstGeom prst="round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Most of flu clinics are held in the patients working sites or colleges. Or by setting up an appointment with one of the Nurses in the office  </a:t>
          </a:r>
        </a:p>
      </dsp:txBody>
      <dsp:txXfrm>
        <a:off x="53402" y="3777456"/>
        <a:ext cx="6297190" cy="9871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komencolumbus.wordpress.com/2018/03/05/community-partner-spotlight-lifecare-alliance/" TargetMode="External"/><Relationship Id="rId2" Type="http://schemas.openxmlformats.org/officeDocument/2006/relationships/hyperlink" Target="https://www.lifecarealliance.org/about/histo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63E7A4-A272-4644-BE74-78D761FC59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3C5846-EA59-4F5C-87F1-D783CEF81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0EC9341-0F0E-4576-8E72-2A90C9422C6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3459450" y="2187575"/>
            <a:ext cx="6857999" cy="2482850"/>
          </a:xfrm>
          <a:prstGeom prst="rect">
            <a:avLst/>
          </a:prstGeom>
        </p:spPr>
      </p:pic>
      <p:sp>
        <p:nvSpPr>
          <p:cNvPr id="2" name="Title 1">
            <a:extLst>
              <a:ext uri="{FF2B5EF4-FFF2-40B4-BE49-F238E27FC236}">
                <a16:creationId xmlns:a16="http://schemas.microsoft.com/office/drawing/2014/main" id="{ADA01789-AB7D-45D6-B9C5-1699A625472C}"/>
              </a:ext>
            </a:extLst>
          </p:cNvPr>
          <p:cNvSpPr>
            <a:spLocks noGrp="1"/>
          </p:cNvSpPr>
          <p:nvPr>
            <p:ph type="ctrTitle"/>
          </p:nvPr>
        </p:nvSpPr>
        <p:spPr>
          <a:xfrm>
            <a:off x="792483" y="821265"/>
            <a:ext cx="6326774" cy="5222117"/>
          </a:xfrm>
        </p:spPr>
        <p:txBody>
          <a:bodyPr anchor="ctr">
            <a:normAutofit/>
          </a:bodyPr>
          <a:lstStyle/>
          <a:p>
            <a:r>
              <a:rPr lang="en-US" sz="5400" dirty="0">
                <a:solidFill>
                  <a:srgbClr val="FFFFFF"/>
                </a:solidFill>
              </a:rPr>
              <a:t>My healthcare administration </a:t>
            </a:r>
            <a:br>
              <a:rPr lang="en-US" sz="5400" dirty="0">
                <a:solidFill>
                  <a:srgbClr val="FFFFFF"/>
                </a:solidFill>
              </a:rPr>
            </a:br>
            <a:r>
              <a:rPr lang="en-US" sz="5400" dirty="0">
                <a:solidFill>
                  <a:srgbClr val="FFFFFF"/>
                </a:solidFill>
              </a:rPr>
              <a:t>experience at lifecare alliance</a:t>
            </a:r>
          </a:p>
        </p:txBody>
      </p:sp>
      <p:sp>
        <p:nvSpPr>
          <p:cNvPr id="3" name="Subtitle 2">
            <a:extLst>
              <a:ext uri="{FF2B5EF4-FFF2-40B4-BE49-F238E27FC236}">
                <a16:creationId xmlns:a16="http://schemas.microsoft.com/office/drawing/2014/main" id="{A6A3F8AE-87EE-4675-8D7F-BA486448ADF0}"/>
              </a:ext>
            </a:extLst>
          </p:cNvPr>
          <p:cNvSpPr>
            <a:spLocks noGrp="1"/>
          </p:cNvSpPr>
          <p:nvPr>
            <p:ph type="subTitle" idx="1"/>
          </p:nvPr>
        </p:nvSpPr>
        <p:spPr>
          <a:xfrm>
            <a:off x="8392885" y="821265"/>
            <a:ext cx="3243944" cy="5222117"/>
          </a:xfrm>
        </p:spPr>
        <p:txBody>
          <a:bodyPr anchor="ctr">
            <a:normAutofit/>
          </a:bodyPr>
          <a:lstStyle/>
          <a:p>
            <a:r>
              <a:rPr lang="en-US" dirty="0"/>
              <a:t>By Ayat Al Jbour</a:t>
            </a:r>
          </a:p>
          <a:p>
            <a:endParaRPr lang="en-US" dirty="0"/>
          </a:p>
        </p:txBody>
      </p:sp>
    </p:spTree>
    <p:extLst>
      <p:ext uri="{BB962C8B-B14F-4D97-AF65-F5344CB8AC3E}">
        <p14:creationId xmlns:p14="http://schemas.microsoft.com/office/powerpoint/2010/main" val="429355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EE703-87B1-4691-8342-C278C33EE43E}"/>
              </a:ext>
            </a:extLst>
          </p:cNvPr>
          <p:cNvSpPr>
            <a:spLocks noGrp="1"/>
          </p:cNvSpPr>
          <p:nvPr>
            <p:ph idx="1"/>
          </p:nvPr>
        </p:nvSpPr>
        <p:spPr>
          <a:xfrm>
            <a:off x="685800" y="1233714"/>
            <a:ext cx="10820400" cy="4984971"/>
          </a:xfrm>
        </p:spPr>
        <p:txBody>
          <a:bodyPr>
            <a:normAutofit/>
          </a:bodyPr>
          <a:lstStyle/>
          <a:p>
            <a:pPr marL="0" indent="0">
              <a:buNone/>
            </a:pPr>
            <a:r>
              <a:rPr lang="en-US" dirty="0"/>
              <a:t>3. Setting up the place to start the clinic</a:t>
            </a:r>
          </a:p>
          <a:p>
            <a:pPr marL="0" indent="0">
              <a:buNone/>
            </a:pPr>
            <a:r>
              <a:rPr lang="en-US" dirty="0"/>
              <a:t>4. Making sure about having the correct personal information for each patient, getting copies of their insurance and ID cards.</a:t>
            </a:r>
          </a:p>
          <a:p>
            <a:pPr marL="0" indent="0">
              <a:buNone/>
            </a:pPr>
            <a:r>
              <a:rPr lang="en-US" dirty="0"/>
              <a:t>5. At the end of the clinic, we go back to the Wellness department.</a:t>
            </a:r>
          </a:p>
          <a:p>
            <a:pPr marL="0" indent="0">
              <a:buNone/>
            </a:pPr>
            <a:r>
              <a:rPr lang="en-US" dirty="0"/>
              <a:t>6. Start working on electronic health records to enter the patient's data to the system for billing purposes.</a:t>
            </a:r>
          </a:p>
          <a:p>
            <a:pPr marL="0" indent="0">
              <a:buNone/>
            </a:pPr>
            <a:endParaRPr lang="en-US" dirty="0"/>
          </a:p>
          <a:p>
            <a:pPr marL="0" indent="0">
              <a:buNone/>
            </a:pPr>
            <a:r>
              <a:rPr lang="en-US" dirty="0"/>
              <a:t>Working on EHR could take a lot of effort and time. Due to the numbers of patients. Especially in the fall season. </a:t>
            </a:r>
          </a:p>
          <a:p>
            <a:pPr marL="0" indent="0">
              <a:buNone/>
            </a:pPr>
            <a:r>
              <a:rPr lang="en-US" dirty="0"/>
              <a:t>The patient numbers could range from 50 to 100 every week. </a:t>
            </a:r>
          </a:p>
        </p:txBody>
      </p:sp>
    </p:spTree>
    <p:extLst>
      <p:ext uri="{BB962C8B-B14F-4D97-AF65-F5344CB8AC3E}">
        <p14:creationId xmlns:p14="http://schemas.microsoft.com/office/powerpoint/2010/main" val="181117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A49-A474-4BA3-A191-87A245BE2F24}"/>
              </a:ext>
            </a:extLst>
          </p:cNvPr>
          <p:cNvSpPr>
            <a:spLocks noGrp="1"/>
          </p:cNvSpPr>
          <p:nvPr>
            <p:ph type="title"/>
          </p:nvPr>
        </p:nvSpPr>
        <p:spPr>
          <a:xfrm>
            <a:off x="685800" y="430544"/>
            <a:ext cx="8610600" cy="1293028"/>
          </a:xfrm>
        </p:spPr>
        <p:txBody>
          <a:bodyPr/>
          <a:lstStyle/>
          <a:p>
            <a:pPr algn="l"/>
            <a:r>
              <a:rPr lang="en-US" dirty="0"/>
              <a:t>Other experiences </a:t>
            </a:r>
          </a:p>
        </p:txBody>
      </p:sp>
      <p:sp>
        <p:nvSpPr>
          <p:cNvPr id="3" name="Content Placeholder 2">
            <a:extLst>
              <a:ext uri="{FF2B5EF4-FFF2-40B4-BE49-F238E27FC236}">
                <a16:creationId xmlns:a16="http://schemas.microsoft.com/office/drawing/2014/main" id="{B7E191CA-9B95-43C1-90D0-A18F8BB7CE2F}"/>
              </a:ext>
            </a:extLst>
          </p:cNvPr>
          <p:cNvSpPr>
            <a:spLocks noGrp="1"/>
          </p:cNvSpPr>
          <p:nvPr>
            <p:ph idx="1"/>
          </p:nvPr>
        </p:nvSpPr>
        <p:spPr>
          <a:xfrm>
            <a:off x="685800" y="1509486"/>
            <a:ext cx="10820400" cy="5210627"/>
          </a:xfrm>
        </p:spPr>
        <p:txBody>
          <a:bodyPr>
            <a:normAutofit/>
          </a:bodyPr>
          <a:lstStyle/>
          <a:p>
            <a:r>
              <a:rPr lang="en-US" dirty="0"/>
              <a:t>I had the chance to be a part of a donation process, where people donate to LifeCare Alliance some type of supplies that could help another patient. For examples: wheelchairs, medical supplies. </a:t>
            </a:r>
          </a:p>
          <a:p>
            <a:endParaRPr lang="en-US" dirty="0"/>
          </a:p>
          <a:p>
            <a:r>
              <a:rPr lang="en-US" dirty="0"/>
              <a:t>Attending an education workshop that was held at LCA, the presentation title was Communicating Bad News. It was basically talking about how healthcare physicians should learn to deliver bad news to their patients and families. </a:t>
            </a:r>
          </a:p>
          <a:p>
            <a:endParaRPr lang="en-US" dirty="0"/>
          </a:p>
        </p:txBody>
      </p:sp>
    </p:spTree>
    <p:extLst>
      <p:ext uri="{BB962C8B-B14F-4D97-AF65-F5344CB8AC3E}">
        <p14:creationId xmlns:p14="http://schemas.microsoft.com/office/powerpoint/2010/main" val="150986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D24B-89D2-45AE-9896-ED7D153E9A0A}"/>
              </a:ext>
            </a:extLst>
          </p:cNvPr>
          <p:cNvSpPr>
            <a:spLocks noGrp="1"/>
          </p:cNvSpPr>
          <p:nvPr>
            <p:ph type="title"/>
          </p:nvPr>
        </p:nvSpPr>
        <p:spPr>
          <a:xfrm>
            <a:off x="558800" y="227345"/>
            <a:ext cx="8610600" cy="1293028"/>
          </a:xfrm>
        </p:spPr>
        <p:txBody>
          <a:bodyPr/>
          <a:lstStyle/>
          <a:p>
            <a:pPr algn="l"/>
            <a:endParaRPr lang="en-US" dirty="0"/>
          </a:p>
        </p:txBody>
      </p:sp>
      <p:sp>
        <p:nvSpPr>
          <p:cNvPr id="3" name="Content Placeholder 2">
            <a:extLst>
              <a:ext uri="{FF2B5EF4-FFF2-40B4-BE49-F238E27FC236}">
                <a16:creationId xmlns:a16="http://schemas.microsoft.com/office/drawing/2014/main" id="{360B08C0-EC70-446E-B760-EB2FDCFD9537}"/>
              </a:ext>
            </a:extLst>
          </p:cNvPr>
          <p:cNvSpPr>
            <a:spLocks noGrp="1"/>
          </p:cNvSpPr>
          <p:nvPr>
            <p:ph idx="1"/>
          </p:nvPr>
        </p:nvSpPr>
        <p:spPr>
          <a:xfrm>
            <a:off x="685800" y="1683657"/>
            <a:ext cx="10820400" cy="4946997"/>
          </a:xfrm>
        </p:spPr>
        <p:txBody>
          <a:bodyPr/>
          <a:lstStyle/>
          <a:p>
            <a:r>
              <a:rPr lang="en-US" dirty="0"/>
              <a:t> I Went to the  Ohio Alliance for Innovation in Population Health meeting, which is an integrated, multi-sector initiative created to implement the State Health Improvement plan. </a:t>
            </a:r>
          </a:p>
          <a:p>
            <a:pPr>
              <a:buFont typeface="Wingdings" panose="05000000000000000000" pitchFamily="2" charset="2"/>
              <a:buChar char="Ø"/>
            </a:pPr>
            <a:r>
              <a:rPr lang="en-US" dirty="0"/>
              <a:t> The meeting has a group of experts of the state’s universities, researchers, hospital association, healthcare providers, and public health experts. </a:t>
            </a:r>
          </a:p>
          <a:p>
            <a:pPr>
              <a:buFont typeface="Wingdings" panose="05000000000000000000" pitchFamily="2" charset="2"/>
              <a:buChar char="Ø"/>
            </a:pPr>
            <a:r>
              <a:rPr lang="en-US" dirty="0"/>
              <a:t>This program was created by Ohio University College of Health Sciences and professions, and The University of Toledo College of Health. </a:t>
            </a:r>
          </a:p>
          <a:p>
            <a:pPr>
              <a:buFont typeface="Wingdings" panose="05000000000000000000" pitchFamily="2" charset="2"/>
              <a:buChar char="Ø"/>
            </a:pPr>
            <a:r>
              <a:rPr lang="en-US" dirty="0"/>
              <a:t>LifeCare Alliance is going to collaborate with The Ohio Alliance program as a healthcare provider for Nutrition 101 project</a:t>
            </a:r>
          </a:p>
          <a:p>
            <a:pPr>
              <a:buFont typeface="Wingdings" panose="05000000000000000000" pitchFamily="2" charset="2"/>
              <a:buChar char="Ø"/>
            </a:pPr>
            <a:r>
              <a:rPr lang="en-US" dirty="0"/>
              <a:t>LCA is going to recruit Social workers to visit patient home to see if they are eligible for the project services</a:t>
            </a:r>
          </a:p>
          <a:p>
            <a:endParaRPr lang="en-US" dirty="0"/>
          </a:p>
        </p:txBody>
      </p:sp>
    </p:spTree>
    <p:extLst>
      <p:ext uri="{BB962C8B-B14F-4D97-AF65-F5344CB8AC3E}">
        <p14:creationId xmlns:p14="http://schemas.microsoft.com/office/powerpoint/2010/main" val="160790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53A1-1FB0-4876-AB80-310A0B60BDFF}"/>
              </a:ext>
            </a:extLst>
          </p:cNvPr>
          <p:cNvSpPr>
            <a:spLocks noGrp="1"/>
          </p:cNvSpPr>
          <p:nvPr>
            <p:ph type="title"/>
          </p:nvPr>
        </p:nvSpPr>
        <p:spPr>
          <a:xfrm>
            <a:off x="685800" y="488600"/>
            <a:ext cx="8610600" cy="1340199"/>
          </a:xfrm>
        </p:spPr>
        <p:txBody>
          <a:bodyPr/>
          <a:lstStyle/>
          <a:p>
            <a:pPr algn="l"/>
            <a:r>
              <a:rPr lang="en-US" dirty="0"/>
              <a:t>Seniors Dining centers </a:t>
            </a:r>
          </a:p>
        </p:txBody>
      </p:sp>
      <p:sp>
        <p:nvSpPr>
          <p:cNvPr id="3" name="Content Placeholder 2">
            <a:extLst>
              <a:ext uri="{FF2B5EF4-FFF2-40B4-BE49-F238E27FC236}">
                <a16:creationId xmlns:a16="http://schemas.microsoft.com/office/drawing/2014/main" id="{802B26A9-CF3C-44EF-B403-BD0B025327E4}"/>
              </a:ext>
            </a:extLst>
          </p:cNvPr>
          <p:cNvSpPr>
            <a:spLocks noGrp="1"/>
          </p:cNvSpPr>
          <p:nvPr>
            <p:ph idx="1"/>
          </p:nvPr>
        </p:nvSpPr>
        <p:spPr>
          <a:xfrm>
            <a:off x="685800" y="1828800"/>
            <a:ext cx="10820400" cy="4389886"/>
          </a:xfrm>
        </p:spPr>
        <p:txBody>
          <a:bodyPr>
            <a:normAutofit/>
          </a:bodyPr>
          <a:lstStyle/>
          <a:p>
            <a:pPr marL="0" indent="0">
              <a:buNone/>
            </a:pPr>
            <a:endParaRPr lang="en-US" dirty="0"/>
          </a:p>
          <a:p>
            <a:r>
              <a:rPr lang="en-US" dirty="0"/>
              <a:t>I went to explore Harmon center or the Seniors dining center. This center is open to people aged 60 or over and provides nutritious meals daily. Sometimes they offer a free transportation too. </a:t>
            </a:r>
          </a:p>
          <a:p>
            <a:r>
              <a:rPr lang="en-US" dirty="0"/>
              <a:t>This center is also the same building where LCA prepares meals for meals on wheels program. This building is also having the food pantry, dining room, and the kitchen. </a:t>
            </a:r>
          </a:p>
          <a:p>
            <a:r>
              <a:rPr lang="en-US" dirty="0"/>
              <a:t>Senior Dining Centers are located throughout Franklin, Madison, Marion, Champaign, and Logan counties.</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8516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8E41B83-C09C-4859-AB94-511A2C0BB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9E05C4E-6F76-43EC-9537-2BA7871BBE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0D03D97-DFFF-4578-B0D4-0A271216137B}"/>
              </a:ext>
            </a:extLst>
          </p:cNvPr>
          <p:cNvSpPr>
            <a:spLocks noGrp="1"/>
          </p:cNvSpPr>
          <p:nvPr>
            <p:ph type="title"/>
          </p:nvPr>
        </p:nvSpPr>
        <p:spPr>
          <a:xfrm>
            <a:off x="685799" y="764373"/>
            <a:ext cx="3977639" cy="324198"/>
          </a:xfrm>
        </p:spPr>
        <p:txBody>
          <a:bodyPr anchor="b">
            <a:normAutofit fontScale="90000"/>
          </a:bodyPr>
          <a:lstStyle/>
          <a:p>
            <a:pPr algn="l"/>
            <a:endParaRPr lang="en-US" sz="3200" dirty="0"/>
          </a:p>
        </p:txBody>
      </p:sp>
      <p:sp>
        <p:nvSpPr>
          <p:cNvPr id="2054" name="Content Placeholder 2053">
            <a:extLst>
              <a:ext uri="{FF2B5EF4-FFF2-40B4-BE49-F238E27FC236}">
                <a16:creationId xmlns:a16="http://schemas.microsoft.com/office/drawing/2014/main" id="{D8DAC5F9-6B49-4ACA-89C4-E46281E5E233}"/>
              </a:ext>
            </a:extLst>
          </p:cNvPr>
          <p:cNvSpPr>
            <a:spLocks noGrp="1"/>
          </p:cNvSpPr>
          <p:nvPr>
            <p:ph idx="1"/>
          </p:nvPr>
        </p:nvSpPr>
        <p:spPr>
          <a:xfrm>
            <a:off x="685800" y="2364573"/>
            <a:ext cx="3977639" cy="3854112"/>
          </a:xfrm>
        </p:spPr>
        <p:txBody>
          <a:bodyPr>
            <a:normAutofit/>
          </a:bodyPr>
          <a:lstStyle/>
          <a:p>
            <a:pPr marL="0" indent="0">
              <a:buNone/>
            </a:pPr>
            <a:endParaRPr lang="en-US" sz="1600" dirty="0"/>
          </a:p>
        </p:txBody>
      </p:sp>
      <p:pic>
        <p:nvPicPr>
          <p:cNvPr id="2050" name="Picture 2" descr="Image result for lifecare alliance columbus ohio">
            <a:extLst>
              <a:ext uri="{FF2B5EF4-FFF2-40B4-BE49-F238E27FC236}">
                <a16:creationId xmlns:a16="http://schemas.microsoft.com/office/drawing/2014/main" id="{EB80F8C7-E9F3-48D8-860A-7D66E3AE94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2" r="14766"/>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9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A891-D346-4DF3-9B7D-6CA36DB9A43F}"/>
              </a:ext>
            </a:extLst>
          </p:cNvPr>
          <p:cNvSpPr>
            <a:spLocks noGrp="1"/>
          </p:cNvSpPr>
          <p:nvPr>
            <p:ph type="title"/>
          </p:nvPr>
        </p:nvSpPr>
        <p:spPr>
          <a:xfrm>
            <a:off x="685800" y="639315"/>
            <a:ext cx="8610600" cy="1293028"/>
          </a:xfrm>
        </p:spPr>
        <p:txBody>
          <a:bodyPr/>
          <a:lstStyle/>
          <a:p>
            <a:pPr algn="l"/>
            <a:r>
              <a:rPr lang="en-US" dirty="0"/>
              <a:t>Columbus Cancer Clinic</a:t>
            </a:r>
          </a:p>
        </p:txBody>
      </p:sp>
      <p:sp>
        <p:nvSpPr>
          <p:cNvPr id="3" name="Content Placeholder 2">
            <a:extLst>
              <a:ext uri="{FF2B5EF4-FFF2-40B4-BE49-F238E27FC236}">
                <a16:creationId xmlns:a16="http://schemas.microsoft.com/office/drawing/2014/main" id="{D4831E4C-8C41-4D89-9765-60C05AF41B21}"/>
              </a:ext>
            </a:extLst>
          </p:cNvPr>
          <p:cNvSpPr>
            <a:spLocks noGrp="1"/>
          </p:cNvSpPr>
          <p:nvPr>
            <p:ph idx="1"/>
          </p:nvPr>
        </p:nvSpPr>
        <p:spPr/>
        <p:txBody>
          <a:bodyPr>
            <a:normAutofit lnSpcReduction="10000"/>
          </a:bodyPr>
          <a:lstStyle/>
          <a:p>
            <a:pPr marL="0" indent="0">
              <a:buNone/>
            </a:pPr>
            <a:r>
              <a:rPr lang="en-US" dirty="0"/>
              <a:t>My recent experience at LCA is working with Columbus Cancer Clinic, they offer multiple services including:</a:t>
            </a:r>
          </a:p>
          <a:p>
            <a:pPr marL="457200" indent="-457200">
              <a:buFont typeface="+mj-lt"/>
              <a:buAutoNum type="arabicPeriod"/>
            </a:pPr>
            <a:r>
              <a:rPr lang="en-US" dirty="0"/>
              <a:t>Breast Mammography test</a:t>
            </a:r>
          </a:p>
          <a:p>
            <a:pPr marL="457200" indent="-457200">
              <a:buFont typeface="+mj-lt"/>
              <a:buAutoNum type="arabicPeriod"/>
            </a:pPr>
            <a:r>
              <a:rPr lang="en-US" dirty="0"/>
              <a:t>Free transportation</a:t>
            </a:r>
          </a:p>
          <a:p>
            <a:pPr marL="457200" indent="-457200">
              <a:buAutoNum type="arabicPeriod" startAt="3"/>
            </a:pPr>
            <a:r>
              <a:rPr lang="en-US" dirty="0"/>
              <a:t>Interpretation services for more than 200 languages</a:t>
            </a:r>
          </a:p>
          <a:p>
            <a:pPr marL="457200" indent="-457200">
              <a:buAutoNum type="arabicPeriod" startAt="3"/>
            </a:pPr>
            <a:r>
              <a:rPr lang="en-US" dirty="0"/>
              <a:t>Homecare support program and food pantry for people battling cancer</a:t>
            </a:r>
          </a:p>
          <a:p>
            <a:pPr marL="457200" indent="-457200">
              <a:buAutoNum type="arabicPeriod" startAt="3"/>
            </a:pPr>
            <a:r>
              <a:rPr lang="en-US" dirty="0"/>
              <a:t>They also have wigs and general healthcare supplies for anyone battling cancer who needs them. </a:t>
            </a:r>
          </a:p>
          <a:p>
            <a:pPr marL="0" indent="0">
              <a:buNone/>
            </a:pPr>
            <a:endParaRPr lang="en-US" dirty="0"/>
          </a:p>
          <a:p>
            <a:pPr marL="0" indent="0">
              <a:buNone/>
            </a:pPr>
            <a:r>
              <a:rPr lang="en-US" dirty="0"/>
              <a:t>I got the chance to get involved and work on Electronic Health Records to enter patient's data.  </a:t>
            </a:r>
          </a:p>
          <a:p>
            <a:pPr marL="457200" indent="-457200">
              <a:buFont typeface="+mj-lt"/>
              <a:buAutoNum type="arabicPeriod"/>
            </a:pPr>
            <a:endParaRPr lang="en-US" dirty="0"/>
          </a:p>
        </p:txBody>
      </p:sp>
    </p:spTree>
    <p:extLst>
      <p:ext uri="{BB962C8B-B14F-4D97-AF65-F5344CB8AC3E}">
        <p14:creationId xmlns:p14="http://schemas.microsoft.com/office/powerpoint/2010/main" val="25341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BD37-75D5-4CE5-9FC0-D68359B042D9}"/>
              </a:ext>
            </a:extLst>
          </p:cNvPr>
          <p:cNvSpPr>
            <a:spLocks noGrp="1"/>
          </p:cNvSpPr>
          <p:nvPr>
            <p:ph type="title"/>
          </p:nvPr>
        </p:nvSpPr>
        <p:spPr>
          <a:xfrm>
            <a:off x="685800" y="639315"/>
            <a:ext cx="8610600" cy="1293028"/>
          </a:xfrm>
        </p:spPr>
        <p:txBody>
          <a:bodyPr/>
          <a:lstStyle/>
          <a:p>
            <a:pPr algn="l"/>
            <a:r>
              <a:rPr lang="en-US" dirty="0"/>
              <a:t>Servant Leadership</a:t>
            </a:r>
          </a:p>
        </p:txBody>
      </p:sp>
      <p:sp>
        <p:nvSpPr>
          <p:cNvPr id="3" name="Content Placeholder 2">
            <a:extLst>
              <a:ext uri="{FF2B5EF4-FFF2-40B4-BE49-F238E27FC236}">
                <a16:creationId xmlns:a16="http://schemas.microsoft.com/office/drawing/2014/main" id="{7435C1A0-2876-41B6-BE4B-FECEDBD0580D}"/>
              </a:ext>
            </a:extLst>
          </p:cNvPr>
          <p:cNvSpPr>
            <a:spLocks noGrp="1"/>
          </p:cNvSpPr>
          <p:nvPr>
            <p:ph idx="1"/>
          </p:nvPr>
        </p:nvSpPr>
        <p:spPr/>
        <p:txBody>
          <a:bodyPr>
            <a:normAutofit fontScale="92500" lnSpcReduction="10000"/>
          </a:bodyPr>
          <a:lstStyle/>
          <a:p>
            <a:r>
              <a:rPr lang="en-US" dirty="0"/>
              <a:t>A servant leader demonstrates the following behaviors:</a:t>
            </a:r>
          </a:p>
          <a:p>
            <a:pPr marL="457200" indent="-457200">
              <a:buFont typeface="+mj-lt"/>
              <a:buAutoNum type="arabicPeriod"/>
            </a:pPr>
            <a:r>
              <a:rPr lang="en-US" dirty="0"/>
              <a:t>Focuses on the needs of followers </a:t>
            </a:r>
          </a:p>
          <a:p>
            <a:pPr marL="457200" indent="-457200">
              <a:buFont typeface="+mj-lt"/>
              <a:buAutoNum type="arabicPeriod"/>
            </a:pPr>
            <a:r>
              <a:rPr lang="en-US" dirty="0"/>
              <a:t>Eschews selfish behavior, personal biases, and pursuit of personal ambition</a:t>
            </a:r>
          </a:p>
          <a:p>
            <a:pPr marL="457200" indent="-457200">
              <a:buFont typeface="+mj-lt"/>
              <a:buAutoNum type="arabicPeriod"/>
            </a:pPr>
            <a:r>
              <a:rPr lang="en-US" dirty="0"/>
              <a:t>Sincerely respect all people</a:t>
            </a:r>
          </a:p>
          <a:p>
            <a:pPr marL="457200" indent="-457200">
              <a:buFont typeface="+mj-lt"/>
              <a:buAutoNum type="arabicPeriod"/>
            </a:pPr>
            <a:r>
              <a:rPr lang="en-US" dirty="0"/>
              <a:t>Realizes that the contributions of followers are what enable the organization to fulfill its mission</a:t>
            </a:r>
          </a:p>
          <a:p>
            <a:pPr marL="457200" indent="-457200">
              <a:buFont typeface="+mj-lt"/>
              <a:buAutoNum type="arabicPeriod"/>
            </a:pPr>
            <a:r>
              <a:rPr lang="en-US" dirty="0"/>
              <a:t>Helps, encourages, and counsels followers to hone their skills and become better at their positions because of doing so brings the organization closer to its goals. </a:t>
            </a:r>
          </a:p>
          <a:p>
            <a:pPr marL="457200" indent="-457200">
              <a:buFont typeface="+mj-lt"/>
              <a:buAutoNum type="arabicPeriod"/>
            </a:pPr>
            <a:endParaRPr lang="en-US" dirty="0"/>
          </a:p>
          <a:p>
            <a:pPr marL="457200" indent="-457200">
              <a:buFont typeface="+mj-lt"/>
              <a:buAutoNum type="arabicPeriod"/>
            </a:pPr>
            <a:endParaRPr lang="en-US" dirty="0"/>
          </a:p>
          <a:p>
            <a:pPr marL="0" indent="0" algn="r">
              <a:buNone/>
            </a:pPr>
            <a:r>
              <a:rPr lang="en-US" sz="1500" dirty="0"/>
              <a:t>Leadership in healthcare: essential values and skills</a:t>
            </a:r>
          </a:p>
          <a:p>
            <a:pPr marL="0" indent="0" algn="r">
              <a:buNone/>
            </a:pPr>
            <a:r>
              <a:rPr lang="en-US" sz="1500" dirty="0"/>
              <a:t>Carson Dye - Health Administration Press - 2017</a:t>
            </a:r>
          </a:p>
        </p:txBody>
      </p:sp>
    </p:spTree>
    <p:extLst>
      <p:ext uri="{BB962C8B-B14F-4D97-AF65-F5344CB8AC3E}">
        <p14:creationId xmlns:p14="http://schemas.microsoft.com/office/powerpoint/2010/main" val="201470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6272-4E8F-4EAC-8007-40110A6A8BFD}"/>
              </a:ext>
            </a:extLst>
          </p:cNvPr>
          <p:cNvSpPr>
            <a:spLocks noGrp="1"/>
          </p:cNvSpPr>
          <p:nvPr>
            <p:ph type="title"/>
          </p:nvPr>
        </p:nvSpPr>
        <p:spPr>
          <a:xfrm>
            <a:off x="341085" y="328944"/>
            <a:ext cx="8610600" cy="1293028"/>
          </a:xfrm>
        </p:spPr>
        <p:txBody>
          <a:bodyPr/>
          <a:lstStyle/>
          <a:p>
            <a:pPr algn="l"/>
            <a:r>
              <a:rPr lang="en-US"/>
              <a:t>Leadership in healthcare</a:t>
            </a:r>
            <a:endParaRPr lang="en-US" dirty="0"/>
          </a:p>
        </p:txBody>
      </p:sp>
      <p:sp>
        <p:nvSpPr>
          <p:cNvPr id="3" name="Content Placeholder 2">
            <a:extLst>
              <a:ext uri="{FF2B5EF4-FFF2-40B4-BE49-F238E27FC236}">
                <a16:creationId xmlns:a16="http://schemas.microsoft.com/office/drawing/2014/main" id="{C8CB26DC-CF85-4CB7-8DBA-FE31F02F46DF}"/>
              </a:ext>
            </a:extLst>
          </p:cNvPr>
          <p:cNvSpPr>
            <a:spLocks noGrp="1"/>
          </p:cNvSpPr>
          <p:nvPr>
            <p:ph idx="1"/>
          </p:nvPr>
        </p:nvSpPr>
        <p:spPr>
          <a:xfrm>
            <a:off x="685800" y="1378857"/>
            <a:ext cx="10820400" cy="5791200"/>
          </a:xfrm>
        </p:spPr>
        <p:txBody>
          <a:bodyPr>
            <a:normAutofit fontScale="55000" lnSpcReduction="20000"/>
          </a:bodyPr>
          <a:lstStyle/>
          <a:p>
            <a:pPr marL="0" indent="0">
              <a:buNone/>
            </a:pPr>
            <a:endParaRPr lang="en-US" dirty="0"/>
          </a:p>
          <a:p>
            <a:pPr marL="0" indent="0">
              <a:buNone/>
            </a:pPr>
            <a:r>
              <a:rPr lang="en-US" sz="4200" dirty="0"/>
              <a:t>There's some way that a leader can show respect to his work team:</a:t>
            </a:r>
          </a:p>
          <a:p>
            <a:pPr>
              <a:buFont typeface="Wingdings" panose="05000000000000000000" pitchFamily="2" charset="2"/>
              <a:buChar char="Ø"/>
            </a:pPr>
            <a:r>
              <a:rPr lang="en-US" sz="4200" dirty="0"/>
              <a:t>Become a collaborator </a:t>
            </a:r>
          </a:p>
          <a:p>
            <a:pPr marL="0" indent="0">
              <a:buNone/>
            </a:pPr>
            <a:r>
              <a:rPr lang="en-US" sz="4200" dirty="0"/>
              <a:t>Collaboration is a great companion for people who have different strategies or priorities, but they still share the same goal.</a:t>
            </a:r>
          </a:p>
          <a:p>
            <a:pPr marL="0" indent="0">
              <a:buNone/>
            </a:pPr>
            <a:endParaRPr lang="en-US" sz="4200" dirty="0"/>
          </a:p>
          <a:p>
            <a:pPr marL="0" indent="0">
              <a:buNone/>
            </a:pPr>
            <a:r>
              <a:rPr lang="en-US" sz="4200" dirty="0"/>
              <a:t>Collaboration could help in</a:t>
            </a:r>
          </a:p>
          <a:p>
            <a:pPr marL="0" indent="0">
              <a:buNone/>
            </a:pPr>
            <a:r>
              <a:rPr lang="en-US" sz="4200" dirty="0"/>
              <a:t> increase a leader achievement </a:t>
            </a:r>
          </a:p>
          <a:p>
            <a:pPr marL="0" indent="0">
              <a:buNone/>
            </a:pPr>
            <a:r>
              <a:rPr lang="en-US" sz="4200" dirty="0"/>
              <a:t>combine expertise, experience, and recourses</a:t>
            </a:r>
          </a:p>
          <a:p>
            <a:pPr marL="0" indent="0">
              <a:buNone/>
            </a:pPr>
            <a:r>
              <a:rPr lang="en-US" sz="4200" dirty="0"/>
              <a:t>Minimize or prevent mistakes and waste in effort, time, and money</a:t>
            </a:r>
          </a:p>
          <a:p>
            <a:pPr marL="0" indent="0">
              <a:buNone/>
            </a:pPr>
            <a:r>
              <a:rPr lang="en-US" sz="4200" dirty="0"/>
              <a:t>Produce better product or services</a:t>
            </a:r>
          </a:p>
          <a:p>
            <a:pPr marL="0" indent="0">
              <a:buNone/>
            </a:pPr>
            <a:endParaRPr lang="en-US" dirty="0"/>
          </a:p>
          <a:p>
            <a:pPr marL="0" indent="0">
              <a:buNone/>
            </a:pPr>
            <a:endParaRPr lang="en-US" dirty="0"/>
          </a:p>
          <a:p>
            <a:pPr marL="0" indent="0" algn="r">
              <a:buNone/>
            </a:pPr>
            <a:r>
              <a:rPr lang="en-US" sz="2300" dirty="0"/>
              <a:t> Leadership in healthcare: essential values and skills</a:t>
            </a:r>
          </a:p>
          <a:p>
            <a:pPr marL="0" indent="0" algn="r">
              <a:buNone/>
            </a:pPr>
            <a:r>
              <a:rPr lang="en-US" sz="2300" dirty="0"/>
              <a:t>Carson Dye - Health Administration Press - 2017</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7469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BD3B-744D-4C8F-878B-16ED2CF423CA}"/>
              </a:ext>
            </a:extLst>
          </p:cNvPr>
          <p:cNvSpPr>
            <a:spLocks noGrp="1"/>
          </p:cNvSpPr>
          <p:nvPr>
            <p:ph type="title"/>
          </p:nvPr>
        </p:nvSpPr>
        <p:spPr>
          <a:xfrm>
            <a:off x="685800" y="539086"/>
            <a:ext cx="8590722" cy="1293028"/>
          </a:xfrm>
        </p:spPr>
        <p:txBody>
          <a:bodyPr/>
          <a:lstStyle/>
          <a:p>
            <a:pPr algn="l"/>
            <a:endParaRPr lang="en-US" dirty="0"/>
          </a:p>
        </p:txBody>
      </p:sp>
      <p:sp>
        <p:nvSpPr>
          <p:cNvPr id="3" name="Content Placeholder 2">
            <a:extLst>
              <a:ext uri="{FF2B5EF4-FFF2-40B4-BE49-F238E27FC236}">
                <a16:creationId xmlns:a16="http://schemas.microsoft.com/office/drawing/2014/main" id="{843E6D72-6BF3-4F6D-BE3C-7E262F3C2C28}"/>
              </a:ext>
            </a:extLst>
          </p:cNvPr>
          <p:cNvSpPr>
            <a:spLocks noGrp="1"/>
          </p:cNvSpPr>
          <p:nvPr>
            <p:ph idx="1"/>
          </p:nvPr>
        </p:nvSpPr>
        <p:spPr/>
        <p:txBody>
          <a:bodyPr/>
          <a:lstStyle/>
          <a:p>
            <a:pPr>
              <a:buFont typeface="Wingdings" panose="05000000000000000000" pitchFamily="2" charset="2"/>
              <a:buChar char="Ø"/>
            </a:pPr>
            <a:r>
              <a:rPr lang="en-US" dirty="0"/>
              <a:t>Be aware of Others’ Definition of Respect</a:t>
            </a:r>
          </a:p>
          <a:p>
            <a:pPr marL="0" indent="0">
              <a:buNone/>
            </a:pPr>
            <a:r>
              <a:rPr lang="en-US" dirty="0"/>
              <a:t>Because everyone has his own perspective about respect. </a:t>
            </a:r>
          </a:p>
          <a:p>
            <a:pPr>
              <a:buFont typeface="Wingdings" panose="05000000000000000000" pitchFamily="2" charset="2"/>
              <a:buChar char="Ø"/>
            </a:pPr>
            <a:r>
              <a:rPr lang="en-US" dirty="0"/>
              <a:t>Establish a Feedback System </a:t>
            </a:r>
          </a:p>
          <a:p>
            <a:pPr marL="0" indent="0">
              <a:buNone/>
            </a:pPr>
            <a:r>
              <a:rPr lang="en-US" dirty="0"/>
              <a:t>A successful leader should have the ability to establish a feedback system with the staff, this could improve the relationship between the team leader and his members. </a:t>
            </a:r>
          </a:p>
          <a:p>
            <a:pPr>
              <a:buFont typeface="Wingdings" panose="05000000000000000000" pitchFamily="2" charset="2"/>
              <a:buChar char="Ø"/>
            </a:pPr>
            <a:r>
              <a:rPr lang="en-US" dirty="0"/>
              <a:t>Be Genuine</a:t>
            </a:r>
          </a:p>
          <a:p>
            <a:pPr marL="0" indent="0">
              <a:buNone/>
            </a:pPr>
            <a:r>
              <a:rPr lang="en-US" dirty="0"/>
              <a:t>By being visibly involved in organizational activities.</a:t>
            </a:r>
          </a:p>
          <a:p>
            <a:pPr>
              <a:buFont typeface="Wingdings" panose="05000000000000000000" pitchFamily="2" charset="2"/>
              <a:buChar char="Ø"/>
            </a:pPr>
            <a:r>
              <a:rPr lang="en-US" dirty="0"/>
              <a:t>Give Credit and Acknowledge Accomplishments</a:t>
            </a:r>
          </a:p>
          <a:p>
            <a:pPr marL="0" indent="0">
              <a:buNone/>
            </a:pPr>
            <a:r>
              <a:rPr lang="en-US" dirty="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62612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BC93-7A1A-477F-B3E1-75CA6C9C6801}"/>
              </a:ext>
            </a:extLst>
          </p:cNvPr>
          <p:cNvSpPr>
            <a:spLocks noGrp="1"/>
          </p:cNvSpPr>
          <p:nvPr>
            <p:ph type="title"/>
          </p:nvPr>
        </p:nvSpPr>
        <p:spPr>
          <a:xfrm>
            <a:off x="881270" y="639315"/>
            <a:ext cx="8610600" cy="1293028"/>
          </a:xfrm>
        </p:spPr>
        <p:txBody>
          <a:bodyPr/>
          <a:lstStyle/>
          <a:p>
            <a:pPr algn="l"/>
            <a:endParaRPr lang="en-US" dirty="0"/>
          </a:p>
        </p:txBody>
      </p:sp>
      <p:sp>
        <p:nvSpPr>
          <p:cNvPr id="3" name="Content Placeholder 2">
            <a:extLst>
              <a:ext uri="{FF2B5EF4-FFF2-40B4-BE49-F238E27FC236}">
                <a16:creationId xmlns:a16="http://schemas.microsoft.com/office/drawing/2014/main" id="{D955A48E-0282-47B5-A484-10BF8F18247A}"/>
              </a:ext>
            </a:extLst>
          </p:cNvPr>
          <p:cNvSpPr>
            <a:spLocks noGrp="1"/>
          </p:cNvSpPr>
          <p:nvPr>
            <p:ph idx="1"/>
          </p:nvPr>
        </p:nvSpPr>
        <p:spPr/>
        <p:txBody>
          <a:bodyPr/>
          <a:lstStyle/>
          <a:p>
            <a:pPr>
              <a:buFont typeface="Wingdings" panose="05000000000000000000" pitchFamily="2" charset="2"/>
              <a:buChar char="Ø"/>
            </a:pPr>
            <a:r>
              <a:rPr lang="en-US" dirty="0"/>
              <a:t>Offering help or coaching</a:t>
            </a:r>
          </a:p>
          <a:p>
            <a:pPr>
              <a:buFont typeface="Wingdings" panose="05000000000000000000" pitchFamily="2" charset="2"/>
              <a:buChar char="Ø"/>
            </a:pPr>
            <a:r>
              <a:rPr lang="en-US" dirty="0"/>
              <a:t>Be self-aware</a:t>
            </a:r>
          </a:p>
          <a:p>
            <a:pPr>
              <a:buFont typeface="Wingdings" panose="05000000000000000000" pitchFamily="2" charset="2"/>
              <a:buChar char="Ø"/>
            </a:pPr>
            <a:r>
              <a:rPr lang="en-US" dirty="0"/>
              <a:t>Take responsibility for mistakes and apologize</a:t>
            </a:r>
          </a:p>
          <a:p>
            <a:pPr>
              <a:buFont typeface="Wingdings" panose="05000000000000000000" pitchFamily="2" charset="2"/>
              <a:buChar char="Ø"/>
            </a:pPr>
            <a:r>
              <a:rPr lang="en-US" dirty="0"/>
              <a:t>Learn the principles of affirmation</a:t>
            </a:r>
          </a:p>
          <a:p>
            <a:pPr>
              <a:buFont typeface="Wingdings" panose="05000000000000000000" pitchFamily="2" charset="2"/>
              <a:buChar char="Ø"/>
            </a:pPr>
            <a:r>
              <a:rPr lang="en-US" dirty="0"/>
              <a:t>Show appreciation</a:t>
            </a:r>
          </a:p>
          <a:p>
            <a:pPr>
              <a:buFont typeface="Wingdings" panose="05000000000000000000" pitchFamily="2" charset="2"/>
              <a:buChar char="Ø"/>
            </a:pPr>
            <a:r>
              <a:rPr lang="en-US" dirty="0"/>
              <a:t>Show enthusiasm</a:t>
            </a:r>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501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7659-753C-4B0E-B7DD-B70598D9566C}"/>
              </a:ext>
            </a:extLst>
          </p:cNvPr>
          <p:cNvSpPr>
            <a:spLocks noGrp="1"/>
          </p:cNvSpPr>
          <p:nvPr>
            <p:ph type="title"/>
          </p:nvPr>
        </p:nvSpPr>
        <p:spPr>
          <a:xfrm>
            <a:off x="619760" y="764373"/>
            <a:ext cx="6832600" cy="1293028"/>
          </a:xfrm>
        </p:spPr>
        <p:txBody>
          <a:bodyPr>
            <a:normAutofit/>
          </a:bodyPr>
          <a:lstStyle/>
          <a:p>
            <a:pPr algn="l"/>
            <a:r>
              <a:rPr lang="en-US" dirty="0"/>
              <a:t>Lifecare alliance </a:t>
            </a:r>
          </a:p>
        </p:txBody>
      </p:sp>
      <p:sp>
        <p:nvSpPr>
          <p:cNvPr id="3" name="Content Placeholder 2">
            <a:extLst>
              <a:ext uri="{FF2B5EF4-FFF2-40B4-BE49-F238E27FC236}">
                <a16:creationId xmlns:a16="http://schemas.microsoft.com/office/drawing/2014/main" id="{4785CF10-AAA8-4C0A-AB48-D12DB0E93557}"/>
              </a:ext>
            </a:extLst>
          </p:cNvPr>
          <p:cNvSpPr>
            <a:spLocks noGrp="1"/>
          </p:cNvSpPr>
          <p:nvPr>
            <p:ph idx="1"/>
          </p:nvPr>
        </p:nvSpPr>
        <p:spPr>
          <a:xfrm>
            <a:off x="619760" y="2194560"/>
            <a:ext cx="6832600" cy="4024125"/>
          </a:xfrm>
        </p:spPr>
        <p:txBody>
          <a:bodyPr>
            <a:normAutofit lnSpcReduction="10000"/>
          </a:bodyPr>
          <a:lstStyle/>
          <a:p>
            <a:r>
              <a:rPr lang="en-US" dirty="0"/>
              <a:t>My practicum site was LifeCare Alliance</a:t>
            </a:r>
          </a:p>
          <a:p>
            <a:pPr marL="0" indent="0">
              <a:buNone/>
            </a:pPr>
            <a:r>
              <a:rPr lang="en-US" dirty="0"/>
              <a:t>“Nourishing the Human Spirits”</a:t>
            </a:r>
          </a:p>
          <a:p>
            <a:pPr marL="0" indent="0">
              <a:buNone/>
            </a:pPr>
            <a:endParaRPr lang="en-US" dirty="0"/>
          </a:p>
          <a:p>
            <a:pPr marL="0" indent="0">
              <a:buNone/>
            </a:pPr>
            <a:r>
              <a:rPr lang="en-US" dirty="0"/>
              <a:t>LifeCare Alliance is a not-for-profit organization that provides a comprehensive array of health and nutrition services to residents of Central Ohio</a:t>
            </a:r>
          </a:p>
          <a:p>
            <a:pPr marL="0" indent="0">
              <a:buNone/>
            </a:pPr>
            <a:endParaRPr lang="en-US" dirty="0"/>
          </a:p>
          <a:p>
            <a:pPr marL="0" indent="0">
              <a:buNone/>
            </a:pPr>
            <a:r>
              <a:rPr lang="en-US" dirty="0"/>
              <a:t>It was founded in 1898 as the Instructive District Nursing Association (IDNA), LifeCare Alliance was Columbus’ first in-home health care agency and Ohio’s first Visiting Nurse Association</a:t>
            </a:r>
          </a:p>
          <a:p>
            <a:pPr marL="0" indent="0">
              <a:buNone/>
            </a:pPr>
            <a:endParaRPr lang="en-US" dirty="0"/>
          </a:p>
          <a:p>
            <a:pPr marL="0" indent="0">
              <a:buNone/>
            </a:pPr>
            <a:endParaRPr lang="en-US" dirty="0"/>
          </a:p>
          <a:p>
            <a:pPr marL="0" indent="0">
              <a:buNone/>
            </a:pPr>
            <a:endParaRPr lang="en-US" dirty="0"/>
          </a:p>
        </p:txBody>
      </p:sp>
      <p:pic>
        <p:nvPicPr>
          <p:cNvPr id="1028" name="Picture 4" descr="Image result for lifecare alliance columbus ohio">
            <a:extLst>
              <a:ext uri="{FF2B5EF4-FFF2-40B4-BE49-F238E27FC236}">
                <a16:creationId xmlns:a16="http://schemas.microsoft.com/office/drawing/2014/main" id="{C64452E6-B129-4C53-B87F-B2463F8D6B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1238" y="1659923"/>
            <a:ext cx="3644962" cy="364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43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7C65-E61B-4387-9ADF-D13624DA1283}"/>
              </a:ext>
            </a:extLst>
          </p:cNvPr>
          <p:cNvSpPr>
            <a:spLocks noGrp="1"/>
          </p:cNvSpPr>
          <p:nvPr>
            <p:ph type="title"/>
          </p:nvPr>
        </p:nvSpPr>
        <p:spPr>
          <a:xfrm>
            <a:off x="685800" y="901532"/>
            <a:ext cx="8610600" cy="1293028"/>
          </a:xfrm>
        </p:spPr>
        <p:txBody>
          <a:bodyPr>
            <a:normAutofit fontScale="90000"/>
          </a:bodyPr>
          <a:lstStyle/>
          <a:p>
            <a:pPr algn="l"/>
            <a:r>
              <a:rPr lang="en-US" dirty="0"/>
              <a:t>The Benefits of LCA practicum Experience</a:t>
            </a:r>
            <a:br>
              <a:rPr lang="en-US" dirty="0"/>
            </a:br>
            <a:r>
              <a:rPr lang="en-US" dirty="0"/>
              <a:t> </a:t>
            </a:r>
          </a:p>
        </p:txBody>
      </p:sp>
      <p:sp>
        <p:nvSpPr>
          <p:cNvPr id="3" name="Content Placeholder 2">
            <a:extLst>
              <a:ext uri="{FF2B5EF4-FFF2-40B4-BE49-F238E27FC236}">
                <a16:creationId xmlns:a16="http://schemas.microsoft.com/office/drawing/2014/main" id="{E120D225-0C95-4942-B309-223DB284BABE}"/>
              </a:ext>
            </a:extLst>
          </p:cNvPr>
          <p:cNvSpPr>
            <a:spLocks noGrp="1"/>
          </p:cNvSpPr>
          <p:nvPr>
            <p:ph idx="1"/>
          </p:nvPr>
        </p:nvSpPr>
        <p:spPr/>
        <p:txBody>
          <a:bodyPr>
            <a:normAutofit lnSpcReduction="10000"/>
          </a:bodyPr>
          <a:lstStyle/>
          <a:p>
            <a:pPr>
              <a:buFont typeface="Wingdings" panose="05000000000000000000" pitchFamily="2" charset="2"/>
              <a:buChar char="ü"/>
            </a:pPr>
            <a:r>
              <a:rPr lang="en-US" dirty="0"/>
              <a:t>Acquire HealthCare Administration experience</a:t>
            </a:r>
          </a:p>
          <a:p>
            <a:pPr marL="0" indent="0">
              <a:buNone/>
            </a:pPr>
            <a:endParaRPr lang="en-US" dirty="0"/>
          </a:p>
          <a:p>
            <a:pPr>
              <a:buFont typeface="Wingdings" panose="05000000000000000000" pitchFamily="2" charset="2"/>
              <a:buChar char="ü"/>
            </a:pPr>
            <a:r>
              <a:rPr lang="en-US" dirty="0"/>
              <a:t>Networking</a:t>
            </a:r>
          </a:p>
          <a:p>
            <a:pPr marL="0" indent="0">
              <a:buNone/>
            </a:pPr>
            <a:r>
              <a:rPr lang="en-US" dirty="0"/>
              <a:t>During my practicum I got the chance to work with a variety of professionals, experts. Each of these connections is important in working sites.</a:t>
            </a:r>
          </a:p>
          <a:p>
            <a:pPr>
              <a:buFont typeface="Wingdings" panose="05000000000000000000" pitchFamily="2" charset="2"/>
              <a:buChar char="ü"/>
            </a:pPr>
            <a:r>
              <a:rPr lang="en-US" dirty="0"/>
              <a:t>Gain new knowledge</a:t>
            </a:r>
          </a:p>
          <a:p>
            <a:pPr marL="0" indent="0">
              <a:buNone/>
            </a:pPr>
            <a:r>
              <a:rPr lang="en-US" dirty="0"/>
              <a:t> I became more actively engaged in the field. Instead of just learning  concepts and theories in class, I was able to relate my knowledge to work.</a:t>
            </a:r>
          </a:p>
          <a:p>
            <a:pPr>
              <a:buFont typeface="Wingdings" panose="05000000000000000000" pitchFamily="2" charset="2"/>
              <a:buChar char="ü"/>
            </a:pPr>
            <a:r>
              <a:rPr lang="en-US" dirty="0"/>
              <a:t>Develop New Skills</a:t>
            </a:r>
          </a:p>
          <a:p>
            <a:pPr marL="0" indent="0">
              <a:buNone/>
            </a:pPr>
            <a:r>
              <a:rPr lang="en-US" dirty="0"/>
              <a:t>I was able to see how organization deal with their problem, and what they do to find solutions. </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85387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1F5C-2033-4913-8930-4D0A6A120AD9}"/>
              </a:ext>
            </a:extLst>
          </p:cNvPr>
          <p:cNvSpPr>
            <a:spLocks noGrp="1"/>
          </p:cNvSpPr>
          <p:nvPr>
            <p:ph type="title"/>
          </p:nvPr>
        </p:nvSpPr>
        <p:spPr>
          <a:xfrm>
            <a:off x="619759" y="764373"/>
            <a:ext cx="6257291" cy="1293028"/>
          </a:xfrm>
        </p:spPr>
        <p:txBody>
          <a:bodyPr>
            <a:normAutofit/>
          </a:bodyPr>
          <a:lstStyle/>
          <a:p>
            <a:r>
              <a:rPr lang="en-US" dirty="0"/>
              <a:t>Any Questions? </a:t>
            </a:r>
            <a:endParaRPr lang="en-US"/>
          </a:p>
        </p:txBody>
      </p:sp>
      <p:sp>
        <p:nvSpPr>
          <p:cNvPr id="3" name="Content Placeholder 2">
            <a:extLst>
              <a:ext uri="{FF2B5EF4-FFF2-40B4-BE49-F238E27FC236}">
                <a16:creationId xmlns:a16="http://schemas.microsoft.com/office/drawing/2014/main" id="{784F754C-04E9-46B7-B7FD-0C8F1ED0D76A}"/>
              </a:ext>
            </a:extLst>
          </p:cNvPr>
          <p:cNvSpPr>
            <a:spLocks noGrp="1"/>
          </p:cNvSpPr>
          <p:nvPr>
            <p:ph idx="1"/>
          </p:nvPr>
        </p:nvSpPr>
        <p:spPr>
          <a:xfrm>
            <a:off x="619760" y="2194560"/>
            <a:ext cx="6257290" cy="4024125"/>
          </a:xfrm>
        </p:spPr>
        <p:txBody>
          <a:bodyPr>
            <a:normAutofit/>
          </a:bodyPr>
          <a:lstStyle/>
          <a:p>
            <a:endParaRPr lang="en-US" dirty="0"/>
          </a:p>
          <a:p>
            <a:endParaRPr lang="en-US" dirty="0"/>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27BE07-9234-4E89-8B26-79D83A100350}"/>
              </a:ext>
            </a:extLst>
          </p:cNvPr>
          <p:cNvPicPr>
            <a:picLocks noChangeAspect="1"/>
          </p:cNvPicPr>
          <p:nvPr/>
        </p:nvPicPr>
        <p:blipFill rotWithShape="1">
          <a:blip r:embed="rId2"/>
          <a:srcRect l="44446" r="4454"/>
          <a:stretch/>
        </p:blipFill>
        <p:spPr>
          <a:xfrm>
            <a:off x="7519416" y="10"/>
            <a:ext cx="4672584" cy="6857989"/>
          </a:xfrm>
          <a:prstGeom prst="rect">
            <a:avLst/>
          </a:prstGeom>
        </p:spPr>
      </p:pic>
    </p:spTree>
    <p:extLst>
      <p:ext uri="{BB962C8B-B14F-4D97-AF65-F5344CB8AC3E}">
        <p14:creationId xmlns:p14="http://schemas.microsoft.com/office/powerpoint/2010/main" val="317789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6FB85-DC95-4289-9408-4C98E7514CBE}"/>
              </a:ext>
            </a:extLst>
          </p:cNvPr>
          <p:cNvSpPr>
            <a:spLocks noGrp="1"/>
          </p:cNvSpPr>
          <p:nvPr>
            <p:ph idx="1"/>
          </p:nvPr>
        </p:nvSpPr>
        <p:spPr>
          <a:xfrm>
            <a:off x="1998133" y="2080353"/>
            <a:ext cx="5816600" cy="4024125"/>
          </a:xfrm>
        </p:spPr>
        <p:txBody>
          <a:bodyPr>
            <a:normAutofit/>
          </a:bodyPr>
          <a:lstStyle/>
          <a:p>
            <a:pPr marL="0" indent="0">
              <a:buNone/>
            </a:pPr>
            <a:r>
              <a:rPr lang="en-US" sz="6000" dirty="0"/>
              <a:t>Thank You! </a:t>
            </a:r>
          </a:p>
        </p:txBody>
      </p:sp>
      <p:pic>
        <p:nvPicPr>
          <p:cNvPr id="7" name="Graphic 6" descr="Angel Face with Solid Fill">
            <a:extLst>
              <a:ext uri="{FF2B5EF4-FFF2-40B4-BE49-F238E27FC236}">
                <a16:creationId xmlns:a16="http://schemas.microsoft.com/office/drawing/2014/main" id="{60010817-76C8-4F08-809E-461C1E9BE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95416" y="2780748"/>
            <a:ext cx="3639337" cy="3639337"/>
          </a:xfrm>
          <a:prstGeom prst="rect">
            <a:avLst/>
          </a:prstGeom>
        </p:spPr>
      </p:pic>
    </p:spTree>
    <p:extLst>
      <p:ext uri="{BB962C8B-B14F-4D97-AF65-F5344CB8AC3E}">
        <p14:creationId xmlns:p14="http://schemas.microsoft.com/office/powerpoint/2010/main" val="235730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BE54-2162-41D5-A210-8C52F0555EEE}"/>
              </a:ext>
            </a:extLst>
          </p:cNvPr>
          <p:cNvSpPr>
            <a:spLocks noGrp="1"/>
          </p:cNvSpPr>
          <p:nvPr>
            <p:ph type="title"/>
          </p:nvPr>
        </p:nvSpPr>
        <p:spPr>
          <a:xfrm>
            <a:off x="1371600" y="639315"/>
            <a:ext cx="8610600" cy="1293028"/>
          </a:xfrm>
        </p:spPr>
        <p:txBody>
          <a:bodyPr/>
          <a:lstStyle/>
          <a:p>
            <a:pPr algn="ctr"/>
            <a:r>
              <a:rPr lang="en-US" dirty="0"/>
              <a:t>References</a:t>
            </a:r>
          </a:p>
        </p:txBody>
      </p:sp>
      <p:sp>
        <p:nvSpPr>
          <p:cNvPr id="3" name="Content Placeholder 2">
            <a:extLst>
              <a:ext uri="{FF2B5EF4-FFF2-40B4-BE49-F238E27FC236}">
                <a16:creationId xmlns:a16="http://schemas.microsoft.com/office/drawing/2014/main" id="{498CF0D2-7EAC-4D12-BFAD-005D1E4C2296}"/>
              </a:ext>
            </a:extLst>
          </p:cNvPr>
          <p:cNvSpPr>
            <a:spLocks noGrp="1"/>
          </p:cNvSpPr>
          <p:nvPr>
            <p:ph idx="1"/>
          </p:nvPr>
        </p:nvSpPr>
        <p:spPr/>
        <p:txBody>
          <a:bodyPr/>
          <a:lstStyle/>
          <a:p>
            <a:pPr marL="0" indent="0" algn="ctr">
              <a:buNone/>
            </a:pPr>
            <a:r>
              <a:rPr lang="en-US" dirty="0"/>
              <a:t>History " Lifecare Alliance</a:t>
            </a:r>
          </a:p>
          <a:p>
            <a:pPr marL="0" indent="0" algn="ctr">
              <a:buNone/>
            </a:pPr>
            <a:r>
              <a:rPr lang="en-US" dirty="0">
                <a:hlinkClick r:id="rId2"/>
              </a:rPr>
              <a:t>https://www.lifecarealliance.org/about/history</a:t>
            </a:r>
            <a:endParaRPr lang="en-US" dirty="0"/>
          </a:p>
          <a:p>
            <a:pPr marL="0" indent="0" algn="ctr">
              <a:buNone/>
            </a:pPr>
            <a:r>
              <a:rPr lang="en-US" dirty="0"/>
              <a:t>Community Partner Spotlight: Lifecare Alliance</a:t>
            </a:r>
          </a:p>
          <a:p>
            <a:pPr marL="0" indent="0" algn="ctr">
              <a:buNone/>
            </a:pPr>
            <a:r>
              <a:rPr lang="en-US" dirty="0"/>
              <a:t>  Susan Columbus - </a:t>
            </a:r>
            <a:r>
              <a:rPr lang="en-US" dirty="0">
                <a:hlinkClick r:id="rId3"/>
              </a:rPr>
              <a:t>https://komencolumbus.wordpress.com/2018/03/05/community-partner-spotlight-lifecare-alliance/</a:t>
            </a:r>
            <a:endParaRPr lang="en-US" dirty="0"/>
          </a:p>
          <a:p>
            <a:pPr marL="0" indent="0" algn="ctr">
              <a:buNone/>
            </a:pPr>
            <a:endParaRPr lang="en-US" dirty="0"/>
          </a:p>
          <a:p>
            <a:pPr marL="0" indent="0" algn="ctr">
              <a:buNone/>
            </a:pPr>
            <a:r>
              <a:rPr lang="en-US" dirty="0"/>
              <a:t>Leadership in healthcare: essential values and skills</a:t>
            </a:r>
          </a:p>
          <a:p>
            <a:pPr marL="0" indent="0" algn="ctr">
              <a:buNone/>
            </a:pPr>
            <a:r>
              <a:rPr lang="en-US" dirty="0"/>
              <a:t>Carson Dye - Health Administration Press - 2017</a:t>
            </a:r>
          </a:p>
          <a:p>
            <a:endParaRPr lang="en-US" dirty="0"/>
          </a:p>
        </p:txBody>
      </p:sp>
    </p:spTree>
    <p:extLst>
      <p:ext uri="{BB962C8B-B14F-4D97-AF65-F5344CB8AC3E}">
        <p14:creationId xmlns:p14="http://schemas.microsoft.com/office/powerpoint/2010/main" val="339108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0652-18FE-4C3C-9E8C-755DF9320F88}"/>
              </a:ext>
            </a:extLst>
          </p:cNvPr>
          <p:cNvSpPr>
            <a:spLocks noGrp="1"/>
          </p:cNvSpPr>
          <p:nvPr>
            <p:ph type="title"/>
          </p:nvPr>
        </p:nvSpPr>
        <p:spPr>
          <a:xfrm>
            <a:off x="685800" y="901532"/>
            <a:ext cx="8610600" cy="1293028"/>
          </a:xfrm>
        </p:spPr>
        <p:txBody>
          <a:bodyPr/>
          <a:lstStyle/>
          <a:p>
            <a:endParaRPr lang="en-US" dirty="0"/>
          </a:p>
        </p:txBody>
      </p:sp>
      <p:pic>
        <p:nvPicPr>
          <p:cNvPr id="3074" name="Picture 2" descr="Related image">
            <a:extLst>
              <a:ext uri="{FF2B5EF4-FFF2-40B4-BE49-F238E27FC236}">
                <a16:creationId xmlns:a16="http://schemas.microsoft.com/office/drawing/2014/main" id="{B27130F6-5577-4132-A354-769BAD66BD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1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4AB9-C364-4F97-8528-EEEAE198316F}"/>
              </a:ext>
            </a:extLst>
          </p:cNvPr>
          <p:cNvSpPr>
            <a:spLocks noGrp="1"/>
          </p:cNvSpPr>
          <p:nvPr>
            <p:ph type="title"/>
          </p:nvPr>
        </p:nvSpPr>
        <p:spPr>
          <a:xfrm>
            <a:off x="1266092" y="764373"/>
            <a:ext cx="10240108" cy="1293028"/>
          </a:xfrm>
        </p:spPr>
        <p:txBody>
          <a:bodyPr>
            <a:normAutofit/>
          </a:bodyPr>
          <a:lstStyle/>
          <a:p>
            <a:pPr algn="l"/>
            <a:r>
              <a:rPr lang="en-US" dirty="0"/>
              <a:t>Lifecare alliance programs</a:t>
            </a:r>
            <a:br>
              <a:rPr lang="en-US" dirty="0"/>
            </a:br>
            <a:r>
              <a:rPr lang="en-US" dirty="0"/>
              <a:t>and services:</a:t>
            </a:r>
          </a:p>
        </p:txBody>
      </p:sp>
      <p:graphicFrame>
        <p:nvGraphicFramePr>
          <p:cNvPr id="5" name="Content Placeholder 2">
            <a:extLst>
              <a:ext uri="{FF2B5EF4-FFF2-40B4-BE49-F238E27FC236}">
                <a16:creationId xmlns:a16="http://schemas.microsoft.com/office/drawing/2014/main" id="{85DA2204-1D2E-4C9E-A04B-B5127C3DDEFB}"/>
              </a:ext>
            </a:extLst>
          </p:cNvPr>
          <p:cNvGraphicFramePr>
            <a:graphicFrameLocks noGrp="1"/>
          </p:cNvGraphicFramePr>
          <p:nvPr>
            <p:ph idx="1"/>
            <p:extLst>
              <p:ext uri="{D42A27DB-BD31-4B8C-83A1-F6EECF244321}">
                <p14:modId xmlns:p14="http://schemas.microsoft.com/office/powerpoint/2010/main" val="2290609732"/>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69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EEA-0699-4793-9A82-5B707EDECBA4}"/>
              </a:ext>
            </a:extLst>
          </p:cNvPr>
          <p:cNvSpPr>
            <a:spLocks noGrp="1"/>
          </p:cNvSpPr>
          <p:nvPr>
            <p:ph type="title"/>
          </p:nvPr>
        </p:nvSpPr>
        <p:spPr>
          <a:xfrm>
            <a:off x="1437860" y="539085"/>
            <a:ext cx="8610600" cy="1293028"/>
          </a:xfrm>
        </p:spPr>
        <p:txBody>
          <a:bodyPr>
            <a:normAutofit/>
          </a:bodyPr>
          <a:lstStyle/>
          <a:p>
            <a:pPr algn="ctr"/>
            <a:r>
              <a:rPr lang="en-US" dirty="0"/>
              <a:t>Wellness department</a:t>
            </a:r>
          </a:p>
        </p:txBody>
      </p:sp>
      <p:graphicFrame>
        <p:nvGraphicFramePr>
          <p:cNvPr id="7" name="Content Placeholder 2">
            <a:extLst>
              <a:ext uri="{FF2B5EF4-FFF2-40B4-BE49-F238E27FC236}">
                <a16:creationId xmlns:a16="http://schemas.microsoft.com/office/drawing/2014/main" id="{151DA9D6-7643-442F-9ADF-EF74863E5AC5}"/>
              </a:ext>
            </a:extLst>
          </p:cNvPr>
          <p:cNvGraphicFramePr>
            <a:graphicFrameLocks noGrp="1"/>
          </p:cNvGraphicFramePr>
          <p:nvPr>
            <p:ph idx="1"/>
            <p:extLst>
              <p:ext uri="{D42A27DB-BD31-4B8C-83A1-F6EECF244321}">
                <p14:modId xmlns:p14="http://schemas.microsoft.com/office/powerpoint/2010/main" val="1340735908"/>
              </p:ext>
            </p:extLst>
          </p:nvPr>
        </p:nvGraphicFramePr>
        <p:xfrm>
          <a:off x="685800" y="1832113"/>
          <a:ext cx="10820400" cy="467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89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37E341C-866E-4FD0-A57D-638E0AE05CF0}"/>
              </a:ext>
            </a:extLst>
          </p:cNvPr>
          <p:cNvSpPr>
            <a:spLocks noGrp="1"/>
          </p:cNvSpPr>
          <p:nvPr>
            <p:ph type="title"/>
          </p:nvPr>
        </p:nvSpPr>
        <p:spPr>
          <a:xfrm>
            <a:off x="685800" y="1066163"/>
            <a:ext cx="3306744" cy="5148371"/>
          </a:xfrm>
        </p:spPr>
        <p:txBody>
          <a:bodyPr>
            <a:normAutofit/>
          </a:bodyPr>
          <a:lstStyle/>
          <a:p>
            <a:pPr algn="l"/>
            <a:r>
              <a:rPr lang="en-US" sz="3200" dirty="0"/>
              <a:t>Wellness department provides </a:t>
            </a:r>
          </a:p>
        </p:txBody>
      </p:sp>
      <p:graphicFrame>
        <p:nvGraphicFramePr>
          <p:cNvPr id="7" name="Content Placeholder 2">
            <a:extLst>
              <a:ext uri="{FF2B5EF4-FFF2-40B4-BE49-F238E27FC236}">
                <a16:creationId xmlns:a16="http://schemas.microsoft.com/office/drawing/2014/main" id="{B67FFD86-D098-46F3-BC5D-2A2DB3F04D0F}"/>
              </a:ext>
            </a:extLst>
          </p:cNvPr>
          <p:cNvGraphicFramePr>
            <a:graphicFrameLocks noGrp="1"/>
          </p:cNvGraphicFramePr>
          <p:nvPr>
            <p:ph idx="1"/>
            <p:extLst>
              <p:ext uri="{D42A27DB-BD31-4B8C-83A1-F6EECF244321}">
                <p14:modId xmlns:p14="http://schemas.microsoft.com/office/powerpoint/2010/main" val="157563280"/>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61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239E-7940-4CCE-B332-9DF713E5F4E6}"/>
              </a:ext>
            </a:extLst>
          </p:cNvPr>
          <p:cNvSpPr>
            <a:spLocks noGrp="1"/>
          </p:cNvSpPr>
          <p:nvPr>
            <p:ph type="title"/>
          </p:nvPr>
        </p:nvSpPr>
        <p:spPr>
          <a:xfrm>
            <a:off x="619760" y="764373"/>
            <a:ext cx="6832600" cy="1293028"/>
          </a:xfrm>
        </p:spPr>
        <p:txBody>
          <a:bodyPr>
            <a:normAutofit/>
          </a:bodyPr>
          <a:lstStyle/>
          <a:p>
            <a:pPr algn="l"/>
            <a:r>
              <a:rPr lang="en-US" sz="2800" dirty="0"/>
              <a:t>My role at the wellness department of LifeCare Alliance </a:t>
            </a:r>
          </a:p>
        </p:txBody>
      </p:sp>
      <p:sp>
        <p:nvSpPr>
          <p:cNvPr id="3" name="Content Placeholder 2">
            <a:extLst>
              <a:ext uri="{FF2B5EF4-FFF2-40B4-BE49-F238E27FC236}">
                <a16:creationId xmlns:a16="http://schemas.microsoft.com/office/drawing/2014/main" id="{01A30604-3B99-4440-A2BC-EDCF3C7EA003}"/>
              </a:ext>
            </a:extLst>
          </p:cNvPr>
          <p:cNvSpPr>
            <a:spLocks noGrp="1"/>
          </p:cNvSpPr>
          <p:nvPr>
            <p:ph idx="1"/>
          </p:nvPr>
        </p:nvSpPr>
        <p:spPr>
          <a:xfrm>
            <a:off x="619760" y="2194560"/>
            <a:ext cx="6832600" cy="4024125"/>
          </a:xfrm>
        </p:spPr>
        <p:txBody>
          <a:bodyPr>
            <a:normAutofit/>
          </a:bodyPr>
          <a:lstStyle/>
          <a:p>
            <a:r>
              <a:rPr lang="en-US" sz="2000" dirty="0"/>
              <a:t>I was working in fall flu immunization program. </a:t>
            </a:r>
          </a:p>
          <a:p>
            <a:r>
              <a:rPr lang="en-US" sz="2000" dirty="0"/>
              <a:t> Helping with documentation collection of insurance info, personal identification</a:t>
            </a:r>
          </a:p>
          <a:p>
            <a:r>
              <a:rPr lang="en-US" sz="2000" dirty="0"/>
              <a:t>Assisting nurse with administrative duties</a:t>
            </a:r>
          </a:p>
          <a:p>
            <a:r>
              <a:rPr lang="en-US" sz="2000" dirty="0"/>
              <a:t>working in electronic health records for documentation and billing purposes</a:t>
            </a:r>
          </a:p>
          <a:p>
            <a:r>
              <a:rPr lang="en-US" sz="2000" dirty="0"/>
              <a:t> working in the community at flu clinics to assist in the running of the clinic</a:t>
            </a:r>
          </a:p>
          <a:p>
            <a:r>
              <a:rPr lang="en-US" sz="2000" dirty="0"/>
              <a:t>Other assignments needed in the wellness department from organizing patients' files and help with office work</a:t>
            </a:r>
          </a:p>
          <a:p>
            <a:endParaRPr lang="en-US" sz="2000" dirty="0"/>
          </a:p>
        </p:txBody>
      </p:sp>
      <p:pic>
        <p:nvPicPr>
          <p:cNvPr id="7" name="Graphic 6" descr="Blog">
            <a:extLst>
              <a:ext uri="{FF2B5EF4-FFF2-40B4-BE49-F238E27FC236}">
                <a16:creationId xmlns:a16="http://schemas.microsoft.com/office/drawing/2014/main" id="{7971FD8F-9F8B-403E-A644-1EFFD15BBB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30478" y="1301719"/>
            <a:ext cx="3644962" cy="3644962"/>
          </a:xfrm>
          <a:prstGeom prst="rect">
            <a:avLst/>
          </a:prstGeom>
        </p:spPr>
      </p:pic>
    </p:spTree>
    <p:extLst>
      <p:ext uri="{BB962C8B-B14F-4D97-AF65-F5344CB8AC3E}">
        <p14:creationId xmlns:p14="http://schemas.microsoft.com/office/powerpoint/2010/main" val="303078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DC0-C6BB-4919-A8DA-BAFDF53B9F8B}"/>
              </a:ext>
            </a:extLst>
          </p:cNvPr>
          <p:cNvSpPr>
            <a:spLocks noGrp="1"/>
          </p:cNvSpPr>
          <p:nvPr>
            <p:ph type="title"/>
          </p:nvPr>
        </p:nvSpPr>
        <p:spPr>
          <a:xfrm>
            <a:off x="936171" y="318058"/>
            <a:ext cx="8610600" cy="1293028"/>
          </a:xfrm>
        </p:spPr>
        <p:txBody>
          <a:bodyPr/>
          <a:lstStyle/>
          <a:p>
            <a:pPr algn="l"/>
            <a:r>
              <a:rPr lang="en-US" dirty="0"/>
              <a:t>Mobile Flu clinics  </a:t>
            </a:r>
          </a:p>
        </p:txBody>
      </p:sp>
      <p:sp>
        <p:nvSpPr>
          <p:cNvPr id="3" name="Content Placeholder 2">
            <a:extLst>
              <a:ext uri="{FF2B5EF4-FFF2-40B4-BE49-F238E27FC236}">
                <a16:creationId xmlns:a16="http://schemas.microsoft.com/office/drawing/2014/main" id="{D19BBE2B-E5C7-4442-9272-7F80B11D8AEB}"/>
              </a:ext>
            </a:extLst>
          </p:cNvPr>
          <p:cNvSpPr>
            <a:spLocks noGrp="1"/>
          </p:cNvSpPr>
          <p:nvPr>
            <p:ph idx="1"/>
          </p:nvPr>
        </p:nvSpPr>
        <p:spPr>
          <a:xfrm>
            <a:off x="685800" y="1611086"/>
            <a:ext cx="10820400" cy="5776685"/>
          </a:xfrm>
        </p:spPr>
        <p:txBody>
          <a:bodyPr>
            <a:normAutofit fontScale="62500" lnSpcReduction="20000"/>
          </a:bodyPr>
          <a:lstStyle/>
          <a:p>
            <a:pPr marL="0" indent="0">
              <a:buNone/>
            </a:pPr>
            <a:r>
              <a:rPr lang="en-US" sz="3300" dirty="0"/>
              <a:t>How to prepare for a mobile flu clinic?</a:t>
            </a:r>
          </a:p>
          <a:p>
            <a:pPr marL="0" indent="0">
              <a:buNone/>
            </a:pPr>
            <a:r>
              <a:rPr lang="en-US" sz="3300" dirty="0"/>
              <a:t>Clerk and the nurse are both responsible for preparing and running the flu clinic,  here's the basic steps that I have been doing through my practicum at the Wellness department </a:t>
            </a:r>
          </a:p>
          <a:p>
            <a:pPr marL="457200" indent="-457200">
              <a:buFont typeface="+mj-lt"/>
              <a:buAutoNum type="arabicPeriod"/>
            </a:pPr>
            <a:r>
              <a:rPr lang="en-US" sz="3300" dirty="0"/>
              <a:t>Using  packing sheet list to pack all clerical supplies and medical supplies</a:t>
            </a:r>
          </a:p>
          <a:p>
            <a:pPr marL="457200" indent="-457200">
              <a:buFont typeface="+mj-lt"/>
              <a:buAutoNum type="arabicPeriod"/>
            </a:pPr>
            <a:r>
              <a:rPr lang="en-US" sz="3300" dirty="0"/>
              <a:t>Then the Nurse is going to check the list again and make sure that everything</a:t>
            </a:r>
          </a:p>
          <a:p>
            <a:pPr marL="0" indent="0">
              <a:buNone/>
            </a:pPr>
            <a:r>
              <a:rPr lang="en-US" sz="3300" dirty="0"/>
              <a:t> the clinic is going to need is packed and ready to go, including:</a:t>
            </a:r>
          </a:p>
          <a:p>
            <a:r>
              <a:rPr lang="en-US" sz="3300" dirty="0"/>
              <a:t>Consent forms </a:t>
            </a:r>
          </a:p>
          <a:p>
            <a:r>
              <a:rPr lang="en-US" sz="3300" dirty="0"/>
              <a:t>Vaccine information sheets</a:t>
            </a:r>
          </a:p>
          <a:p>
            <a:r>
              <a:rPr lang="en-US" sz="3300" dirty="0"/>
              <a:t>Payment receipt </a:t>
            </a:r>
          </a:p>
          <a:p>
            <a:r>
              <a:rPr lang="en-US" sz="3300" dirty="0"/>
              <a:t>Pens</a:t>
            </a:r>
          </a:p>
          <a:p>
            <a:r>
              <a:rPr lang="en-US" sz="3300" dirty="0"/>
              <a:t>Flu shot stickers</a:t>
            </a:r>
          </a:p>
          <a:p>
            <a:r>
              <a:rPr lang="en-US" sz="3200" dirty="0"/>
              <a:t>Reconciliation forms </a:t>
            </a:r>
          </a:p>
          <a:p>
            <a:r>
              <a:rPr lang="en-US" sz="3200" dirty="0"/>
              <a:t>Signs ( Injection site), (please show your Id and insurance cards)</a:t>
            </a:r>
          </a:p>
          <a:p>
            <a:endParaRPr lang="en-US" dirty="0"/>
          </a:p>
          <a:p>
            <a:pPr marL="0" indent="0">
              <a:buNone/>
            </a:pPr>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05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A00E-D0E3-4EC6-8F7F-7FF4E8E92979}"/>
              </a:ext>
            </a:extLst>
          </p:cNvPr>
          <p:cNvSpPr>
            <a:spLocks noGrp="1"/>
          </p:cNvSpPr>
          <p:nvPr>
            <p:ph type="title"/>
          </p:nvPr>
        </p:nvSpPr>
        <p:spPr>
          <a:xfrm>
            <a:off x="1132114" y="552916"/>
            <a:ext cx="8530771" cy="1317172"/>
          </a:xfrm>
        </p:spPr>
        <p:txBody>
          <a:bodyPr/>
          <a:lstStyle/>
          <a:p>
            <a:pPr algn="l"/>
            <a:r>
              <a:rPr lang="en-US" dirty="0"/>
              <a:t>Cont..</a:t>
            </a:r>
          </a:p>
        </p:txBody>
      </p:sp>
      <p:sp>
        <p:nvSpPr>
          <p:cNvPr id="3" name="Content Placeholder 2">
            <a:extLst>
              <a:ext uri="{FF2B5EF4-FFF2-40B4-BE49-F238E27FC236}">
                <a16:creationId xmlns:a16="http://schemas.microsoft.com/office/drawing/2014/main" id="{C6D0E751-0B85-4BDA-AF9C-23DC6DF105BF}"/>
              </a:ext>
            </a:extLst>
          </p:cNvPr>
          <p:cNvSpPr>
            <a:spLocks noGrp="1"/>
          </p:cNvSpPr>
          <p:nvPr>
            <p:ph idx="1"/>
          </p:nvPr>
        </p:nvSpPr>
        <p:spPr/>
        <p:txBody>
          <a:bodyPr/>
          <a:lstStyle/>
          <a:p>
            <a:r>
              <a:rPr lang="en-US" dirty="0"/>
              <a:t>The Nurse procedure book</a:t>
            </a:r>
          </a:p>
          <a:p>
            <a:r>
              <a:rPr lang="en-US" dirty="0"/>
              <a:t>Sharps containers for used vaccines and needles </a:t>
            </a:r>
          </a:p>
          <a:p>
            <a:r>
              <a:rPr lang="en-US" dirty="0"/>
              <a:t>Vaccines </a:t>
            </a:r>
          </a:p>
          <a:p>
            <a:r>
              <a:rPr lang="en-US" dirty="0"/>
              <a:t>Medical box supplies Contains alcohol swab, liquids hand sanitizer, cottons balls, band aids, 1” needles and  11/2  needles. </a:t>
            </a:r>
          </a:p>
          <a:p>
            <a:r>
              <a:rPr lang="en-US" dirty="0"/>
              <a:t>Gloves</a:t>
            </a:r>
          </a:p>
          <a:p>
            <a:r>
              <a:rPr lang="en-US" dirty="0"/>
              <a:t>Bio bags and trash bags</a:t>
            </a:r>
          </a:p>
          <a:p>
            <a:r>
              <a:rPr lang="en-US" dirty="0"/>
              <a:t> privacy screens</a:t>
            </a:r>
          </a:p>
          <a:p>
            <a:r>
              <a:rPr lang="en-US" dirty="0"/>
              <a:t>Lab tops and scanners if needed</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3910988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24</TotalTime>
  <Words>1327</Words>
  <Application>Microsoft Office PowerPoint</Application>
  <PresentationFormat>Widescreen</PresentationFormat>
  <Paragraphs>161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My healthcare administration  experience at lifecare alliance</vt:lpstr>
      <vt:lpstr>Lifecare alliance </vt:lpstr>
      <vt:lpstr>PowerPoint Presentation</vt:lpstr>
      <vt:lpstr>Lifecare alliance programs and services:</vt:lpstr>
      <vt:lpstr>Wellness department</vt:lpstr>
      <vt:lpstr>Wellness department provides </vt:lpstr>
      <vt:lpstr>My role at the wellness department of LifeCare Alliance </vt:lpstr>
      <vt:lpstr>Mobile Flu clinics  </vt:lpstr>
      <vt:lpstr>Cont..</vt:lpstr>
      <vt:lpstr>PowerPoint Presentation</vt:lpstr>
      <vt:lpstr>Other experiences </vt:lpstr>
      <vt:lpstr>PowerPoint Presentation</vt:lpstr>
      <vt:lpstr>Seniors Dining centers </vt:lpstr>
      <vt:lpstr>PowerPoint Presentation</vt:lpstr>
      <vt:lpstr>Columbus Cancer Clinic</vt:lpstr>
      <vt:lpstr>Servant Leadership</vt:lpstr>
      <vt:lpstr>Leadership in healthcare</vt:lpstr>
      <vt:lpstr>PowerPoint Presentation</vt:lpstr>
      <vt:lpstr>PowerPoint Presentation</vt:lpstr>
      <vt:lpstr>The Benefits of LCA practicum Experience  </vt:lpstr>
      <vt:lpstr>Any Questions?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healthcare administration  experience at lifecare alliance</dc:title>
  <dc:creator>Al jbour, Ayat</dc:creator>
  <cp:lastModifiedBy>Longenecker, Paul</cp:lastModifiedBy>
  <cp:revision>3</cp:revision>
  <dcterms:created xsi:type="dcterms:W3CDTF">2019-11-21T17:01:24Z</dcterms:created>
  <dcterms:modified xsi:type="dcterms:W3CDTF">2019-11-21T17:56:11Z</dcterms:modified>
</cp:coreProperties>
</file>