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notesMasterIdLst>
    <p:notesMasterId r:id="rId23"/>
  </p:notesMasterIdLst>
  <p:sldIdLst>
    <p:sldId id="257" r:id="rId2"/>
    <p:sldId id="271" r:id="rId3"/>
    <p:sldId id="258" r:id="rId4"/>
    <p:sldId id="265" r:id="rId5"/>
    <p:sldId id="259" r:id="rId6"/>
    <p:sldId id="272" r:id="rId7"/>
    <p:sldId id="260" r:id="rId8"/>
    <p:sldId id="267" r:id="rId9"/>
    <p:sldId id="279" r:id="rId10"/>
    <p:sldId id="264" r:id="rId11"/>
    <p:sldId id="280" r:id="rId12"/>
    <p:sldId id="261" r:id="rId13"/>
    <p:sldId id="263" r:id="rId14"/>
    <p:sldId id="262" r:id="rId15"/>
    <p:sldId id="270" r:id="rId16"/>
    <p:sldId id="276" r:id="rId17"/>
    <p:sldId id="278" r:id="rId18"/>
    <p:sldId id="273" r:id="rId19"/>
    <p:sldId id="274" r:id="rId20"/>
    <p:sldId id="275" r:id="rId21"/>
    <p:sldId id="27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A6A9E-AF2C-2575-BDF9-7FBC372AA15C}" v="49" dt="2019-04-18T13:04:20.20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6" d="100"/>
          <a:sy n="76" d="100"/>
        </p:scale>
        <p:origin x="272"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C04CE5-62D3-487B-842B-867A01F78BE5}" type="datetimeFigureOut">
              <a:rPr lang="en-US"/>
              <a:t>4/18/2019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6DA8C6-53B9-4BA5-A5BB-ABFE0DAB51B4}" type="slidenum">
              <a:rPr lang="en-US"/>
              <a:t>‹#›</a:t>
            </a:fld>
            <a:endParaRPr lang="en-US"/>
          </a:p>
        </p:txBody>
      </p:sp>
    </p:spTree>
    <p:extLst>
      <p:ext uri="{BB962C8B-B14F-4D97-AF65-F5344CB8AC3E}">
        <p14:creationId xmlns:p14="http://schemas.microsoft.com/office/powerpoint/2010/main" val="3439211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SDOH are the conditions in the environments in which people are born, live, work, play ,worship and age that effect a wide range of the health, functioning and quality of life outcomes &amp; risks.</a:t>
            </a:r>
          </a:p>
          <a:p>
            <a:r>
              <a:rPr lang="en-US">
                <a:cs typeface="Calibri"/>
              </a:rPr>
              <a:t>Franklinton:  Education - 39% and Unemployment –20%</a:t>
            </a:r>
            <a:endParaRPr lang="en-US"/>
          </a:p>
          <a:p>
            <a:r>
              <a:rPr lang="en-US">
                <a:cs typeface="Calibri"/>
              </a:rPr>
              <a:t>New Albany: Education – 98% and Unemployment  - 3%</a:t>
            </a:r>
          </a:p>
          <a:p>
            <a:r>
              <a:rPr lang="en-US">
                <a:cs typeface="Calibri"/>
              </a:rPr>
              <a:t>              </a:t>
            </a:r>
          </a:p>
        </p:txBody>
      </p:sp>
      <p:sp>
        <p:nvSpPr>
          <p:cNvPr id="4" name="Slide Number Placeholder 3"/>
          <p:cNvSpPr>
            <a:spLocks noGrp="1"/>
          </p:cNvSpPr>
          <p:nvPr>
            <p:ph type="sldNum" sz="quarter" idx="5"/>
          </p:nvPr>
        </p:nvSpPr>
        <p:spPr/>
        <p:txBody>
          <a:bodyPr/>
          <a:lstStyle/>
          <a:p>
            <a:fld id="{7C6DA8C6-53B9-4BA5-A5BB-ABFE0DAB51B4}" type="slidenum">
              <a:rPr lang="en-US"/>
              <a:t>7</a:t>
            </a:fld>
            <a:endParaRPr lang="en-US"/>
          </a:p>
        </p:txBody>
      </p:sp>
    </p:spTree>
    <p:extLst>
      <p:ext uri="{BB962C8B-B14F-4D97-AF65-F5344CB8AC3E}">
        <p14:creationId xmlns:p14="http://schemas.microsoft.com/office/powerpoint/2010/main" val="3873717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Bundled payments – Also known as episode based /episode of care payment. These are reimbursement of health care providers on the basis of expected costs for clinically defined episode of care. Middle ground between fee for service and capitation. (LUMPOSUM per patient regardless of how many services the patient receives –  so the risk is shared between payer and provider.</a:t>
            </a:r>
          </a:p>
          <a:p>
            <a:r>
              <a:rPr lang="en-US">
                <a:cs typeface="Calibri"/>
              </a:rPr>
              <a:t>STRATEGY _ for reducing healthcare costs. About 1/3 of US health reimbursements uses this methodology.  </a:t>
            </a:r>
          </a:p>
          <a:p>
            <a:r>
              <a:rPr lang="en-US">
                <a:cs typeface="Calibri"/>
              </a:rPr>
              <a:t>My work was more focused on NIV especially Post discharge –integrating home health in patient care and standardizing  the work flow across the care sites for continuum of care.</a:t>
            </a:r>
          </a:p>
          <a:p>
            <a:endParaRPr lang="en-US">
              <a:cs typeface="Calibri"/>
            </a:endParaRPr>
          </a:p>
        </p:txBody>
      </p:sp>
      <p:sp>
        <p:nvSpPr>
          <p:cNvPr id="4" name="Slide Number Placeholder 3"/>
          <p:cNvSpPr>
            <a:spLocks noGrp="1"/>
          </p:cNvSpPr>
          <p:nvPr>
            <p:ph type="sldNum" sz="quarter" idx="5"/>
          </p:nvPr>
        </p:nvSpPr>
        <p:spPr/>
        <p:txBody>
          <a:bodyPr/>
          <a:lstStyle/>
          <a:p>
            <a:fld id="{7C6DA8C6-53B9-4BA5-A5BB-ABFE0DAB51B4}" type="slidenum">
              <a:rPr lang="en-US"/>
              <a:t>8</a:t>
            </a:fld>
            <a:endParaRPr lang="en-US"/>
          </a:p>
        </p:txBody>
      </p:sp>
    </p:spTree>
    <p:extLst>
      <p:ext uri="{BB962C8B-B14F-4D97-AF65-F5344CB8AC3E}">
        <p14:creationId xmlns:p14="http://schemas.microsoft.com/office/powerpoint/2010/main" val="26911243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a:t>
            </a:r>
            <a:r>
              <a:rPr lang="en-US" b="1"/>
              <a:t>request for proposal</a:t>
            </a:r>
            <a:r>
              <a:rPr lang="en-US"/>
              <a:t> (</a:t>
            </a:r>
            <a:r>
              <a:rPr lang="en-US" b="1"/>
              <a:t>RFP</a:t>
            </a:r>
            <a:r>
              <a:rPr lang="en-US"/>
              <a:t>) is a document that solicits </a:t>
            </a:r>
            <a:r>
              <a:rPr lang="en-US" b="1"/>
              <a:t>proposal</a:t>
            </a:r>
            <a:r>
              <a:rPr lang="en-US"/>
              <a:t>, often made through a bidding process, by an agency or company interested in procurement of a commodity, service, or valuable asset, to potential suppliers to submit business </a:t>
            </a:r>
            <a:r>
              <a:rPr lang="en-US" b="1"/>
              <a:t>proposals</a:t>
            </a:r>
            <a:r>
              <a:rPr lang="en-US"/>
              <a:t>.</a:t>
            </a:r>
          </a:p>
        </p:txBody>
      </p:sp>
      <p:sp>
        <p:nvSpPr>
          <p:cNvPr id="4" name="Slide Number Placeholder 3"/>
          <p:cNvSpPr>
            <a:spLocks noGrp="1"/>
          </p:cNvSpPr>
          <p:nvPr>
            <p:ph type="sldNum" sz="quarter" idx="5"/>
          </p:nvPr>
        </p:nvSpPr>
        <p:spPr/>
        <p:txBody>
          <a:bodyPr/>
          <a:lstStyle/>
          <a:p>
            <a:fld id="{7C6DA8C6-53B9-4BA5-A5BB-ABFE0DAB51B4}" type="slidenum">
              <a:rPr lang="en-US"/>
              <a:t>10</a:t>
            </a:fld>
            <a:endParaRPr lang="en-US"/>
          </a:p>
        </p:txBody>
      </p:sp>
    </p:spTree>
    <p:extLst>
      <p:ext uri="{BB962C8B-B14F-4D97-AF65-F5344CB8AC3E}">
        <p14:creationId xmlns:p14="http://schemas.microsoft.com/office/powerpoint/2010/main" val="68274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 tabletop exercise (TTX) is a simulation  activity that takes participants through the actual intended process. It not only helps participants familiarize themselves with the response process, but enables administrators to gauge the effectiveness of the organization's emergency response practices.</a:t>
            </a:r>
          </a:p>
        </p:txBody>
      </p:sp>
      <p:sp>
        <p:nvSpPr>
          <p:cNvPr id="4" name="Slide Number Placeholder 3"/>
          <p:cNvSpPr>
            <a:spLocks noGrp="1"/>
          </p:cNvSpPr>
          <p:nvPr>
            <p:ph type="sldNum" sz="quarter" idx="5"/>
          </p:nvPr>
        </p:nvSpPr>
        <p:spPr/>
        <p:txBody>
          <a:bodyPr/>
          <a:lstStyle/>
          <a:p>
            <a:fld id="{7C6DA8C6-53B9-4BA5-A5BB-ABFE0DAB51B4}" type="slidenum">
              <a:rPr lang="en-US"/>
              <a:t>11</a:t>
            </a:fld>
            <a:endParaRPr lang="en-US"/>
          </a:p>
        </p:txBody>
      </p:sp>
    </p:spTree>
    <p:extLst>
      <p:ext uri="{BB962C8B-B14F-4D97-AF65-F5344CB8AC3E}">
        <p14:creationId xmlns:p14="http://schemas.microsoft.com/office/powerpoint/2010/main" val="707534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46CE7D5-CF57-46EF-B807-FDD0502418D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25544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322278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80441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a:t>”</a:t>
            </a:r>
          </a:p>
        </p:txBody>
      </p:sp>
    </p:spTree>
    <p:extLst>
      <p:ext uri="{BB962C8B-B14F-4D97-AF65-F5344CB8AC3E}">
        <p14:creationId xmlns:p14="http://schemas.microsoft.com/office/powerpoint/2010/main" val="15917814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529852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4/18/2019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6727062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846CE7D5-CF57-46EF-B807-FDD0502418D4}" type="datetimeFigureOut">
              <a:rPr lang="en-US" smtClean="0"/>
              <a:t>4/18/2019</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85207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0041987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6CE7D5-CF57-46EF-B807-FDD0502418D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958775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p>
            <a:fld id="{846CE7D5-CF57-46EF-B807-FDD0502418D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94201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4/18/2019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1662407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46CE7D5-CF57-46EF-B807-FDD0502418D4}"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886469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46CE7D5-CF57-46EF-B807-FDD0502418D4}" type="datetimeFigureOut">
              <a:rPr lang="en-US" smtClean="0"/>
              <a:t>4/18/2019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63206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Date Placeholder 2"/>
          <p:cNvSpPr>
            <a:spLocks noGrp="1"/>
          </p:cNvSpPr>
          <p:nvPr>
            <p:ph type="dt" sz="half" idx="10"/>
          </p:nvPr>
        </p:nvSpPr>
        <p:spPr/>
        <p:txBody>
          <a:bodyPr/>
          <a:lstStyle/>
          <a:p>
            <a:fld id="{846CE7D5-CF57-46EF-B807-FDD0502418D4}" type="datetimeFigureOut">
              <a:rPr lang="en-US" smtClean="0"/>
              <a:t>4/18/2019</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9586984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46CE7D5-CF57-46EF-B807-FDD0502418D4}" type="datetimeFigureOut">
              <a:rPr lang="en-US" smtClean="0"/>
              <a:t>4/18/2019</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013725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846CE7D5-CF57-46EF-B807-FDD0502418D4}" type="datetimeFigureOut">
              <a:rPr lang="en-US" smtClean="0"/>
              <a:t>4/18/2019</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019087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4/18/2019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4920666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846CE7D5-CF57-46EF-B807-FDD0502418D4}" type="datetimeFigureOut">
              <a:rPr lang="en-US" smtClean="0"/>
              <a:t>4/18/2019</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4001869615"/>
      </p:ext>
    </p:extLst>
  </p:cSld>
  <p:clrMap bg1="dk1" tx1="lt1" bg2="dk2" tx2="lt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16" r:id="rId12"/>
    <p:sldLayoutId id="2147483817" r:id="rId13"/>
    <p:sldLayoutId id="2147483818" r:id="rId14"/>
    <p:sldLayoutId id="2147483819" r:id="rId15"/>
    <p:sldLayoutId id="2147483820" r:id="rId16"/>
    <p:sldLayoutId id="214748382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livewelllamoille.com/care-coordination-at-copley-hospital/" TargetMode="External"/><Relationship Id="rId2" Type="http://schemas.openxmlformats.org/officeDocument/2006/relationships/hyperlink" Target="https://theceomonk.com/atl-btl-chart/" TargetMode="External"/><Relationship Id="rId1" Type="http://schemas.openxmlformats.org/officeDocument/2006/relationships/slideLayout" Target="../slideLayouts/slideLayout2.xml"/><Relationship Id="rId6" Type="http://schemas.openxmlformats.org/officeDocument/2006/relationships/hyperlink" Target="https://ldi.upenn.edu/sites/default/files/sumr_docs/WangRobin_InnovationinHealthCareDelivery.pdf" TargetMode="External"/><Relationship Id="rId5" Type="http://schemas.openxmlformats.org/officeDocument/2006/relationships/hyperlink" Target="https://www.smartsheet.com/8-elements-effective-change-management-process" TargetMode="External"/><Relationship Id="rId4" Type="http://schemas.openxmlformats.org/officeDocument/2006/relationships/hyperlink" Target="https://kanbanize.com/lean-management/improvement/gemba-walk/"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052BEFF1-896C-45B1-B02C-96A6A1BC38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6" name="Freeform 36">
            <a:extLst>
              <a:ext uri="{FF2B5EF4-FFF2-40B4-BE49-F238E27FC236}">
                <a16:creationId xmlns:a16="http://schemas.microsoft.com/office/drawing/2014/main" id="{BB237A14-61B1-4C00-A670-5D8D68A866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644637" y="0"/>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2">
              <a:alpha val="20000"/>
            </a:schemeClr>
          </a:solidFill>
          <a:ln>
            <a:noFill/>
          </a:ln>
        </p:spPr>
        <p:txBody>
          <a:bodyPr rtlCol="0" anchor="ctr"/>
          <a:lstStyle/>
          <a:p>
            <a:pPr algn="ctr"/>
            <a:endParaRPr lang="en-US"/>
          </a:p>
        </p:txBody>
      </p:sp>
      <p:sp>
        <p:nvSpPr>
          <p:cNvPr id="7" name="Freeform: Shape 11">
            <a:extLst>
              <a:ext uri="{FF2B5EF4-FFF2-40B4-BE49-F238E27FC236}">
                <a16:creationId xmlns:a16="http://schemas.microsoft.com/office/drawing/2014/main" id="{8598F259-6F54-47A3-8D13-1603D786A32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1"/>
            <a:ext cx="4990911" cy="6858001"/>
          </a:xfrm>
          <a:custGeom>
            <a:avLst/>
            <a:gdLst>
              <a:gd name="connsiteX0" fmla="*/ 3646196 w 4990911"/>
              <a:gd name="connsiteY0" fmla="*/ 0 h 6858001"/>
              <a:gd name="connsiteX1" fmla="*/ 4989734 w 4990911"/>
              <a:gd name="connsiteY1" fmla="*/ 0 h 6858001"/>
              <a:gd name="connsiteX2" fmla="*/ 4964689 w 4990911"/>
              <a:gd name="connsiteY2" fmla="*/ 155677 h 6858001"/>
              <a:gd name="connsiteX3" fmla="*/ 4940820 w 4990911"/>
              <a:gd name="connsiteY3" fmla="*/ 310668 h 6858001"/>
              <a:gd name="connsiteX4" fmla="*/ 4917456 w 4990911"/>
              <a:gd name="connsiteY4" fmla="*/ 466344 h 6858001"/>
              <a:gd name="connsiteX5" fmla="*/ 4897453 w 4990911"/>
              <a:gd name="connsiteY5" fmla="*/ 622707 h 6858001"/>
              <a:gd name="connsiteX6" fmla="*/ 4877282 w 4990911"/>
              <a:gd name="connsiteY6" fmla="*/ 778383 h 6858001"/>
              <a:gd name="connsiteX7" fmla="*/ 4858456 w 4990911"/>
              <a:gd name="connsiteY7" fmla="*/ 934746 h 6858001"/>
              <a:gd name="connsiteX8" fmla="*/ 4842320 w 4990911"/>
              <a:gd name="connsiteY8" fmla="*/ 1089051 h 6858001"/>
              <a:gd name="connsiteX9" fmla="*/ 4827024 w 4990911"/>
              <a:gd name="connsiteY9" fmla="*/ 1245413 h 6858001"/>
              <a:gd name="connsiteX10" fmla="*/ 4813072 w 4990911"/>
              <a:gd name="connsiteY10" fmla="*/ 1401090 h 6858001"/>
              <a:gd name="connsiteX11" fmla="*/ 4800970 w 4990911"/>
              <a:gd name="connsiteY11" fmla="*/ 1554023 h 6858001"/>
              <a:gd name="connsiteX12" fmla="*/ 4788867 w 4990911"/>
              <a:gd name="connsiteY12" fmla="*/ 1709014 h 6858001"/>
              <a:gd name="connsiteX13" fmla="*/ 4778782 w 4990911"/>
              <a:gd name="connsiteY13" fmla="*/ 1861947 h 6858001"/>
              <a:gd name="connsiteX14" fmla="*/ 4770882 w 4990911"/>
              <a:gd name="connsiteY14" fmla="*/ 2014881 h 6858001"/>
              <a:gd name="connsiteX15" fmla="*/ 4762645 w 4990911"/>
              <a:gd name="connsiteY15" fmla="*/ 2167128 h 6858001"/>
              <a:gd name="connsiteX16" fmla="*/ 4755754 w 4990911"/>
              <a:gd name="connsiteY16" fmla="*/ 2318004 h 6858001"/>
              <a:gd name="connsiteX17" fmla="*/ 4750879 w 4990911"/>
              <a:gd name="connsiteY17" fmla="*/ 2467509 h 6858001"/>
              <a:gd name="connsiteX18" fmla="*/ 4746677 w 4990911"/>
              <a:gd name="connsiteY18" fmla="*/ 2617013 h 6858001"/>
              <a:gd name="connsiteX19" fmla="*/ 4742643 w 4990911"/>
              <a:gd name="connsiteY19" fmla="*/ 2765146 h 6858001"/>
              <a:gd name="connsiteX20" fmla="*/ 4740794 w 4990911"/>
              <a:gd name="connsiteY20" fmla="*/ 2911221 h 6858001"/>
              <a:gd name="connsiteX21" fmla="*/ 4738777 w 4990911"/>
              <a:gd name="connsiteY21" fmla="*/ 3057297 h 6858001"/>
              <a:gd name="connsiteX22" fmla="*/ 4737768 w 4990911"/>
              <a:gd name="connsiteY22" fmla="*/ 3201315 h 6858001"/>
              <a:gd name="connsiteX23" fmla="*/ 4738777 w 4990911"/>
              <a:gd name="connsiteY23" fmla="*/ 3343961 h 6858001"/>
              <a:gd name="connsiteX24" fmla="*/ 4738777 w 4990911"/>
              <a:gd name="connsiteY24" fmla="*/ 3485236 h 6858001"/>
              <a:gd name="connsiteX25" fmla="*/ 4740794 w 4990911"/>
              <a:gd name="connsiteY25" fmla="*/ 3625139 h 6858001"/>
              <a:gd name="connsiteX26" fmla="*/ 4743819 w 4990911"/>
              <a:gd name="connsiteY26" fmla="*/ 3762299 h 6858001"/>
              <a:gd name="connsiteX27" fmla="*/ 4746677 w 4990911"/>
              <a:gd name="connsiteY27" fmla="*/ 3898087 h 6858001"/>
              <a:gd name="connsiteX28" fmla="*/ 4749871 w 4990911"/>
              <a:gd name="connsiteY28" fmla="*/ 4031133 h 6858001"/>
              <a:gd name="connsiteX29" fmla="*/ 4754745 w 4990911"/>
              <a:gd name="connsiteY29" fmla="*/ 4163492 h 6858001"/>
              <a:gd name="connsiteX30" fmla="*/ 4759956 w 4990911"/>
              <a:gd name="connsiteY30" fmla="*/ 4293793 h 6858001"/>
              <a:gd name="connsiteX31" fmla="*/ 4764662 w 4990911"/>
              <a:gd name="connsiteY31" fmla="*/ 4421352 h 6858001"/>
              <a:gd name="connsiteX32" fmla="*/ 4777942 w 4990911"/>
              <a:gd name="connsiteY32" fmla="*/ 4670298 h 6858001"/>
              <a:gd name="connsiteX33" fmla="*/ 4792061 w 4990911"/>
              <a:gd name="connsiteY33" fmla="*/ 4908956 h 6858001"/>
              <a:gd name="connsiteX34" fmla="*/ 4806853 w 4990911"/>
              <a:gd name="connsiteY34" fmla="*/ 5138013 h 6858001"/>
              <a:gd name="connsiteX35" fmla="*/ 4823158 w 4990911"/>
              <a:gd name="connsiteY35" fmla="*/ 5354726 h 6858001"/>
              <a:gd name="connsiteX36" fmla="*/ 4840135 w 4990911"/>
              <a:gd name="connsiteY36" fmla="*/ 5561838 h 6858001"/>
              <a:gd name="connsiteX37" fmla="*/ 4858456 w 4990911"/>
              <a:gd name="connsiteY37" fmla="*/ 5753862 h 6858001"/>
              <a:gd name="connsiteX38" fmla="*/ 4876442 w 4990911"/>
              <a:gd name="connsiteY38" fmla="*/ 5934227 h 6858001"/>
              <a:gd name="connsiteX39" fmla="*/ 4894427 w 4990911"/>
              <a:gd name="connsiteY39" fmla="*/ 6100191 h 6858001"/>
              <a:gd name="connsiteX40" fmla="*/ 4911404 w 4990911"/>
              <a:gd name="connsiteY40" fmla="*/ 6252438 h 6858001"/>
              <a:gd name="connsiteX41" fmla="*/ 4927541 w 4990911"/>
              <a:gd name="connsiteY41" fmla="*/ 6387541 h 6858001"/>
              <a:gd name="connsiteX42" fmla="*/ 4942837 w 4990911"/>
              <a:gd name="connsiteY42" fmla="*/ 6509613 h 6858001"/>
              <a:gd name="connsiteX43" fmla="*/ 4955612 w 4990911"/>
              <a:gd name="connsiteY43" fmla="*/ 6612483 h 6858001"/>
              <a:gd name="connsiteX44" fmla="*/ 4967714 w 4990911"/>
              <a:gd name="connsiteY44" fmla="*/ 6698894 h 6858001"/>
              <a:gd name="connsiteX45" fmla="*/ 4985028 w 4990911"/>
              <a:gd name="connsiteY45" fmla="*/ 6817538 h 6858001"/>
              <a:gd name="connsiteX46" fmla="*/ 4990911 w 4990911"/>
              <a:gd name="connsiteY46" fmla="*/ 6858000 h 6858001"/>
              <a:gd name="connsiteX47" fmla="*/ 4085557 w 4990911"/>
              <a:gd name="connsiteY47" fmla="*/ 6858000 h 6858001"/>
              <a:gd name="connsiteX48" fmla="*/ 4085557 w 4990911"/>
              <a:gd name="connsiteY48" fmla="*/ 6858001 h 6858001"/>
              <a:gd name="connsiteX49" fmla="*/ 0 w 4990911"/>
              <a:gd name="connsiteY49" fmla="*/ 6858001 h 6858001"/>
              <a:gd name="connsiteX50" fmla="*/ 0 w 4990911"/>
              <a:gd name="connsiteY50" fmla="*/ 1 h 6858001"/>
              <a:gd name="connsiteX51" fmla="*/ 3646196 w 4990911"/>
              <a:gd name="connsiteY51" fmla="*/ 1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990911" h="6858001">
                <a:moveTo>
                  <a:pt x="3646196" y="0"/>
                </a:moveTo>
                <a:lnTo>
                  <a:pt x="4989734" y="0"/>
                </a:lnTo>
                <a:lnTo>
                  <a:pt x="4964689" y="155677"/>
                </a:lnTo>
                <a:lnTo>
                  <a:pt x="4940820" y="310668"/>
                </a:lnTo>
                <a:lnTo>
                  <a:pt x="4917456" y="466344"/>
                </a:lnTo>
                <a:lnTo>
                  <a:pt x="4897453" y="622707"/>
                </a:lnTo>
                <a:lnTo>
                  <a:pt x="4877282" y="778383"/>
                </a:lnTo>
                <a:lnTo>
                  <a:pt x="4858456" y="934746"/>
                </a:lnTo>
                <a:lnTo>
                  <a:pt x="4842320" y="1089051"/>
                </a:lnTo>
                <a:lnTo>
                  <a:pt x="4827024" y="1245413"/>
                </a:lnTo>
                <a:lnTo>
                  <a:pt x="4813072" y="1401090"/>
                </a:lnTo>
                <a:lnTo>
                  <a:pt x="4800970" y="1554023"/>
                </a:lnTo>
                <a:lnTo>
                  <a:pt x="4788867" y="1709014"/>
                </a:lnTo>
                <a:lnTo>
                  <a:pt x="4778782" y="1861947"/>
                </a:lnTo>
                <a:lnTo>
                  <a:pt x="4770882" y="2014881"/>
                </a:lnTo>
                <a:lnTo>
                  <a:pt x="4762645" y="2167128"/>
                </a:lnTo>
                <a:lnTo>
                  <a:pt x="4755754" y="2318004"/>
                </a:lnTo>
                <a:lnTo>
                  <a:pt x="4750879" y="2467509"/>
                </a:lnTo>
                <a:lnTo>
                  <a:pt x="4746677" y="2617013"/>
                </a:lnTo>
                <a:lnTo>
                  <a:pt x="4742643" y="2765146"/>
                </a:lnTo>
                <a:lnTo>
                  <a:pt x="4740794" y="2911221"/>
                </a:lnTo>
                <a:lnTo>
                  <a:pt x="4738777" y="3057297"/>
                </a:lnTo>
                <a:lnTo>
                  <a:pt x="4737768" y="3201315"/>
                </a:lnTo>
                <a:lnTo>
                  <a:pt x="4738777" y="3343961"/>
                </a:lnTo>
                <a:lnTo>
                  <a:pt x="4738777" y="3485236"/>
                </a:lnTo>
                <a:lnTo>
                  <a:pt x="4740794" y="3625139"/>
                </a:lnTo>
                <a:lnTo>
                  <a:pt x="4743819" y="3762299"/>
                </a:lnTo>
                <a:lnTo>
                  <a:pt x="4746677" y="3898087"/>
                </a:lnTo>
                <a:lnTo>
                  <a:pt x="4749871" y="4031133"/>
                </a:lnTo>
                <a:lnTo>
                  <a:pt x="4754745" y="4163492"/>
                </a:lnTo>
                <a:lnTo>
                  <a:pt x="4759956" y="4293793"/>
                </a:lnTo>
                <a:lnTo>
                  <a:pt x="4764662" y="4421352"/>
                </a:lnTo>
                <a:lnTo>
                  <a:pt x="4777942" y="4670298"/>
                </a:lnTo>
                <a:lnTo>
                  <a:pt x="4792061" y="4908956"/>
                </a:lnTo>
                <a:lnTo>
                  <a:pt x="4806853" y="5138013"/>
                </a:lnTo>
                <a:lnTo>
                  <a:pt x="4823158" y="5354726"/>
                </a:lnTo>
                <a:lnTo>
                  <a:pt x="4840135" y="5561838"/>
                </a:lnTo>
                <a:lnTo>
                  <a:pt x="4858456" y="5753862"/>
                </a:lnTo>
                <a:lnTo>
                  <a:pt x="4876442" y="5934227"/>
                </a:lnTo>
                <a:lnTo>
                  <a:pt x="4894427" y="6100191"/>
                </a:lnTo>
                <a:lnTo>
                  <a:pt x="4911404" y="6252438"/>
                </a:lnTo>
                <a:lnTo>
                  <a:pt x="4927541" y="6387541"/>
                </a:lnTo>
                <a:lnTo>
                  <a:pt x="4942837" y="6509613"/>
                </a:lnTo>
                <a:lnTo>
                  <a:pt x="4955612" y="6612483"/>
                </a:lnTo>
                <a:lnTo>
                  <a:pt x="4967714" y="6698894"/>
                </a:lnTo>
                <a:lnTo>
                  <a:pt x="4985028" y="6817538"/>
                </a:lnTo>
                <a:lnTo>
                  <a:pt x="4990911" y="6858000"/>
                </a:lnTo>
                <a:lnTo>
                  <a:pt x="4085557" y="6858000"/>
                </a:lnTo>
                <a:lnTo>
                  <a:pt x="4085557" y="6858001"/>
                </a:lnTo>
                <a:lnTo>
                  <a:pt x="0" y="6858001"/>
                </a:lnTo>
                <a:lnTo>
                  <a:pt x="0" y="1"/>
                </a:lnTo>
                <a:lnTo>
                  <a:pt x="3646196" y="1"/>
                </a:lnTo>
                <a:close/>
              </a:path>
            </a:pathLst>
          </a:cu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0BA768A8-4FED-4ED8-9E46-6BE72188ECD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3B9C953-7378-4D57-AC16-1CD44FCBFBFF}"/>
              </a:ext>
            </a:extLst>
          </p:cNvPr>
          <p:cNvSpPr>
            <a:spLocks noGrp="1"/>
          </p:cNvSpPr>
          <p:nvPr>
            <p:ph idx="1"/>
          </p:nvPr>
        </p:nvSpPr>
        <p:spPr>
          <a:xfrm>
            <a:off x="5204109" y="1645920"/>
            <a:ext cx="6427502" cy="4470821"/>
          </a:xfrm>
        </p:spPr>
        <p:txBody>
          <a:bodyPr vert="horz" lIns="91440" tIns="45720" rIns="91440" bIns="45720" rtlCol="0" anchor="ctr">
            <a:normAutofit lnSpcReduction="10000"/>
          </a:bodyPr>
          <a:lstStyle/>
          <a:p>
            <a:pPr algn="ctr">
              <a:lnSpc>
                <a:spcPct val="120000"/>
              </a:lnSpc>
              <a:buNone/>
            </a:pPr>
            <a:r>
              <a:rPr lang="en-US" sz="4000" b="1">
                <a:latin typeface="Calibri"/>
                <a:cs typeface="Calibri"/>
              </a:rPr>
              <a:t>Reflections on Healthcare Administration Practicum - My Journey with </a:t>
            </a:r>
            <a:endParaRPr lang="en-US" sz="4000" b="1">
              <a:latin typeface="Century Gothic"/>
              <a:cs typeface="Calibri"/>
            </a:endParaRPr>
          </a:p>
          <a:p>
            <a:pPr algn="ctr">
              <a:lnSpc>
                <a:spcPct val="120000"/>
              </a:lnSpc>
              <a:buNone/>
            </a:pPr>
            <a:r>
              <a:rPr lang="en-US" sz="4000" b="1">
                <a:latin typeface="Calibri"/>
                <a:cs typeface="Calibri"/>
              </a:rPr>
              <a:t>OhioHealth Doctors Hospital</a:t>
            </a:r>
            <a:endParaRPr lang="en-US" sz="4000" b="1"/>
          </a:p>
          <a:p>
            <a:pPr marL="0" indent="0" algn="ctr">
              <a:lnSpc>
                <a:spcPct val="150000"/>
              </a:lnSpc>
              <a:buNone/>
            </a:pPr>
            <a:endParaRPr lang="en-US" sz="3200" b="1">
              <a:latin typeface="Calibri"/>
              <a:cs typeface="Calibri"/>
            </a:endParaRPr>
          </a:p>
          <a:p>
            <a:pPr marL="0" indent="0" algn="ctr">
              <a:buNone/>
            </a:pPr>
            <a:r>
              <a:rPr lang="en-US" sz="3200">
                <a:latin typeface="Calibri"/>
                <a:cs typeface="Calibri"/>
              </a:rPr>
              <a:t>Anitha </a:t>
            </a:r>
            <a:r>
              <a:rPr lang="en-US" sz="3200" err="1">
                <a:latin typeface="Calibri"/>
                <a:cs typeface="Calibri"/>
              </a:rPr>
              <a:t>Guduri</a:t>
            </a:r>
            <a:endParaRPr lang="en-US" sz="3200">
              <a:latin typeface="Calibri"/>
              <a:cs typeface="Calibri"/>
            </a:endParaRPr>
          </a:p>
        </p:txBody>
      </p:sp>
      <p:pic>
        <p:nvPicPr>
          <p:cNvPr id="2" name="Picture 3" descr="A large white building&#10;&#10;Description generated with very high confidence">
            <a:extLst>
              <a:ext uri="{FF2B5EF4-FFF2-40B4-BE49-F238E27FC236}">
                <a16:creationId xmlns:a16="http://schemas.microsoft.com/office/drawing/2014/main" id="{23427451-D29D-4E53-9009-A174B918C6F4}"/>
              </a:ext>
            </a:extLst>
          </p:cNvPr>
          <p:cNvPicPr>
            <a:picLocks noChangeAspect="1"/>
          </p:cNvPicPr>
          <p:nvPr/>
        </p:nvPicPr>
        <p:blipFill>
          <a:blip r:embed="rId2"/>
          <a:stretch>
            <a:fillRect/>
          </a:stretch>
        </p:blipFill>
        <p:spPr>
          <a:xfrm>
            <a:off x="333829" y="2094664"/>
            <a:ext cx="4230914" cy="2668672"/>
          </a:xfrm>
          <a:prstGeom prst="rect">
            <a:avLst/>
          </a:prstGeom>
        </p:spPr>
      </p:pic>
    </p:spTree>
    <p:extLst>
      <p:ext uri="{BB962C8B-B14F-4D97-AF65-F5344CB8AC3E}">
        <p14:creationId xmlns:p14="http://schemas.microsoft.com/office/powerpoint/2010/main" val="1438451620"/>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546572" y="233067"/>
            <a:ext cx="4525645" cy="915740"/>
          </a:xfrm>
        </p:spPr>
        <p:txBody>
          <a:bodyPr>
            <a:normAutofit/>
          </a:bodyPr>
          <a:lstStyle/>
          <a:p>
            <a:r>
              <a:rPr lang="en-US" sz="5400">
                <a:solidFill>
                  <a:srgbClr val="EBEBEB"/>
                </a:solidFill>
                <a:latin typeface="Calibri"/>
                <a:cs typeface="Calibri"/>
              </a:rPr>
              <a:t>Tasks Assigned</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550087" y="1150134"/>
            <a:ext cx="6139180" cy="4992417"/>
          </a:xfrm>
        </p:spPr>
        <p:txBody>
          <a:bodyPr vert="horz" lIns="91440" tIns="45720" rIns="91440" bIns="45720" rtlCol="0" anchor="t">
            <a:noAutofit/>
          </a:bodyPr>
          <a:lstStyle/>
          <a:p>
            <a:pPr>
              <a:buFont typeface="Wingdings" charset="2"/>
              <a:buChar char="Ø"/>
            </a:pPr>
            <a:r>
              <a:rPr lang="en" sz="3200">
                <a:solidFill>
                  <a:srgbClr val="FFFFFF"/>
                </a:solidFill>
                <a:latin typeface="Calibri"/>
                <a:cs typeface="Calibri"/>
              </a:rPr>
              <a:t>Assisting in strategic planning and implementation of the project.</a:t>
            </a:r>
            <a:endParaRPr lang="en-US" sz="3200">
              <a:solidFill>
                <a:srgbClr val="FFFFFF"/>
              </a:solidFill>
              <a:latin typeface="Calibri"/>
              <a:cs typeface="Calibri"/>
            </a:endParaRPr>
          </a:p>
          <a:p>
            <a:pPr>
              <a:buFont typeface="Wingdings" charset="2"/>
              <a:buChar char="Ø"/>
            </a:pPr>
            <a:r>
              <a:rPr lang="en-US" sz="3200">
                <a:solidFill>
                  <a:srgbClr val="FFFFFF"/>
                </a:solidFill>
                <a:latin typeface="Calibri"/>
                <a:cs typeface="Calibri"/>
              </a:rPr>
              <a:t>Attend meetings related to the projects.</a:t>
            </a:r>
          </a:p>
          <a:p>
            <a:pPr>
              <a:buFont typeface="Wingdings" charset="2"/>
              <a:buChar char="Ø"/>
            </a:pPr>
            <a:r>
              <a:rPr lang="en-US" sz="3200">
                <a:solidFill>
                  <a:srgbClr val="FFFFFF"/>
                </a:solidFill>
                <a:latin typeface="Calibri"/>
                <a:cs typeface="Calibri"/>
              </a:rPr>
              <a:t>Create meeting agendas and talking points.</a:t>
            </a:r>
          </a:p>
          <a:p>
            <a:pPr>
              <a:buFont typeface="Wingdings" charset="2"/>
              <a:buChar char="Ø"/>
            </a:pPr>
            <a:r>
              <a:rPr lang="en-US" sz="3200">
                <a:solidFill>
                  <a:srgbClr val="FFFFFF"/>
                </a:solidFill>
                <a:latin typeface="Calibri"/>
                <a:cs typeface="Calibri"/>
              </a:rPr>
              <a:t>Creating PowerPoint Presentations and Request for proposal.</a:t>
            </a:r>
          </a:p>
          <a:p>
            <a:pPr marL="0" indent="0">
              <a:buNone/>
            </a:pPr>
            <a:endParaRPr lang="en-US" sz="3200">
              <a:solidFill>
                <a:srgbClr val="FFFFFF"/>
              </a:solidFill>
              <a:latin typeface="Calibri"/>
              <a:cs typeface="Calibri"/>
            </a:endParaRPr>
          </a:p>
          <a:p>
            <a:pPr>
              <a:buFont typeface="Wingdings" charset="2"/>
              <a:buChar char="Ø"/>
            </a:pPr>
            <a:endParaRPr lang="en-US" sz="2800">
              <a:solidFill>
                <a:srgbClr val="FFFFFF"/>
              </a:solidFill>
              <a:latin typeface="Calibri"/>
              <a:cs typeface="Calibri"/>
            </a:endParaRPr>
          </a:p>
          <a:p>
            <a:pPr>
              <a:buFont typeface="Wingdings" charset="2"/>
              <a:buChar char="Ø"/>
            </a:pPr>
            <a:endParaRPr lang="en-US" sz="2800">
              <a:solidFill>
                <a:srgbClr val="FFFFFF"/>
              </a:solidFill>
              <a:latin typeface="Calibri"/>
              <a:cs typeface="Calibri"/>
            </a:endParaRPr>
          </a:p>
          <a:p>
            <a:pPr>
              <a:buFont typeface="Wingdings" charset="2"/>
              <a:buChar char="Ø"/>
            </a:pPr>
            <a:endParaRPr lang="en-US" sz="2800">
              <a:solidFill>
                <a:srgbClr val="FFFFFF"/>
              </a:solidFill>
              <a:latin typeface="Calibri"/>
              <a:cs typeface="Calibri"/>
            </a:endParaRPr>
          </a:p>
          <a:p>
            <a:pPr>
              <a:buFont typeface="Wingdings" charset="2"/>
              <a:buChar char="Ø"/>
            </a:pPr>
            <a:endParaRPr lang="en-US" sz="2800">
              <a:solidFill>
                <a:srgbClr val="FFFFFF"/>
              </a:solidFill>
            </a:endParaRPr>
          </a:p>
          <a:p>
            <a:pPr>
              <a:buFont typeface="Wingdings" charset="2"/>
              <a:buChar char="Ø"/>
            </a:pPr>
            <a:endParaRPr lang="en-US" sz="2800">
              <a:solidFill>
                <a:srgbClr val="FFFFFF"/>
              </a:solidFill>
            </a:endParaRPr>
          </a:p>
        </p:txBody>
      </p:sp>
      <p:sp>
        <p:nvSpPr>
          <p:cNvPr id="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6" name="Freeform: Shape 12">
            <a:extLst>
              <a:ext uri="{FF2B5EF4-FFF2-40B4-BE49-F238E27FC236}">
                <a16:creationId xmlns:a16="http://schemas.microsoft.com/office/drawing/2014/main" id="{AC3BF0FA-36FA-4CE9-840E-F7C3A8F16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4" descr="A close up of a logo&#10;&#10;Description generated with very high confidence">
            <a:extLst>
              <a:ext uri="{FF2B5EF4-FFF2-40B4-BE49-F238E27FC236}">
                <a16:creationId xmlns:a16="http://schemas.microsoft.com/office/drawing/2014/main" id="{C65ACE91-8173-45B6-BDF0-B9720C305981}"/>
              </a:ext>
            </a:extLst>
          </p:cNvPr>
          <p:cNvPicPr>
            <a:picLocks noChangeAspect="1"/>
          </p:cNvPicPr>
          <p:nvPr/>
        </p:nvPicPr>
        <p:blipFill rotWithShape="1">
          <a:blip r:embed="rId3"/>
          <a:srcRect b="9247"/>
          <a:stretch/>
        </p:blipFill>
        <p:spPr>
          <a:xfrm>
            <a:off x="8129871" y="1754233"/>
            <a:ext cx="3414010" cy="3349531"/>
          </a:xfrm>
          <a:prstGeom prst="rect">
            <a:avLst/>
          </a:prstGeom>
          <a:effectLst/>
        </p:spPr>
      </p:pic>
      <p:sp>
        <p:nvSpPr>
          <p:cNvPr id="17" name="Rectangle 14">
            <a:extLst>
              <a:ext uri="{FF2B5EF4-FFF2-40B4-BE49-F238E27FC236}">
                <a16:creationId xmlns:a16="http://schemas.microsoft.com/office/drawing/2014/main" id="{D6F18ACE-6E82-4ADC-8A2F-A1771B309B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4920403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8">
            <a:extLst>
              <a:ext uri="{FF2B5EF4-FFF2-40B4-BE49-F238E27FC236}">
                <a16:creationId xmlns:a16="http://schemas.microsoft.com/office/drawing/2014/main" id="{C8A3C342-1D03-412F-8DD3-BF519E8E0AE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546572" y="233067"/>
            <a:ext cx="4525645" cy="915740"/>
          </a:xfrm>
        </p:spPr>
        <p:txBody>
          <a:bodyPr>
            <a:normAutofit/>
          </a:bodyPr>
          <a:lstStyle/>
          <a:p>
            <a:r>
              <a:rPr lang="en-US" sz="5400">
                <a:solidFill>
                  <a:srgbClr val="EBEBEB"/>
                </a:solidFill>
                <a:latin typeface="Calibri"/>
                <a:cs typeface="Calibri"/>
              </a:rPr>
              <a:t>Tasks Assigned</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550087" y="1150134"/>
            <a:ext cx="6224800" cy="5448202"/>
          </a:xfrm>
        </p:spPr>
        <p:txBody>
          <a:bodyPr vert="horz" lIns="91440" tIns="45720" rIns="91440" bIns="45720" rtlCol="0" anchor="t">
            <a:noAutofit/>
          </a:bodyPr>
          <a:lstStyle/>
          <a:p>
            <a:pPr>
              <a:buFont typeface="Wingdings" charset="2"/>
              <a:buChar char="Ø"/>
            </a:pPr>
            <a:r>
              <a:rPr lang="en-US" sz="3600">
                <a:solidFill>
                  <a:srgbClr val="FFFFFF"/>
                </a:solidFill>
                <a:latin typeface="Calibri"/>
                <a:cs typeface="Calibri"/>
              </a:rPr>
              <a:t>Drafting emails to stakeholders.</a:t>
            </a:r>
            <a:endParaRPr lang="en-US" sz="3600">
              <a:latin typeface="Calibri"/>
              <a:cs typeface="Calibri"/>
            </a:endParaRPr>
          </a:p>
          <a:p>
            <a:pPr>
              <a:buFont typeface="Wingdings" charset="2"/>
              <a:buChar char="Ø"/>
            </a:pPr>
            <a:r>
              <a:rPr lang="en-US" sz="3600">
                <a:solidFill>
                  <a:srgbClr val="FFFFFF"/>
                </a:solidFill>
                <a:latin typeface="Calibri"/>
                <a:cs typeface="Calibri"/>
              </a:rPr>
              <a:t>Researching topics related to the projects assigned.</a:t>
            </a:r>
          </a:p>
          <a:p>
            <a:pPr>
              <a:buFont typeface="Wingdings" charset="2"/>
              <a:buChar char="Ø"/>
            </a:pPr>
            <a:r>
              <a:rPr lang="en-US" sz="3600">
                <a:solidFill>
                  <a:srgbClr val="FFFFFF"/>
                </a:solidFill>
                <a:latin typeface="Calibri"/>
                <a:cs typeface="Calibri"/>
              </a:rPr>
              <a:t>Creating excel sheets relating to goals.</a:t>
            </a:r>
          </a:p>
          <a:p>
            <a:pPr>
              <a:buFont typeface="Wingdings" charset="2"/>
              <a:buChar char="Ø"/>
            </a:pPr>
            <a:r>
              <a:rPr lang="en-US" sz="3600">
                <a:solidFill>
                  <a:srgbClr val="FFFFFF"/>
                </a:solidFill>
                <a:latin typeface="Calibri"/>
                <a:cs typeface="Calibri"/>
              </a:rPr>
              <a:t>Conducting Tabletop exercise/drill of the Pilot study.</a:t>
            </a:r>
          </a:p>
          <a:p>
            <a:pPr marL="0" indent="0">
              <a:buNone/>
            </a:pPr>
            <a:endParaRPr lang="en-US" sz="3600">
              <a:solidFill>
                <a:srgbClr val="FFFFFF"/>
              </a:solidFill>
              <a:latin typeface="Calibri"/>
              <a:cs typeface="Calibri"/>
            </a:endParaRPr>
          </a:p>
          <a:p>
            <a:pPr>
              <a:buFont typeface="Wingdings" charset="2"/>
              <a:buChar char="Ø"/>
            </a:pPr>
            <a:endParaRPr lang="en-US" sz="3600">
              <a:solidFill>
                <a:srgbClr val="FFFFFF"/>
              </a:solidFill>
              <a:latin typeface="Calibri"/>
              <a:cs typeface="Calibri"/>
            </a:endParaRPr>
          </a:p>
          <a:p>
            <a:pPr>
              <a:buFont typeface="Wingdings" charset="2"/>
              <a:buChar char="Ø"/>
            </a:pPr>
            <a:endParaRPr lang="en-US" sz="2800">
              <a:solidFill>
                <a:srgbClr val="FFFFFF"/>
              </a:solidFill>
              <a:latin typeface="Calibri"/>
              <a:cs typeface="Calibri"/>
            </a:endParaRPr>
          </a:p>
          <a:p>
            <a:pPr>
              <a:buFont typeface="Wingdings" charset="2"/>
              <a:buChar char="Ø"/>
            </a:pPr>
            <a:endParaRPr lang="en-US" sz="2800">
              <a:solidFill>
                <a:srgbClr val="FFFFFF"/>
              </a:solidFill>
              <a:latin typeface="Calibri"/>
              <a:cs typeface="Calibri"/>
            </a:endParaRPr>
          </a:p>
          <a:p>
            <a:pPr>
              <a:buFont typeface="Wingdings" charset="2"/>
              <a:buChar char="Ø"/>
            </a:pPr>
            <a:endParaRPr lang="en-US" sz="2800">
              <a:solidFill>
                <a:srgbClr val="FFFFFF"/>
              </a:solidFill>
              <a:latin typeface="Calibri"/>
              <a:cs typeface="Calibri"/>
            </a:endParaRPr>
          </a:p>
          <a:p>
            <a:pPr>
              <a:buFont typeface="Wingdings" charset="2"/>
              <a:buChar char="Ø"/>
            </a:pPr>
            <a:endParaRPr lang="en-US" sz="2800">
              <a:solidFill>
                <a:srgbClr val="FFFFFF"/>
              </a:solidFill>
            </a:endParaRPr>
          </a:p>
          <a:p>
            <a:pPr>
              <a:buFont typeface="Wingdings" charset="2"/>
              <a:buChar char="Ø"/>
            </a:pPr>
            <a:endParaRPr lang="en-US" sz="2800">
              <a:solidFill>
                <a:srgbClr val="FFFFFF"/>
              </a:solidFill>
            </a:endParaRPr>
          </a:p>
        </p:txBody>
      </p:sp>
      <p:sp>
        <p:nvSpPr>
          <p:cNvPr id="14" name="Freeform 31">
            <a:extLst>
              <a:ext uri="{FF2B5EF4-FFF2-40B4-BE49-F238E27FC236}">
                <a16:creationId xmlns:a16="http://schemas.microsoft.com/office/drawing/2014/main" id="{81CC9B02-E087-4350-AEBD-2C3CF001AF0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5974"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6" name="Freeform: Shape 12">
            <a:extLst>
              <a:ext uri="{FF2B5EF4-FFF2-40B4-BE49-F238E27FC236}">
                <a16:creationId xmlns:a16="http://schemas.microsoft.com/office/drawing/2014/main" id="{AC3BF0FA-36FA-4CE9-840E-F7C3A8F168B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6281796" y="947378"/>
            <a:ext cx="6858001" cy="4963245"/>
          </a:xfrm>
          <a:custGeom>
            <a:avLst/>
            <a:gdLst>
              <a:gd name="connsiteX0" fmla="*/ 6858001 w 6858001"/>
              <a:gd name="connsiteY0" fmla="*/ 1177 h 4963245"/>
              <a:gd name="connsiteX1" fmla="*/ 6858001 w 6858001"/>
              <a:gd name="connsiteY1" fmla="*/ 1344715 h 4963245"/>
              <a:gd name="connsiteX2" fmla="*/ 6858000 w 6858001"/>
              <a:gd name="connsiteY2" fmla="*/ 1344715 h 4963245"/>
              <a:gd name="connsiteX3" fmla="*/ 6858000 w 6858001"/>
              <a:gd name="connsiteY3" fmla="*/ 4963245 h 4963245"/>
              <a:gd name="connsiteX4" fmla="*/ 0 w 6858001"/>
              <a:gd name="connsiteY4" fmla="*/ 4963244 h 4963245"/>
              <a:gd name="connsiteX5" fmla="*/ 0 w 6858001"/>
              <a:gd name="connsiteY5" fmla="*/ 900697 h 4963245"/>
              <a:gd name="connsiteX6" fmla="*/ 1 w 6858001"/>
              <a:gd name="connsiteY6" fmla="*/ 900697 h 4963245"/>
              <a:gd name="connsiteX7" fmla="*/ 1 w 6858001"/>
              <a:gd name="connsiteY7" fmla="*/ 0 h 4963245"/>
              <a:gd name="connsiteX8" fmla="*/ 40463 w 6858001"/>
              <a:gd name="connsiteY8" fmla="*/ 5883 h 4963245"/>
              <a:gd name="connsiteX9" fmla="*/ 159107 w 6858001"/>
              <a:gd name="connsiteY9" fmla="*/ 23196 h 4963245"/>
              <a:gd name="connsiteX10" fmla="*/ 245518 w 6858001"/>
              <a:gd name="connsiteY10" fmla="*/ 35299 h 4963245"/>
              <a:gd name="connsiteX11" fmla="*/ 348388 w 6858001"/>
              <a:gd name="connsiteY11" fmla="*/ 48073 h 4963245"/>
              <a:gd name="connsiteX12" fmla="*/ 470460 w 6858001"/>
              <a:gd name="connsiteY12" fmla="*/ 63369 h 4963245"/>
              <a:gd name="connsiteX13" fmla="*/ 605563 w 6858001"/>
              <a:gd name="connsiteY13" fmla="*/ 79506 h 4963245"/>
              <a:gd name="connsiteX14" fmla="*/ 757810 w 6858001"/>
              <a:gd name="connsiteY14" fmla="*/ 96483 h 4963245"/>
              <a:gd name="connsiteX15" fmla="*/ 923774 w 6858001"/>
              <a:gd name="connsiteY15" fmla="*/ 114469 h 4963245"/>
              <a:gd name="connsiteX16" fmla="*/ 1104139 w 6858001"/>
              <a:gd name="connsiteY16" fmla="*/ 132454 h 4963245"/>
              <a:gd name="connsiteX17" fmla="*/ 1296163 w 6858001"/>
              <a:gd name="connsiteY17" fmla="*/ 150776 h 4963245"/>
              <a:gd name="connsiteX18" fmla="*/ 1503275 w 6858001"/>
              <a:gd name="connsiteY18" fmla="*/ 167753 h 4963245"/>
              <a:gd name="connsiteX19" fmla="*/ 1719988 w 6858001"/>
              <a:gd name="connsiteY19" fmla="*/ 184058 h 4963245"/>
              <a:gd name="connsiteX20" fmla="*/ 1949045 w 6858001"/>
              <a:gd name="connsiteY20" fmla="*/ 198849 h 4963245"/>
              <a:gd name="connsiteX21" fmla="*/ 2187703 w 6858001"/>
              <a:gd name="connsiteY21" fmla="*/ 212969 h 4963245"/>
              <a:gd name="connsiteX22" fmla="*/ 2436649 w 6858001"/>
              <a:gd name="connsiteY22" fmla="*/ 226248 h 4963245"/>
              <a:gd name="connsiteX23" fmla="*/ 2564208 w 6858001"/>
              <a:gd name="connsiteY23" fmla="*/ 230955 h 4963245"/>
              <a:gd name="connsiteX24" fmla="*/ 2694509 w 6858001"/>
              <a:gd name="connsiteY24" fmla="*/ 236165 h 4963245"/>
              <a:gd name="connsiteX25" fmla="*/ 2826868 w 6858001"/>
              <a:gd name="connsiteY25" fmla="*/ 241040 h 4963245"/>
              <a:gd name="connsiteX26" fmla="*/ 2959914 w 6858001"/>
              <a:gd name="connsiteY26" fmla="*/ 244234 h 4963245"/>
              <a:gd name="connsiteX27" fmla="*/ 3095702 w 6858001"/>
              <a:gd name="connsiteY27" fmla="*/ 247091 h 4963245"/>
              <a:gd name="connsiteX28" fmla="*/ 3232862 w 6858001"/>
              <a:gd name="connsiteY28" fmla="*/ 250117 h 4963245"/>
              <a:gd name="connsiteX29" fmla="*/ 3372765 w 6858001"/>
              <a:gd name="connsiteY29" fmla="*/ 252134 h 4963245"/>
              <a:gd name="connsiteX30" fmla="*/ 3514040 w 6858001"/>
              <a:gd name="connsiteY30" fmla="*/ 252134 h 4963245"/>
              <a:gd name="connsiteX31" fmla="*/ 3656686 w 6858001"/>
              <a:gd name="connsiteY31" fmla="*/ 253142 h 4963245"/>
              <a:gd name="connsiteX32" fmla="*/ 3800704 w 6858001"/>
              <a:gd name="connsiteY32" fmla="*/ 252134 h 4963245"/>
              <a:gd name="connsiteX33" fmla="*/ 3946780 w 6858001"/>
              <a:gd name="connsiteY33" fmla="*/ 250117 h 4963245"/>
              <a:gd name="connsiteX34" fmla="*/ 4092855 w 6858001"/>
              <a:gd name="connsiteY34" fmla="*/ 248268 h 4963245"/>
              <a:gd name="connsiteX35" fmla="*/ 4240988 w 6858001"/>
              <a:gd name="connsiteY35" fmla="*/ 244234 h 4963245"/>
              <a:gd name="connsiteX36" fmla="*/ 4390492 w 6858001"/>
              <a:gd name="connsiteY36" fmla="*/ 240032 h 4963245"/>
              <a:gd name="connsiteX37" fmla="*/ 4539997 w 6858001"/>
              <a:gd name="connsiteY37" fmla="*/ 235157 h 4963245"/>
              <a:gd name="connsiteX38" fmla="*/ 4690873 w 6858001"/>
              <a:gd name="connsiteY38" fmla="*/ 228266 h 4963245"/>
              <a:gd name="connsiteX39" fmla="*/ 4843120 w 6858001"/>
              <a:gd name="connsiteY39" fmla="*/ 220029 h 4963245"/>
              <a:gd name="connsiteX40" fmla="*/ 4996054 w 6858001"/>
              <a:gd name="connsiteY40" fmla="*/ 212129 h 4963245"/>
              <a:gd name="connsiteX41" fmla="*/ 5148987 w 6858001"/>
              <a:gd name="connsiteY41" fmla="*/ 202044 h 4963245"/>
              <a:gd name="connsiteX42" fmla="*/ 5303978 w 6858001"/>
              <a:gd name="connsiteY42" fmla="*/ 189941 h 4963245"/>
              <a:gd name="connsiteX43" fmla="*/ 5456911 w 6858001"/>
              <a:gd name="connsiteY43" fmla="*/ 177839 h 4963245"/>
              <a:gd name="connsiteX44" fmla="*/ 5612588 w 6858001"/>
              <a:gd name="connsiteY44" fmla="*/ 163887 h 4963245"/>
              <a:gd name="connsiteX45" fmla="*/ 5768950 w 6858001"/>
              <a:gd name="connsiteY45" fmla="*/ 148591 h 4963245"/>
              <a:gd name="connsiteX46" fmla="*/ 5923255 w 6858001"/>
              <a:gd name="connsiteY46" fmla="*/ 132455 h 4963245"/>
              <a:gd name="connsiteX47" fmla="*/ 6079618 w 6858001"/>
              <a:gd name="connsiteY47" fmla="*/ 113629 h 4963245"/>
              <a:gd name="connsiteX48" fmla="*/ 6235294 w 6858001"/>
              <a:gd name="connsiteY48" fmla="*/ 93458 h 4963245"/>
              <a:gd name="connsiteX49" fmla="*/ 6391657 w 6858001"/>
              <a:gd name="connsiteY49" fmla="*/ 73455 h 4963245"/>
              <a:gd name="connsiteX50" fmla="*/ 6547333 w 6858001"/>
              <a:gd name="connsiteY50" fmla="*/ 50091 h 4963245"/>
              <a:gd name="connsiteX51" fmla="*/ 6702324 w 6858001"/>
              <a:gd name="connsiteY51" fmla="*/ 26222 h 4963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4963245">
                <a:moveTo>
                  <a:pt x="6858001" y="1177"/>
                </a:moveTo>
                <a:lnTo>
                  <a:pt x="6858001" y="1344715"/>
                </a:lnTo>
                <a:lnTo>
                  <a:pt x="6858000" y="1344715"/>
                </a:lnTo>
                <a:lnTo>
                  <a:pt x="6858000" y="4963245"/>
                </a:lnTo>
                <a:lnTo>
                  <a:pt x="0" y="4963244"/>
                </a:lnTo>
                <a:lnTo>
                  <a:pt x="0" y="900697"/>
                </a:lnTo>
                <a:lnTo>
                  <a:pt x="1" y="900697"/>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pic>
        <p:nvPicPr>
          <p:cNvPr id="4" name="Picture 4" descr="A close up of a logo&#10;&#10;Description generated with very high confidence">
            <a:extLst>
              <a:ext uri="{FF2B5EF4-FFF2-40B4-BE49-F238E27FC236}">
                <a16:creationId xmlns:a16="http://schemas.microsoft.com/office/drawing/2014/main" id="{C65ACE91-8173-45B6-BDF0-B9720C305981}"/>
              </a:ext>
            </a:extLst>
          </p:cNvPr>
          <p:cNvPicPr>
            <a:picLocks noChangeAspect="1"/>
          </p:cNvPicPr>
          <p:nvPr/>
        </p:nvPicPr>
        <p:blipFill rotWithShape="1">
          <a:blip r:embed="rId3"/>
          <a:srcRect b="9247"/>
          <a:stretch/>
        </p:blipFill>
        <p:spPr>
          <a:xfrm>
            <a:off x="8129871" y="1754233"/>
            <a:ext cx="3414010" cy="3349531"/>
          </a:xfrm>
          <a:prstGeom prst="rect">
            <a:avLst/>
          </a:prstGeom>
          <a:effectLst/>
        </p:spPr>
      </p:pic>
      <p:sp>
        <p:nvSpPr>
          <p:cNvPr id="17" name="Rectangle 14">
            <a:extLst>
              <a:ext uri="{FF2B5EF4-FFF2-40B4-BE49-F238E27FC236}">
                <a16:creationId xmlns:a16="http://schemas.microsoft.com/office/drawing/2014/main" id="{D6F18ACE-6E82-4ADC-8A2F-A1771B309B1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52839033"/>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646111" y="419098"/>
            <a:ext cx="6705434" cy="1090564"/>
          </a:xfrm>
        </p:spPr>
        <p:txBody>
          <a:bodyPr/>
          <a:lstStyle/>
          <a:p>
            <a:r>
              <a:rPr lang="en-US" sz="5400">
                <a:latin typeface="Calibri"/>
                <a:cs typeface="Calibri"/>
              </a:rPr>
              <a:t>Learning Outcomes</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651278" y="1502687"/>
            <a:ext cx="10496371" cy="4854158"/>
          </a:xfrm>
        </p:spPr>
        <p:txBody>
          <a:bodyPr vert="horz" lIns="91440" tIns="45720" rIns="91440" bIns="45720" rtlCol="0" anchor="t">
            <a:noAutofit/>
          </a:bodyPr>
          <a:lstStyle/>
          <a:p>
            <a:pPr>
              <a:buFont typeface="Wingdings" charset="2"/>
              <a:buChar char="Ø"/>
            </a:pPr>
            <a:r>
              <a:rPr lang="en-US" sz="3200">
                <a:latin typeface="Calibri"/>
                <a:cs typeface="Calibri"/>
              </a:rPr>
              <a:t>Feel free to ask questions if you do not know.</a:t>
            </a:r>
          </a:p>
          <a:p>
            <a:pPr>
              <a:buFont typeface="Wingdings" charset="2"/>
              <a:buChar char="Ø"/>
            </a:pPr>
            <a:r>
              <a:rPr lang="en-US" sz="3200">
                <a:latin typeface="Calibri"/>
                <a:cs typeface="Calibri"/>
              </a:rPr>
              <a:t>Make notes and organize your work.</a:t>
            </a:r>
          </a:p>
          <a:p>
            <a:pPr>
              <a:buFont typeface="Wingdings" charset="2"/>
              <a:buChar char="Ø"/>
            </a:pPr>
            <a:r>
              <a:rPr lang="en-US" sz="3200">
                <a:latin typeface="Calibri"/>
                <a:cs typeface="Calibri"/>
              </a:rPr>
              <a:t>Learn by observing more than talking.</a:t>
            </a:r>
          </a:p>
          <a:p>
            <a:pPr>
              <a:buFont typeface="Wingdings" charset="2"/>
              <a:buChar char="Ø"/>
            </a:pPr>
            <a:r>
              <a:rPr lang="en-US" sz="3200">
                <a:latin typeface="Calibri"/>
                <a:cs typeface="Calibri"/>
              </a:rPr>
              <a:t>Build trust, work hard to show your best.</a:t>
            </a:r>
          </a:p>
          <a:p>
            <a:pPr>
              <a:buFont typeface="Wingdings" charset="2"/>
              <a:buChar char="Ø"/>
            </a:pPr>
            <a:r>
              <a:rPr lang="en-US" sz="3200">
                <a:latin typeface="Calibri"/>
                <a:cs typeface="Calibri"/>
              </a:rPr>
              <a:t>Real world is different from classroom.</a:t>
            </a:r>
          </a:p>
          <a:p>
            <a:pPr>
              <a:buFont typeface="Wingdings" charset="2"/>
              <a:buChar char="Ø"/>
            </a:pPr>
            <a:r>
              <a:rPr lang="en-US" sz="3200">
                <a:latin typeface="Calibri"/>
                <a:cs typeface="Calibri"/>
              </a:rPr>
              <a:t>Always consider other's perspectives.</a:t>
            </a:r>
          </a:p>
          <a:p>
            <a:pPr>
              <a:buFont typeface="Wingdings" charset="2"/>
              <a:buChar char="Ø"/>
            </a:pPr>
            <a:r>
              <a:rPr lang="en-US" sz="3200">
                <a:latin typeface="Calibri"/>
                <a:cs typeface="Calibri"/>
              </a:rPr>
              <a:t>Be professional, simple, courteous and creative.</a:t>
            </a:r>
            <a:endParaRPr lang="en-US"/>
          </a:p>
          <a:p>
            <a:pPr>
              <a:buFont typeface="Wingdings" charset="2"/>
              <a:buChar char="Ø"/>
            </a:pPr>
            <a:r>
              <a:rPr lang="en-US" sz="3200">
                <a:latin typeface="Calibri"/>
                <a:cs typeface="Calibri"/>
              </a:rPr>
              <a:t>Be kind and respectful no matter which position you hold.</a:t>
            </a:r>
          </a:p>
          <a:p>
            <a:pPr marL="0" indent="0">
              <a:buNone/>
            </a:pPr>
            <a:endParaRPr lang="en-US"/>
          </a:p>
        </p:txBody>
      </p:sp>
    </p:spTree>
    <p:extLst>
      <p:ext uri="{BB962C8B-B14F-4D97-AF65-F5344CB8AC3E}">
        <p14:creationId xmlns:p14="http://schemas.microsoft.com/office/powerpoint/2010/main" val="1543004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646111" y="419098"/>
            <a:ext cx="3911434" cy="1090564"/>
          </a:xfrm>
        </p:spPr>
        <p:txBody>
          <a:bodyPr/>
          <a:lstStyle/>
          <a:p>
            <a:r>
              <a:rPr lang="en-US" sz="5400">
                <a:latin typeface="Calibri"/>
                <a:cs typeface="Calibri"/>
              </a:rPr>
              <a:t>Challenges </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651278" y="1418020"/>
            <a:ext cx="10121419" cy="4120038"/>
          </a:xfrm>
        </p:spPr>
        <p:txBody>
          <a:bodyPr vert="horz" lIns="91440" tIns="45720" rIns="91440" bIns="45720" rtlCol="0" anchor="t">
            <a:normAutofit/>
          </a:bodyPr>
          <a:lstStyle/>
          <a:p>
            <a:pPr>
              <a:buFont typeface="Wingdings" charset="2"/>
              <a:buChar char="Ø"/>
            </a:pPr>
            <a:r>
              <a:rPr lang="en-US" sz="3600">
                <a:latin typeface="Calibri"/>
                <a:cs typeface="Calibri"/>
              </a:rPr>
              <a:t>Facing the real workplace scenario</a:t>
            </a:r>
          </a:p>
          <a:p>
            <a:pPr>
              <a:buFont typeface="Wingdings" charset="2"/>
              <a:buChar char="Ø"/>
            </a:pPr>
            <a:r>
              <a:rPr lang="en-US" sz="3600">
                <a:latin typeface="Calibri"/>
                <a:cs typeface="Calibri"/>
              </a:rPr>
              <a:t>Feeling shy/timid</a:t>
            </a:r>
          </a:p>
          <a:p>
            <a:pPr>
              <a:buFont typeface="Wingdings" charset="2"/>
              <a:buChar char="Ø"/>
            </a:pPr>
            <a:r>
              <a:rPr lang="en-US" sz="3600">
                <a:latin typeface="Calibri"/>
                <a:cs typeface="Calibri"/>
              </a:rPr>
              <a:t>Hesitancy to speak out</a:t>
            </a:r>
          </a:p>
          <a:p>
            <a:pPr>
              <a:buFont typeface="Wingdings" charset="2"/>
              <a:buChar char="Ø"/>
            </a:pPr>
            <a:r>
              <a:rPr lang="en-US" sz="3600">
                <a:latin typeface="Calibri"/>
                <a:cs typeface="Calibri"/>
              </a:rPr>
              <a:t>Slow in pace</a:t>
            </a:r>
          </a:p>
          <a:p>
            <a:pPr>
              <a:buFont typeface="Wingdings" charset="2"/>
              <a:buChar char="Ø"/>
            </a:pPr>
            <a:r>
              <a:rPr lang="en-US" sz="3600">
                <a:latin typeface="Calibri"/>
                <a:cs typeface="Calibri"/>
              </a:rPr>
              <a:t>Computer skills - working on excel </a:t>
            </a:r>
          </a:p>
          <a:p>
            <a:pPr>
              <a:buFont typeface="Wingdings" charset="2"/>
              <a:buChar char="Ø"/>
            </a:pPr>
            <a:r>
              <a:rPr lang="en-US" sz="3600">
                <a:latin typeface="Calibri"/>
                <a:cs typeface="Calibri"/>
              </a:rPr>
              <a:t>Writing skills</a:t>
            </a:r>
          </a:p>
          <a:p>
            <a:pPr>
              <a:buFont typeface="Wingdings" charset="2"/>
              <a:buChar char="Ø"/>
            </a:pPr>
            <a:endParaRPr lang="en-US"/>
          </a:p>
          <a:p>
            <a:pPr>
              <a:buFont typeface="Wingdings" charset="2"/>
              <a:buChar char="Ø"/>
            </a:pPr>
            <a:endParaRPr lang="en-US"/>
          </a:p>
        </p:txBody>
      </p:sp>
    </p:spTree>
    <p:extLst>
      <p:ext uri="{BB962C8B-B14F-4D97-AF65-F5344CB8AC3E}">
        <p14:creationId xmlns:p14="http://schemas.microsoft.com/office/powerpoint/2010/main" val="3551318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646111" y="685193"/>
            <a:ext cx="2598385" cy="1090564"/>
          </a:xfrm>
        </p:spPr>
        <p:txBody>
          <a:bodyPr/>
          <a:lstStyle/>
          <a:p>
            <a:r>
              <a:rPr lang="en-US" sz="5400">
                <a:latin typeface="Calibri"/>
                <a:cs typeface="Calibri"/>
              </a:rPr>
              <a:t>Benefits</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651278" y="1575053"/>
            <a:ext cx="8907794" cy="4984029"/>
          </a:xfrm>
        </p:spPr>
        <p:txBody>
          <a:bodyPr vert="horz" lIns="91440" tIns="45720" rIns="91440" bIns="45720" rtlCol="0" anchor="t">
            <a:noAutofit/>
          </a:bodyPr>
          <a:lstStyle/>
          <a:p>
            <a:pPr>
              <a:buFont typeface="Wingdings" charset="2"/>
              <a:buChar char="Ø"/>
            </a:pPr>
            <a:r>
              <a:rPr lang="en-US" sz="2800">
                <a:latin typeface="Calibri"/>
                <a:cs typeface="Calibri"/>
              </a:rPr>
              <a:t>Exposure to an organization's structure and culture</a:t>
            </a:r>
          </a:p>
          <a:p>
            <a:pPr>
              <a:buFont typeface="Wingdings" charset="2"/>
              <a:buChar char="Ø"/>
            </a:pPr>
            <a:r>
              <a:rPr lang="en-US" sz="2800">
                <a:latin typeface="Calibri"/>
                <a:cs typeface="Calibri"/>
              </a:rPr>
              <a:t>Practical and managerial skills</a:t>
            </a:r>
          </a:p>
          <a:p>
            <a:pPr>
              <a:buFont typeface="Wingdings" charset="2"/>
              <a:buChar char="Ø"/>
            </a:pPr>
            <a:r>
              <a:rPr lang="en-US" sz="2800">
                <a:latin typeface="Calibri"/>
                <a:cs typeface="Calibri"/>
              </a:rPr>
              <a:t>Develop confidence</a:t>
            </a:r>
          </a:p>
          <a:p>
            <a:pPr>
              <a:buFont typeface="Wingdings" charset="2"/>
              <a:buChar char="Ø"/>
            </a:pPr>
            <a:r>
              <a:rPr lang="en-US" sz="2800">
                <a:latin typeface="Calibri"/>
                <a:cs typeface="Calibri"/>
              </a:rPr>
              <a:t>Self-responsibility</a:t>
            </a:r>
          </a:p>
          <a:p>
            <a:pPr>
              <a:buFont typeface="Wingdings" charset="2"/>
              <a:buChar char="Ø"/>
            </a:pPr>
            <a:r>
              <a:rPr lang="en-US" sz="2800">
                <a:latin typeface="Calibri"/>
                <a:cs typeface="Calibri"/>
              </a:rPr>
              <a:t>Organizing work </a:t>
            </a:r>
          </a:p>
          <a:p>
            <a:pPr>
              <a:buFont typeface="Wingdings" charset="2"/>
              <a:buChar char="Ø"/>
            </a:pPr>
            <a:r>
              <a:rPr lang="en-US" sz="2800">
                <a:latin typeface="Calibri"/>
                <a:cs typeface="Calibri"/>
              </a:rPr>
              <a:t>Punctuality</a:t>
            </a:r>
          </a:p>
          <a:p>
            <a:pPr>
              <a:buFont typeface="Wingdings" charset="2"/>
              <a:buChar char="Ø"/>
            </a:pPr>
            <a:r>
              <a:rPr lang="en-US" sz="2800">
                <a:latin typeface="Calibri"/>
                <a:cs typeface="Calibri"/>
              </a:rPr>
              <a:t>Networking skills</a:t>
            </a:r>
          </a:p>
          <a:p>
            <a:pPr>
              <a:buFont typeface="Wingdings" charset="2"/>
              <a:buChar char="Ø"/>
            </a:pPr>
            <a:r>
              <a:rPr lang="en-US" sz="2800">
                <a:latin typeface="Calibri"/>
                <a:cs typeface="Calibri"/>
              </a:rPr>
              <a:t>Patience and humility</a:t>
            </a:r>
            <a:endParaRPr lang="en-US" sz="2800"/>
          </a:p>
          <a:p>
            <a:pPr marL="0" indent="0">
              <a:buNone/>
            </a:pPr>
            <a:endParaRPr lang="en-US"/>
          </a:p>
        </p:txBody>
      </p:sp>
    </p:spTree>
    <p:extLst>
      <p:ext uri="{BB962C8B-B14F-4D97-AF65-F5344CB8AC3E}">
        <p14:creationId xmlns:p14="http://schemas.microsoft.com/office/powerpoint/2010/main" val="6816869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646111" y="417082"/>
            <a:ext cx="5039367" cy="1090564"/>
          </a:xfrm>
        </p:spPr>
        <p:txBody>
          <a:bodyPr/>
          <a:lstStyle/>
          <a:p>
            <a:r>
              <a:rPr lang="en-US" sz="5400">
                <a:latin typeface="Calibri"/>
                <a:cs typeface="Calibri"/>
              </a:rPr>
              <a:t>Lessons Learned</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651278" y="1345449"/>
            <a:ext cx="10832405" cy="5277730"/>
          </a:xfrm>
        </p:spPr>
        <p:txBody>
          <a:bodyPr vert="horz" lIns="91440" tIns="45720" rIns="91440" bIns="45720" rtlCol="0" anchor="t">
            <a:noAutofit/>
          </a:bodyPr>
          <a:lstStyle/>
          <a:p>
            <a:pPr>
              <a:buFont typeface="Wingdings" charset="2"/>
              <a:buChar char="Ø"/>
            </a:pPr>
            <a:r>
              <a:rPr lang="en-US" sz="3200">
                <a:latin typeface="Calibri"/>
                <a:cs typeface="Calibri"/>
              </a:rPr>
              <a:t>With respect to Leadership:</a:t>
            </a:r>
          </a:p>
          <a:p>
            <a:pPr marL="914400" lvl="1" indent="-457200">
              <a:buFont typeface="Wingdings" charset="2"/>
              <a:buChar char="§"/>
            </a:pPr>
            <a:r>
              <a:rPr lang="en-US" sz="3000">
                <a:latin typeface="Calibri"/>
                <a:cs typeface="Calibri"/>
              </a:rPr>
              <a:t>Flexibility, adaptability and commitment</a:t>
            </a:r>
          </a:p>
          <a:p>
            <a:pPr marL="914400" lvl="1" indent="-457200">
              <a:buFont typeface="Wingdings" charset="2"/>
              <a:buChar char="§"/>
            </a:pPr>
            <a:r>
              <a:rPr lang="en-US" sz="3000">
                <a:latin typeface="Calibri"/>
                <a:cs typeface="Calibri"/>
              </a:rPr>
              <a:t>Governance and management, which include</a:t>
            </a:r>
          </a:p>
          <a:p>
            <a:pPr marL="1314450" lvl="2" indent="-457200">
              <a:buFont typeface="Courier New" charset="2"/>
              <a:buChar char="o"/>
            </a:pPr>
            <a:r>
              <a:rPr lang="en-US" sz="2600">
                <a:latin typeface="Calibri"/>
                <a:cs typeface="Calibri"/>
              </a:rPr>
              <a:t>creating a vision</a:t>
            </a:r>
            <a:endParaRPr lang="en-US" sz="2600">
              <a:latin typeface="Century Gothic"/>
              <a:cs typeface="Calibri"/>
            </a:endParaRPr>
          </a:p>
          <a:p>
            <a:pPr marL="1314450" lvl="2" indent="-457200">
              <a:buFont typeface="Courier New" charset="2"/>
              <a:buChar char="o"/>
            </a:pPr>
            <a:r>
              <a:rPr lang="en-US" sz="2800">
                <a:latin typeface="Calibri"/>
                <a:cs typeface="Calibri"/>
              </a:rPr>
              <a:t>empowering others</a:t>
            </a:r>
            <a:endParaRPr lang="en-US" sz="2800">
              <a:latin typeface="Century Gothic" panose="020B0502020202020204"/>
              <a:cs typeface="Calibri"/>
            </a:endParaRPr>
          </a:p>
          <a:p>
            <a:pPr marL="1314450" lvl="2" indent="-457200">
              <a:buFont typeface="Courier New" charset="2"/>
              <a:buChar char="o"/>
            </a:pPr>
            <a:r>
              <a:rPr lang="en-US" sz="2800">
                <a:latin typeface="Calibri"/>
                <a:cs typeface="Calibri"/>
              </a:rPr>
              <a:t>fostering collaboration and </a:t>
            </a:r>
            <a:endParaRPr lang="en-US" sz="2800">
              <a:latin typeface="Century Gothic" panose="020B0502020202020204"/>
              <a:cs typeface="Calibri"/>
            </a:endParaRPr>
          </a:p>
          <a:p>
            <a:pPr marL="1314450" lvl="2" indent="-457200">
              <a:buFont typeface="Courier New" charset="2"/>
              <a:buChar char="o"/>
            </a:pPr>
            <a:r>
              <a:rPr lang="en-US" sz="2800">
                <a:latin typeface="Calibri"/>
                <a:cs typeface="Calibri"/>
              </a:rPr>
              <a:t>guiding decision making </a:t>
            </a:r>
            <a:endParaRPr lang="en-US" sz="2800">
              <a:latin typeface="Century Gothic" panose="020B0502020202020204"/>
              <a:cs typeface="Calibri"/>
            </a:endParaRPr>
          </a:p>
          <a:p>
            <a:pPr marL="971550" indent="-457200">
              <a:buFont typeface="Wingdings" charset="2"/>
              <a:buChar char="§"/>
            </a:pPr>
            <a:r>
              <a:rPr lang="en-US" sz="3200">
                <a:latin typeface="Calibri"/>
                <a:cs typeface="Calibri"/>
              </a:rPr>
              <a:t>Apply negotiation and mediation skills </a:t>
            </a:r>
            <a:endParaRPr lang="en-US" sz="2600">
              <a:latin typeface="Century Gothic"/>
              <a:cs typeface="Calibri"/>
            </a:endParaRPr>
          </a:p>
          <a:p>
            <a:pPr marL="1371600" lvl="1" indent="-457200">
              <a:buFont typeface="Courier New" charset="2"/>
              <a:buChar char="o"/>
            </a:pPr>
            <a:r>
              <a:rPr lang="en-US" sz="2600">
                <a:latin typeface="Calibri"/>
                <a:cs typeface="Calibri"/>
              </a:rPr>
              <a:t>address organizational or community challenges</a:t>
            </a:r>
            <a:endParaRPr lang="en-US" sz="2600">
              <a:latin typeface="Century Gothic"/>
              <a:cs typeface="Calibri"/>
            </a:endParaRPr>
          </a:p>
          <a:p>
            <a:pPr marL="0" indent="0">
              <a:buNone/>
            </a:pPr>
            <a:endParaRPr lang="en-US" sz="3200">
              <a:latin typeface="Calibri"/>
              <a:cs typeface="Calibri"/>
            </a:endParaRPr>
          </a:p>
          <a:p>
            <a:pPr marL="0" indent="0">
              <a:buNone/>
            </a:pPr>
            <a:endParaRPr lang="en-US"/>
          </a:p>
        </p:txBody>
      </p:sp>
      <p:pic>
        <p:nvPicPr>
          <p:cNvPr id="4" name="Picture 18" descr="A couple of street signs on a pole&#10;&#10;Description generated with very high confidence">
            <a:extLst>
              <a:ext uri="{FF2B5EF4-FFF2-40B4-BE49-F238E27FC236}">
                <a16:creationId xmlns:a16="http://schemas.microsoft.com/office/drawing/2014/main" id="{FCEDEC1E-8AB3-4D0F-9E01-AD1231D41982}"/>
              </a:ext>
            </a:extLst>
          </p:cNvPr>
          <p:cNvPicPr>
            <a:picLocks noChangeAspect="1"/>
          </p:cNvPicPr>
          <p:nvPr/>
        </p:nvPicPr>
        <p:blipFill>
          <a:blip r:embed="rId2"/>
          <a:stretch>
            <a:fillRect/>
          </a:stretch>
        </p:blipFill>
        <p:spPr>
          <a:xfrm>
            <a:off x="9081057" y="2913965"/>
            <a:ext cx="2200029" cy="2128681"/>
          </a:xfrm>
          <a:prstGeom prst="rect">
            <a:avLst/>
          </a:prstGeom>
        </p:spPr>
      </p:pic>
    </p:spTree>
    <p:extLst>
      <p:ext uri="{BB962C8B-B14F-4D97-AF65-F5344CB8AC3E}">
        <p14:creationId xmlns:p14="http://schemas.microsoft.com/office/powerpoint/2010/main" val="6553146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 name="Rectangle 30">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382836" y="380104"/>
            <a:ext cx="4720691" cy="1095849"/>
          </a:xfrm>
        </p:spPr>
        <p:txBody>
          <a:bodyPr>
            <a:noAutofit/>
          </a:bodyPr>
          <a:lstStyle/>
          <a:p>
            <a:r>
              <a:rPr lang="en-US" sz="5400">
                <a:solidFill>
                  <a:srgbClr val="EBEBEB"/>
                </a:solidFill>
                <a:latin typeface="Calibri"/>
                <a:cs typeface="Calibri"/>
              </a:rPr>
              <a:t>Pivotal Moment</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648931" y="1579418"/>
            <a:ext cx="4623709" cy="4907637"/>
          </a:xfrm>
        </p:spPr>
        <p:txBody>
          <a:bodyPr vert="horz" lIns="91440" tIns="45720" rIns="91440" bIns="45720" rtlCol="0" anchor="t">
            <a:normAutofit fontScale="92500"/>
          </a:bodyPr>
          <a:lstStyle/>
          <a:p>
            <a:pPr>
              <a:buFont typeface="Wingdings" charset="2"/>
              <a:buChar char="Ø"/>
            </a:pPr>
            <a:r>
              <a:rPr lang="en-US" sz="3200">
                <a:solidFill>
                  <a:srgbClr val="EBEBEB"/>
                </a:solidFill>
                <a:latin typeface="Calibri"/>
                <a:cs typeface="Calibri"/>
              </a:rPr>
              <a:t> Leadership's:</a:t>
            </a:r>
          </a:p>
          <a:p>
            <a:pPr lvl="1">
              <a:buFont typeface="Wingdings" charset="2"/>
              <a:buChar char="§"/>
            </a:pPr>
            <a:r>
              <a:rPr lang="en-US" sz="3200">
                <a:solidFill>
                  <a:srgbClr val="EBEBEB"/>
                </a:solidFill>
                <a:latin typeface="Calibri"/>
                <a:cs typeface="Calibri"/>
              </a:rPr>
              <a:t>Above the line behavior</a:t>
            </a:r>
            <a:endParaRPr lang="en-US" sz="3200">
              <a:solidFill>
                <a:srgbClr val="000000"/>
              </a:solidFill>
              <a:latin typeface="Calibri"/>
              <a:cs typeface="Calibri"/>
            </a:endParaRPr>
          </a:p>
          <a:p>
            <a:pPr lvl="1">
              <a:buFont typeface="Wingdings" charset="2"/>
              <a:buChar char="§"/>
            </a:pPr>
            <a:r>
              <a:rPr lang="en-US" sz="3200">
                <a:solidFill>
                  <a:srgbClr val="EBEBEB"/>
                </a:solidFill>
                <a:latin typeface="Calibri"/>
                <a:cs typeface="Calibri"/>
              </a:rPr>
              <a:t>Adaptability to change management</a:t>
            </a:r>
            <a:endParaRPr lang="en-US" sz="3200">
              <a:solidFill>
                <a:srgbClr val="000000"/>
              </a:solidFill>
              <a:latin typeface="Calibri"/>
              <a:cs typeface="Calibri"/>
            </a:endParaRPr>
          </a:p>
          <a:p>
            <a:pPr lvl="1">
              <a:buFont typeface="Wingdings" charset="2"/>
              <a:buChar char="§"/>
            </a:pPr>
            <a:r>
              <a:rPr lang="en-US" sz="3200">
                <a:solidFill>
                  <a:srgbClr val="EBEBEB"/>
                </a:solidFill>
                <a:latin typeface="Calibri"/>
                <a:cs typeface="Calibri"/>
              </a:rPr>
              <a:t>Ability to lead by example</a:t>
            </a:r>
            <a:endParaRPr lang="en-US" sz="3200">
              <a:solidFill>
                <a:srgbClr val="000000"/>
              </a:solidFill>
              <a:latin typeface="Calibri"/>
              <a:cs typeface="Calibri"/>
            </a:endParaRPr>
          </a:p>
          <a:p>
            <a:pPr lvl="1">
              <a:buFont typeface="Wingdings" charset="2"/>
              <a:buChar char="§"/>
            </a:pPr>
            <a:r>
              <a:rPr lang="en-US" sz="3200">
                <a:solidFill>
                  <a:srgbClr val="EBEBEB"/>
                </a:solidFill>
                <a:latin typeface="Calibri"/>
                <a:cs typeface="Calibri"/>
              </a:rPr>
              <a:t>Advise and assure the team</a:t>
            </a:r>
            <a:endParaRPr lang="en-US" sz="3200">
              <a:solidFill>
                <a:srgbClr val="000000"/>
              </a:solidFill>
              <a:latin typeface="Calibri"/>
              <a:cs typeface="Calibri"/>
            </a:endParaRPr>
          </a:p>
          <a:p>
            <a:pPr marL="400050" lvl="1" indent="0">
              <a:buNone/>
            </a:pPr>
            <a:endParaRPr lang="en-US" sz="3200">
              <a:solidFill>
                <a:srgbClr val="EBEBEB"/>
              </a:solidFill>
              <a:latin typeface="Calibri"/>
              <a:cs typeface="Calibri"/>
            </a:endParaRPr>
          </a:p>
          <a:p>
            <a:pPr marL="0" indent="0">
              <a:buNone/>
            </a:pPr>
            <a:endParaRPr lang="en-US" sz="2800">
              <a:solidFill>
                <a:srgbClr val="EBEBEB"/>
              </a:solidFill>
              <a:latin typeface="Calibri"/>
              <a:cs typeface="Calibri"/>
            </a:endParaRPr>
          </a:p>
          <a:p>
            <a:pPr marL="0" indent="0">
              <a:buNone/>
            </a:pPr>
            <a:endParaRPr lang="en-US">
              <a:solidFill>
                <a:srgbClr val="EBEBEB"/>
              </a:solidFill>
              <a:latin typeface="Calibri"/>
              <a:cs typeface="Calibri"/>
            </a:endParaRPr>
          </a:p>
          <a:p>
            <a:pPr marL="0" indent="0">
              <a:buNone/>
            </a:pPr>
            <a:endParaRPr lang="en-US">
              <a:solidFill>
                <a:srgbClr val="EBEBEB"/>
              </a:solidFill>
            </a:endParaRPr>
          </a:p>
        </p:txBody>
      </p:sp>
      <p:sp>
        <p:nvSpPr>
          <p:cNvPr id="43"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44" name="Rectangle 34">
            <a:extLst>
              <a:ext uri="{FF2B5EF4-FFF2-40B4-BE49-F238E27FC236}">
                <a16:creationId xmlns:a16="http://schemas.microsoft.com/office/drawing/2014/main" id="{126C04EF-6428-472D-B316-74A19385B0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Freeform 5">
            <a:extLst>
              <a:ext uri="{FF2B5EF4-FFF2-40B4-BE49-F238E27FC236}">
                <a16:creationId xmlns:a16="http://schemas.microsoft.com/office/drawing/2014/main" id="{AE50896D-AACB-4C0A-855D-ECEFB4A0D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46" name="Rectangle 38">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4" name="Picture 4" descr="A close up of a sign&#10;&#10;Description generated with very high confidence">
            <a:extLst>
              <a:ext uri="{FF2B5EF4-FFF2-40B4-BE49-F238E27FC236}">
                <a16:creationId xmlns:a16="http://schemas.microsoft.com/office/drawing/2014/main" id="{0BB33BBE-1E95-46BF-B40D-2AA73EB05E2B}"/>
              </a:ext>
            </a:extLst>
          </p:cNvPr>
          <p:cNvPicPr>
            <a:picLocks noChangeAspect="1"/>
          </p:cNvPicPr>
          <p:nvPr/>
        </p:nvPicPr>
        <p:blipFill>
          <a:blip r:embed="rId2"/>
          <a:stretch>
            <a:fillRect/>
          </a:stretch>
        </p:blipFill>
        <p:spPr>
          <a:xfrm>
            <a:off x="6677892" y="2075717"/>
            <a:ext cx="4267199" cy="3925765"/>
          </a:xfrm>
          <a:prstGeom prst="rect">
            <a:avLst/>
          </a:prstGeom>
        </p:spPr>
      </p:pic>
    </p:spTree>
    <p:extLst>
      <p:ext uri="{BB962C8B-B14F-4D97-AF65-F5344CB8AC3E}">
        <p14:creationId xmlns:p14="http://schemas.microsoft.com/office/powerpoint/2010/main" val="202093167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C0B13FF8-2B3C-4BC1-B3E4-254B3F8C3EF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7A47419-4A2B-43D3-A77C-903B2BA3170B}"/>
              </a:ext>
            </a:extLst>
          </p:cNvPr>
          <p:cNvSpPr>
            <a:spLocks noGrp="1"/>
          </p:cNvSpPr>
          <p:nvPr>
            <p:ph type="title"/>
          </p:nvPr>
        </p:nvSpPr>
        <p:spPr>
          <a:xfrm>
            <a:off x="649078" y="1959302"/>
            <a:ext cx="3379926" cy="2920627"/>
          </a:xfrm>
        </p:spPr>
        <p:txBody>
          <a:bodyPr anchor="ctr">
            <a:normAutofit/>
          </a:bodyPr>
          <a:lstStyle/>
          <a:p>
            <a:r>
              <a:rPr lang="en-US" sz="4400">
                <a:solidFill>
                  <a:srgbClr val="EBEBEB"/>
                </a:solidFill>
              </a:rPr>
              <a:t>Conscious Leadership</a:t>
            </a:r>
          </a:p>
        </p:txBody>
      </p:sp>
      <p:sp>
        <p:nvSpPr>
          <p:cNvPr id="25" name="Freeform 7">
            <a:extLst>
              <a:ext uri="{FF2B5EF4-FFF2-40B4-BE49-F238E27FC236}">
                <a16:creationId xmlns:a16="http://schemas.microsoft.com/office/drawing/2014/main" id="{B9C1207E-FFD8-4821-AFE6-71C7243609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27" name="Freeform: Shape 26">
            <a:extLst>
              <a:ext uri="{FF2B5EF4-FFF2-40B4-BE49-F238E27FC236}">
                <a16:creationId xmlns:a16="http://schemas.microsoft.com/office/drawing/2014/main" id="{2B199503-2632-490F-8EB2-759D88708F9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4747655" y="-586345"/>
            <a:ext cx="6858001" cy="8030691"/>
          </a:xfrm>
          <a:custGeom>
            <a:avLst/>
            <a:gdLst>
              <a:gd name="connsiteX0" fmla="*/ 6858001 w 6858001"/>
              <a:gd name="connsiteY0" fmla="*/ 1177 h 8030691"/>
              <a:gd name="connsiteX1" fmla="*/ 6858001 w 6858001"/>
              <a:gd name="connsiteY1" fmla="*/ 1344715 h 8030691"/>
              <a:gd name="connsiteX2" fmla="*/ 6858000 w 6858001"/>
              <a:gd name="connsiteY2" fmla="*/ 1344715 h 8030691"/>
              <a:gd name="connsiteX3" fmla="*/ 6858000 w 6858001"/>
              <a:gd name="connsiteY3" fmla="*/ 8030691 h 8030691"/>
              <a:gd name="connsiteX4" fmla="*/ 0 w 6858001"/>
              <a:gd name="connsiteY4" fmla="*/ 8030690 h 8030691"/>
              <a:gd name="connsiteX5" fmla="*/ 0 w 6858001"/>
              <a:gd name="connsiteY5" fmla="*/ 477747 h 8030691"/>
              <a:gd name="connsiteX6" fmla="*/ 1 w 6858001"/>
              <a:gd name="connsiteY6" fmla="*/ 477747 h 8030691"/>
              <a:gd name="connsiteX7" fmla="*/ 1 w 6858001"/>
              <a:gd name="connsiteY7" fmla="*/ 0 h 8030691"/>
              <a:gd name="connsiteX8" fmla="*/ 40463 w 6858001"/>
              <a:gd name="connsiteY8" fmla="*/ 5883 h 8030691"/>
              <a:gd name="connsiteX9" fmla="*/ 159107 w 6858001"/>
              <a:gd name="connsiteY9" fmla="*/ 23196 h 8030691"/>
              <a:gd name="connsiteX10" fmla="*/ 245518 w 6858001"/>
              <a:gd name="connsiteY10" fmla="*/ 35299 h 8030691"/>
              <a:gd name="connsiteX11" fmla="*/ 348388 w 6858001"/>
              <a:gd name="connsiteY11" fmla="*/ 48074 h 8030691"/>
              <a:gd name="connsiteX12" fmla="*/ 470460 w 6858001"/>
              <a:gd name="connsiteY12" fmla="*/ 63370 h 8030691"/>
              <a:gd name="connsiteX13" fmla="*/ 605563 w 6858001"/>
              <a:gd name="connsiteY13" fmla="*/ 79507 h 8030691"/>
              <a:gd name="connsiteX14" fmla="*/ 757810 w 6858001"/>
              <a:gd name="connsiteY14" fmla="*/ 96484 h 8030691"/>
              <a:gd name="connsiteX15" fmla="*/ 923774 w 6858001"/>
              <a:gd name="connsiteY15" fmla="*/ 114469 h 8030691"/>
              <a:gd name="connsiteX16" fmla="*/ 1104139 w 6858001"/>
              <a:gd name="connsiteY16" fmla="*/ 132455 h 8030691"/>
              <a:gd name="connsiteX17" fmla="*/ 1296163 w 6858001"/>
              <a:gd name="connsiteY17" fmla="*/ 150776 h 8030691"/>
              <a:gd name="connsiteX18" fmla="*/ 1503275 w 6858001"/>
              <a:gd name="connsiteY18" fmla="*/ 167753 h 8030691"/>
              <a:gd name="connsiteX19" fmla="*/ 1719988 w 6858001"/>
              <a:gd name="connsiteY19" fmla="*/ 184058 h 8030691"/>
              <a:gd name="connsiteX20" fmla="*/ 1949045 w 6858001"/>
              <a:gd name="connsiteY20" fmla="*/ 198850 h 8030691"/>
              <a:gd name="connsiteX21" fmla="*/ 2187703 w 6858001"/>
              <a:gd name="connsiteY21" fmla="*/ 212969 h 8030691"/>
              <a:gd name="connsiteX22" fmla="*/ 2436649 w 6858001"/>
              <a:gd name="connsiteY22" fmla="*/ 226249 h 8030691"/>
              <a:gd name="connsiteX23" fmla="*/ 2564208 w 6858001"/>
              <a:gd name="connsiteY23" fmla="*/ 230955 h 8030691"/>
              <a:gd name="connsiteX24" fmla="*/ 2694509 w 6858001"/>
              <a:gd name="connsiteY24" fmla="*/ 236166 h 8030691"/>
              <a:gd name="connsiteX25" fmla="*/ 2826869 w 6858001"/>
              <a:gd name="connsiteY25" fmla="*/ 241040 h 8030691"/>
              <a:gd name="connsiteX26" fmla="*/ 2959914 w 6858001"/>
              <a:gd name="connsiteY26" fmla="*/ 244234 h 8030691"/>
              <a:gd name="connsiteX27" fmla="*/ 3095702 w 6858001"/>
              <a:gd name="connsiteY27" fmla="*/ 247092 h 8030691"/>
              <a:gd name="connsiteX28" fmla="*/ 3232862 w 6858001"/>
              <a:gd name="connsiteY28" fmla="*/ 250117 h 8030691"/>
              <a:gd name="connsiteX29" fmla="*/ 3372766 w 6858001"/>
              <a:gd name="connsiteY29" fmla="*/ 252134 h 8030691"/>
              <a:gd name="connsiteX30" fmla="*/ 3514040 w 6858001"/>
              <a:gd name="connsiteY30" fmla="*/ 252134 h 8030691"/>
              <a:gd name="connsiteX31" fmla="*/ 3656686 w 6858001"/>
              <a:gd name="connsiteY31" fmla="*/ 253143 h 8030691"/>
              <a:gd name="connsiteX32" fmla="*/ 3800705 w 6858001"/>
              <a:gd name="connsiteY32" fmla="*/ 252134 h 8030691"/>
              <a:gd name="connsiteX33" fmla="*/ 3946780 w 6858001"/>
              <a:gd name="connsiteY33" fmla="*/ 250117 h 8030691"/>
              <a:gd name="connsiteX34" fmla="*/ 4092856 w 6858001"/>
              <a:gd name="connsiteY34" fmla="*/ 248268 h 8030691"/>
              <a:gd name="connsiteX35" fmla="*/ 4240988 w 6858001"/>
              <a:gd name="connsiteY35" fmla="*/ 244234 h 8030691"/>
              <a:gd name="connsiteX36" fmla="*/ 4390492 w 6858001"/>
              <a:gd name="connsiteY36" fmla="*/ 240032 h 8030691"/>
              <a:gd name="connsiteX37" fmla="*/ 4539997 w 6858001"/>
              <a:gd name="connsiteY37" fmla="*/ 235157 h 8030691"/>
              <a:gd name="connsiteX38" fmla="*/ 4690873 w 6858001"/>
              <a:gd name="connsiteY38" fmla="*/ 228266 h 8030691"/>
              <a:gd name="connsiteX39" fmla="*/ 4843120 w 6858001"/>
              <a:gd name="connsiteY39" fmla="*/ 220029 h 8030691"/>
              <a:gd name="connsiteX40" fmla="*/ 4996054 w 6858001"/>
              <a:gd name="connsiteY40" fmla="*/ 212129 h 8030691"/>
              <a:gd name="connsiteX41" fmla="*/ 5148987 w 6858001"/>
              <a:gd name="connsiteY41" fmla="*/ 202044 h 8030691"/>
              <a:gd name="connsiteX42" fmla="*/ 5303978 w 6858001"/>
              <a:gd name="connsiteY42" fmla="*/ 189941 h 8030691"/>
              <a:gd name="connsiteX43" fmla="*/ 5456911 w 6858001"/>
              <a:gd name="connsiteY43" fmla="*/ 177839 h 8030691"/>
              <a:gd name="connsiteX44" fmla="*/ 5612588 w 6858001"/>
              <a:gd name="connsiteY44" fmla="*/ 163887 h 8030691"/>
              <a:gd name="connsiteX45" fmla="*/ 5768950 w 6858001"/>
              <a:gd name="connsiteY45" fmla="*/ 148591 h 8030691"/>
              <a:gd name="connsiteX46" fmla="*/ 5923255 w 6858001"/>
              <a:gd name="connsiteY46" fmla="*/ 132455 h 8030691"/>
              <a:gd name="connsiteX47" fmla="*/ 6079618 w 6858001"/>
              <a:gd name="connsiteY47" fmla="*/ 113629 h 8030691"/>
              <a:gd name="connsiteX48" fmla="*/ 6235294 w 6858001"/>
              <a:gd name="connsiteY48" fmla="*/ 93458 h 8030691"/>
              <a:gd name="connsiteX49" fmla="*/ 6391657 w 6858001"/>
              <a:gd name="connsiteY49" fmla="*/ 73455 h 8030691"/>
              <a:gd name="connsiteX50" fmla="*/ 6547333 w 6858001"/>
              <a:gd name="connsiteY50" fmla="*/ 50091 h 8030691"/>
              <a:gd name="connsiteX51" fmla="*/ 6702324 w 6858001"/>
              <a:gd name="connsiteY51" fmla="*/ 26222 h 8030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8030691">
                <a:moveTo>
                  <a:pt x="6858001" y="1177"/>
                </a:moveTo>
                <a:lnTo>
                  <a:pt x="6858001" y="1344715"/>
                </a:lnTo>
                <a:lnTo>
                  <a:pt x="6858000" y="1344715"/>
                </a:lnTo>
                <a:lnTo>
                  <a:pt x="6858000" y="8030691"/>
                </a:lnTo>
                <a:lnTo>
                  <a:pt x="0" y="8030690"/>
                </a:lnTo>
                <a:lnTo>
                  <a:pt x="0" y="477747"/>
                </a:lnTo>
                <a:lnTo>
                  <a:pt x="1" y="477747"/>
                </a:lnTo>
                <a:lnTo>
                  <a:pt x="1" y="0"/>
                </a:lnTo>
                <a:lnTo>
                  <a:pt x="40463" y="5883"/>
                </a:lnTo>
                <a:lnTo>
                  <a:pt x="159107" y="23196"/>
                </a:lnTo>
                <a:lnTo>
                  <a:pt x="245518" y="35299"/>
                </a:lnTo>
                <a:lnTo>
                  <a:pt x="348388" y="48074"/>
                </a:lnTo>
                <a:lnTo>
                  <a:pt x="470460" y="63370"/>
                </a:lnTo>
                <a:lnTo>
                  <a:pt x="605563" y="79507"/>
                </a:lnTo>
                <a:lnTo>
                  <a:pt x="757810" y="96484"/>
                </a:lnTo>
                <a:lnTo>
                  <a:pt x="923774" y="114469"/>
                </a:lnTo>
                <a:lnTo>
                  <a:pt x="1104139" y="132455"/>
                </a:lnTo>
                <a:lnTo>
                  <a:pt x="1296163" y="150776"/>
                </a:lnTo>
                <a:lnTo>
                  <a:pt x="1503275" y="167753"/>
                </a:lnTo>
                <a:lnTo>
                  <a:pt x="1719988" y="184058"/>
                </a:lnTo>
                <a:lnTo>
                  <a:pt x="1949045" y="198850"/>
                </a:lnTo>
                <a:lnTo>
                  <a:pt x="2187703" y="212969"/>
                </a:lnTo>
                <a:lnTo>
                  <a:pt x="2436649" y="226249"/>
                </a:lnTo>
                <a:lnTo>
                  <a:pt x="2564208" y="230955"/>
                </a:lnTo>
                <a:lnTo>
                  <a:pt x="2694509" y="236166"/>
                </a:lnTo>
                <a:lnTo>
                  <a:pt x="2826869" y="241040"/>
                </a:lnTo>
                <a:lnTo>
                  <a:pt x="2959914" y="244234"/>
                </a:lnTo>
                <a:lnTo>
                  <a:pt x="3095702" y="247092"/>
                </a:lnTo>
                <a:lnTo>
                  <a:pt x="3232862" y="250117"/>
                </a:lnTo>
                <a:lnTo>
                  <a:pt x="3372766" y="252134"/>
                </a:lnTo>
                <a:lnTo>
                  <a:pt x="3514040" y="252134"/>
                </a:lnTo>
                <a:lnTo>
                  <a:pt x="3656686" y="253143"/>
                </a:lnTo>
                <a:lnTo>
                  <a:pt x="3800705" y="252134"/>
                </a:lnTo>
                <a:lnTo>
                  <a:pt x="3946780" y="250117"/>
                </a:lnTo>
                <a:lnTo>
                  <a:pt x="4092856"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29" name="Rectangle 28">
            <a:extLst>
              <a:ext uri="{FF2B5EF4-FFF2-40B4-BE49-F238E27FC236}">
                <a16:creationId xmlns:a16="http://schemas.microsoft.com/office/drawing/2014/main" id="{F11C7CB4-0228-486A-931A-262ABB670EB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10" name="Picture 10" descr="A picture containing electronics&#10;&#10;Description generated with high confidence">
            <a:extLst>
              <a:ext uri="{FF2B5EF4-FFF2-40B4-BE49-F238E27FC236}">
                <a16:creationId xmlns:a16="http://schemas.microsoft.com/office/drawing/2014/main" id="{7FBC5998-A6A9-4CE6-91AF-E2EFEF1A3973}"/>
              </a:ext>
            </a:extLst>
          </p:cNvPr>
          <p:cNvPicPr>
            <a:picLocks noChangeAspect="1"/>
          </p:cNvPicPr>
          <p:nvPr/>
        </p:nvPicPr>
        <p:blipFill>
          <a:blip r:embed="rId2"/>
          <a:stretch>
            <a:fillRect/>
          </a:stretch>
        </p:blipFill>
        <p:spPr>
          <a:xfrm>
            <a:off x="5929746" y="1867277"/>
            <a:ext cx="4475016" cy="3123446"/>
          </a:xfrm>
          <a:prstGeom prst="rect">
            <a:avLst/>
          </a:prstGeom>
        </p:spPr>
      </p:pic>
    </p:spTree>
    <p:extLst>
      <p:ext uri="{BB962C8B-B14F-4D97-AF65-F5344CB8AC3E}">
        <p14:creationId xmlns:p14="http://schemas.microsoft.com/office/powerpoint/2010/main" val="2925155536"/>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537254" y="351546"/>
            <a:ext cx="5039367" cy="860755"/>
          </a:xfrm>
        </p:spPr>
        <p:txBody>
          <a:bodyPr/>
          <a:lstStyle/>
          <a:p>
            <a:r>
              <a:rPr lang="en-US" sz="5400">
                <a:latin typeface="Calibri"/>
                <a:cs typeface="Calibri"/>
              </a:rPr>
              <a:t>Suggestions</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651278" y="1208065"/>
            <a:ext cx="10317749" cy="5504307"/>
          </a:xfrm>
        </p:spPr>
        <p:txBody>
          <a:bodyPr vert="horz" lIns="91440" tIns="45720" rIns="91440" bIns="45720" rtlCol="0" anchor="t">
            <a:noAutofit/>
          </a:bodyPr>
          <a:lstStyle/>
          <a:p>
            <a:pPr>
              <a:buFont typeface="Wingdings" charset="2"/>
              <a:buChar char="Ø"/>
            </a:pPr>
            <a:r>
              <a:rPr lang="en-US" sz="3200">
                <a:latin typeface="Calibri"/>
                <a:cs typeface="Calibri"/>
              </a:rPr>
              <a:t>For the program</a:t>
            </a:r>
            <a:endParaRPr lang="en-US" sz="3200">
              <a:latin typeface="Century Gothic" panose="020B0502020202020204"/>
              <a:cs typeface="Calibri"/>
            </a:endParaRPr>
          </a:p>
          <a:p>
            <a:pPr marL="857250" lvl="1" indent="-457200">
              <a:buFont typeface="Wingdings,Sans-Serif" charset="2"/>
              <a:buChar char="§"/>
            </a:pPr>
            <a:r>
              <a:rPr lang="en-US" sz="2800">
                <a:latin typeface="Calibri"/>
                <a:cs typeface="Calibri"/>
              </a:rPr>
              <a:t>Maintain a steady supply of qualified students </a:t>
            </a:r>
          </a:p>
          <a:p>
            <a:pPr marL="857250" lvl="1" indent="-457200">
              <a:buFont typeface="Wingdings,Sans-Serif" charset="2"/>
              <a:buChar char="§"/>
            </a:pPr>
            <a:r>
              <a:rPr lang="en-US" sz="2800">
                <a:latin typeface="Calibri"/>
                <a:cs typeface="Calibri"/>
              </a:rPr>
              <a:t>Continue internship relationship </a:t>
            </a:r>
          </a:p>
          <a:p>
            <a:pPr>
              <a:buFont typeface="Wingdings" charset="2"/>
              <a:buChar char="Ø"/>
            </a:pPr>
            <a:r>
              <a:rPr lang="en-US" sz="3200">
                <a:latin typeface="Calibri"/>
                <a:cs typeface="Calibri"/>
              </a:rPr>
              <a:t>For the host organization</a:t>
            </a:r>
            <a:endParaRPr lang="en-US" sz="3200"/>
          </a:p>
          <a:p>
            <a:pPr marL="914400" lvl="1" indent="-457200">
              <a:buFont typeface="Wingdings" charset="2"/>
              <a:buChar char="§"/>
            </a:pPr>
            <a:r>
              <a:rPr lang="en-US" sz="2800">
                <a:latin typeface="Calibri"/>
                <a:cs typeface="Calibri"/>
              </a:rPr>
              <a:t>Provide the opportunity</a:t>
            </a:r>
          </a:p>
          <a:p>
            <a:pPr marL="914400" lvl="1" indent="-457200">
              <a:buFont typeface="Wingdings" charset="2"/>
              <a:buChar char="§"/>
            </a:pPr>
            <a:r>
              <a:rPr lang="en-US" sz="2800">
                <a:latin typeface="Calibri"/>
                <a:cs typeface="Calibri"/>
              </a:rPr>
              <a:t>Giving access for learning purposes</a:t>
            </a:r>
          </a:p>
          <a:p>
            <a:pPr>
              <a:buFont typeface="Wingdings" charset="2"/>
              <a:buChar char="Ø"/>
            </a:pPr>
            <a:r>
              <a:rPr lang="en-US" sz="3200">
                <a:latin typeface="Calibri"/>
                <a:cs typeface="Calibri"/>
              </a:rPr>
              <a:t>For the future interns</a:t>
            </a:r>
          </a:p>
          <a:p>
            <a:pPr marL="914400" lvl="1" indent="-457200">
              <a:buFont typeface="Wingdings" charset="2"/>
              <a:buChar char="§"/>
            </a:pPr>
            <a:r>
              <a:rPr lang="en-US" sz="2800">
                <a:latin typeface="Calibri"/>
                <a:cs typeface="Calibri"/>
              </a:rPr>
              <a:t>Choose "real world" project experience </a:t>
            </a:r>
          </a:p>
          <a:p>
            <a:pPr marL="914400" lvl="1" indent="-457200">
              <a:buFont typeface="Wingdings" charset="2"/>
              <a:buChar char="§"/>
            </a:pPr>
            <a:r>
              <a:rPr lang="en-US" sz="2800">
                <a:latin typeface="Calibri"/>
                <a:cs typeface="Calibri"/>
              </a:rPr>
              <a:t>Multidisciplinary teamwork experience that is so important in healthcare</a:t>
            </a:r>
          </a:p>
          <a:p>
            <a:pPr marL="914400" lvl="1" indent="-457200">
              <a:buFont typeface="Wingdings" charset="2"/>
              <a:buChar char="§"/>
            </a:pPr>
            <a:r>
              <a:rPr lang="en-US" sz="2800">
                <a:latin typeface="Calibri"/>
                <a:cs typeface="Calibri"/>
              </a:rPr>
              <a:t>Learn by observation</a:t>
            </a:r>
          </a:p>
          <a:p>
            <a:pPr>
              <a:buFont typeface="Wingdings" charset="2"/>
              <a:buChar char="Ø"/>
            </a:pPr>
            <a:endParaRPr lang="en-US"/>
          </a:p>
        </p:txBody>
      </p:sp>
    </p:spTree>
    <p:extLst>
      <p:ext uri="{BB962C8B-B14F-4D97-AF65-F5344CB8AC3E}">
        <p14:creationId xmlns:p14="http://schemas.microsoft.com/office/powerpoint/2010/main" val="1257402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646111" y="412023"/>
            <a:ext cx="6750272" cy="1090564"/>
          </a:xfrm>
        </p:spPr>
        <p:txBody>
          <a:bodyPr/>
          <a:lstStyle/>
          <a:p>
            <a:r>
              <a:rPr lang="en-US" sz="5400">
                <a:latin typeface="Calibri"/>
                <a:cs typeface="Calibri"/>
              </a:rPr>
              <a:t>Discussion &amp; Questions</a:t>
            </a:r>
          </a:p>
        </p:txBody>
      </p:sp>
      <p:pic>
        <p:nvPicPr>
          <p:cNvPr id="4" name="Picture 4">
            <a:extLst>
              <a:ext uri="{FF2B5EF4-FFF2-40B4-BE49-F238E27FC236}">
                <a16:creationId xmlns:a16="http://schemas.microsoft.com/office/drawing/2014/main" id="{5ECAD6FE-9726-4083-B28C-549CDDDDD27D}"/>
              </a:ext>
            </a:extLst>
          </p:cNvPr>
          <p:cNvPicPr>
            <a:picLocks noGrp="1" noChangeAspect="1"/>
          </p:cNvPicPr>
          <p:nvPr>
            <p:ph idx="1"/>
          </p:nvPr>
        </p:nvPicPr>
        <p:blipFill>
          <a:blip r:embed="rId2"/>
          <a:stretch>
            <a:fillRect/>
          </a:stretch>
        </p:blipFill>
        <p:spPr>
          <a:xfrm>
            <a:off x="3228223" y="2148841"/>
            <a:ext cx="5752548" cy="3102557"/>
          </a:xfrm>
          <a:prstGeom prst="rect">
            <a:avLst/>
          </a:prstGeom>
        </p:spPr>
      </p:pic>
    </p:spTree>
    <p:extLst>
      <p:ext uri="{BB962C8B-B14F-4D97-AF65-F5344CB8AC3E}">
        <p14:creationId xmlns:p14="http://schemas.microsoft.com/office/powerpoint/2010/main" val="5682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646111" y="685193"/>
            <a:ext cx="2482148" cy="1090564"/>
          </a:xfrm>
        </p:spPr>
        <p:txBody>
          <a:bodyPr/>
          <a:lstStyle/>
          <a:p>
            <a:r>
              <a:rPr lang="en-US" sz="5400">
                <a:latin typeface="Calibri"/>
                <a:cs typeface="Calibri"/>
              </a:rPr>
              <a:t>Agenda</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651278" y="1768782"/>
            <a:ext cx="10496371" cy="4544192"/>
          </a:xfrm>
        </p:spPr>
        <p:txBody>
          <a:bodyPr vert="horz" lIns="91440" tIns="45720" rIns="91440" bIns="45720" rtlCol="0" anchor="t">
            <a:normAutofit lnSpcReduction="10000"/>
          </a:bodyPr>
          <a:lstStyle/>
          <a:p>
            <a:pPr>
              <a:buFont typeface="Wingdings" charset="2"/>
              <a:buChar char="Ø"/>
            </a:pPr>
            <a:r>
              <a:rPr lang="en" sz="3600">
                <a:latin typeface="Calibri"/>
                <a:cs typeface="Calibri"/>
              </a:rPr>
              <a:t> Practicum background</a:t>
            </a:r>
            <a:endParaRPr lang="en-US">
              <a:latin typeface="Century Gothic"/>
              <a:cs typeface="Calibri"/>
            </a:endParaRPr>
          </a:p>
          <a:p>
            <a:pPr>
              <a:buFont typeface="Wingdings" charset="2"/>
              <a:buChar char="Ø"/>
            </a:pPr>
            <a:r>
              <a:rPr lang="en" sz="3600">
                <a:latin typeface="Calibri"/>
                <a:cs typeface="Calibri"/>
              </a:rPr>
              <a:t> Goals</a:t>
            </a:r>
            <a:endParaRPr lang="en-US">
              <a:latin typeface="Century Gothic" panose="020B0502020202020204"/>
              <a:cs typeface="Calibri"/>
            </a:endParaRPr>
          </a:p>
          <a:p>
            <a:pPr>
              <a:buFont typeface="Wingdings" charset="2"/>
              <a:buChar char="Ø"/>
            </a:pPr>
            <a:r>
              <a:rPr lang="en" sz="3600">
                <a:latin typeface="Calibri"/>
                <a:cs typeface="Calibri"/>
              </a:rPr>
              <a:t> Projects</a:t>
            </a:r>
          </a:p>
          <a:p>
            <a:pPr>
              <a:buFont typeface="Wingdings" charset="2"/>
              <a:buChar char="Ø"/>
            </a:pPr>
            <a:r>
              <a:rPr lang="en" sz="3600">
                <a:latin typeface="Calibri"/>
                <a:cs typeface="Calibri"/>
              </a:rPr>
              <a:t> Tasks and challenges</a:t>
            </a:r>
            <a:endParaRPr lang="en">
              <a:latin typeface="Century Gothic" panose="020B0502020202020204"/>
              <a:cs typeface="Calibri"/>
            </a:endParaRPr>
          </a:p>
          <a:p>
            <a:pPr>
              <a:buFont typeface="Wingdings" charset="2"/>
              <a:buChar char="Ø"/>
            </a:pPr>
            <a:r>
              <a:rPr lang="en" sz="3600">
                <a:latin typeface="Calibri"/>
                <a:cs typeface="Calibri"/>
              </a:rPr>
              <a:t> Learning outcomes and benefits</a:t>
            </a:r>
            <a:endParaRPr lang="en-US"/>
          </a:p>
          <a:p>
            <a:pPr>
              <a:buFont typeface="Wingdings" charset="2"/>
              <a:buChar char="Ø"/>
            </a:pPr>
            <a:r>
              <a:rPr lang="en" sz="3600">
                <a:latin typeface="Calibri"/>
                <a:cs typeface="Calibri"/>
              </a:rPr>
              <a:t> Suggestions</a:t>
            </a:r>
            <a:endParaRPr lang="en"/>
          </a:p>
          <a:p>
            <a:pPr>
              <a:buFont typeface="Wingdings" charset="2"/>
              <a:buChar char="Ø"/>
            </a:pPr>
            <a:r>
              <a:rPr lang="en" sz="3600">
                <a:latin typeface="Calibri"/>
                <a:cs typeface="Calibri"/>
              </a:rPr>
              <a:t> Discussion and questions</a:t>
            </a:r>
            <a:endParaRPr lang="en"/>
          </a:p>
          <a:p>
            <a:pPr>
              <a:buFont typeface="Wingdings" charset="2"/>
              <a:buChar char="Ø"/>
            </a:pPr>
            <a:endParaRPr lang="en" sz="3600">
              <a:latin typeface="Calibri"/>
              <a:cs typeface="Calibri"/>
            </a:endParaRPr>
          </a:p>
          <a:p>
            <a:pPr>
              <a:buFont typeface="Wingdings" charset="2"/>
              <a:buChar char="Ø"/>
            </a:pPr>
            <a:endParaRPr lang="en" sz="3600">
              <a:latin typeface="Calibri"/>
              <a:cs typeface="Calibri"/>
            </a:endParaRPr>
          </a:p>
          <a:p>
            <a:pPr>
              <a:buFont typeface="Wingdings" charset="2"/>
              <a:buChar char="Ø"/>
            </a:pPr>
            <a:endParaRPr lang="en"/>
          </a:p>
        </p:txBody>
      </p:sp>
      <p:pic>
        <p:nvPicPr>
          <p:cNvPr id="4" name="Picture 4" descr="A close up of a logo&#10;&#10;Description generated with high confidence">
            <a:extLst>
              <a:ext uri="{FF2B5EF4-FFF2-40B4-BE49-F238E27FC236}">
                <a16:creationId xmlns:a16="http://schemas.microsoft.com/office/drawing/2014/main" id="{AAFD183B-14B4-495D-8A5D-5CAD54F9F45D}"/>
              </a:ext>
            </a:extLst>
          </p:cNvPr>
          <p:cNvPicPr>
            <a:picLocks noChangeAspect="1"/>
          </p:cNvPicPr>
          <p:nvPr/>
        </p:nvPicPr>
        <p:blipFill rotWithShape="1">
          <a:blip r:embed="rId2"/>
          <a:srcRect t="2347" r="934" b="5634"/>
          <a:stretch/>
        </p:blipFill>
        <p:spPr>
          <a:xfrm>
            <a:off x="7686136" y="2618117"/>
            <a:ext cx="3045148" cy="2828529"/>
          </a:xfrm>
          <a:prstGeom prst="rect">
            <a:avLst/>
          </a:prstGeom>
        </p:spPr>
      </p:pic>
    </p:spTree>
    <p:extLst>
      <p:ext uri="{BB962C8B-B14F-4D97-AF65-F5344CB8AC3E}">
        <p14:creationId xmlns:p14="http://schemas.microsoft.com/office/powerpoint/2010/main" val="29226990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908EE5D-5561-4E39-A9FC-58ABF0F7B0FE}"/>
              </a:ext>
            </a:extLst>
          </p:cNvPr>
          <p:cNvSpPr>
            <a:spLocks noGrp="1"/>
          </p:cNvSpPr>
          <p:nvPr>
            <p:ph idx="1"/>
          </p:nvPr>
        </p:nvSpPr>
        <p:spPr>
          <a:xfrm>
            <a:off x="1491501" y="1262164"/>
            <a:ext cx="8946541" cy="4554914"/>
          </a:xfrm>
        </p:spPr>
        <p:txBody>
          <a:bodyPr vert="horz" lIns="91440" tIns="45720" rIns="91440" bIns="45720" rtlCol="0" anchor="t">
            <a:normAutofit/>
          </a:bodyPr>
          <a:lstStyle/>
          <a:p>
            <a:endParaRPr lang="en-US"/>
          </a:p>
          <a:p>
            <a:pPr marL="0" indent="0" algn="ctr">
              <a:buNone/>
            </a:pPr>
            <a:endParaRPr lang="en-US"/>
          </a:p>
          <a:p>
            <a:pPr marL="0" indent="0" algn="ctr">
              <a:buNone/>
            </a:pPr>
            <a:endParaRPr lang="en-US"/>
          </a:p>
          <a:p>
            <a:pPr marL="0" indent="0" algn="ctr">
              <a:buNone/>
            </a:pPr>
            <a:endParaRPr lang="en-US"/>
          </a:p>
          <a:p>
            <a:pPr marL="0" indent="0" algn="ctr">
              <a:buNone/>
            </a:pPr>
            <a:r>
              <a:rPr lang="en-US" sz="8800">
                <a:latin typeface="Calibri"/>
                <a:cs typeface="Calibri"/>
              </a:rPr>
              <a:t>THANK YOU</a:t>
            </a:r>
          </a:p>
        </p:txBody>
      </p:sp>
    </p:spTree>
    <p:extLst>
      <p:ext uri="{BB962C8B-B14F-4D97-AF65-F5344CB8AC3E}">
        <p14:creationId xmlns:p14="http://schemas.microsoft.com/office/powerpoint/2010/main" val="21262795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646111" y="230594"/>
            <a:ext cx="5039367" cy="1090564"/>
          </a:xfrm>
        </p:spPr>
        <p:txBody>
          <a:bodyPr/>
          <a:lstStyle/>
          <a:p>
            <a:r>
              <a:rPr lang="en-US" sz="5400">
                <a:latin typeface="Calibri"/>
                <a:cs typeface="Calibri"/>
              </a:rPr>
              <a:t>References</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651278" y="1075017"/>
            <a:ext cx="11141763" cy="5704867"/>
          </a:xfrm>
        </p:spPr>
        <p:txBody>
          <a:bodyPr vert="horz" lIns="91440" tIns="45720" rIns="91440" bIns="45720" rtlCol="0" anchor="t">
            <a:noAutofit/>
          </a:bodyPr>
          <a:lstStyle/>
          <a:p>
            <a:pPr>
              <a:buFont typeface="Wingdings" charset="2"/>
              <a:buChar char="Ø"/>
            </a:pPr>
            <a:r>
              <a:rPr lang="en-US" sz="2200">
                <a:latin typeface="Calibri"/>
                <a:cs typeface="Calibri"/>
              </a:rPr>
              <a:t>ATL-BTL Chart [Digital image]. (2018). Retrieved April 7, 2019, from </a:t>
            </a:r>
            <a:r>
              <a:rPr lang="en-US" sz="2200">
                <a:latin typeface="Calibri"/>
                <a:cs typeface="Calibri"/>
                <a:hlinkClick r:id="rId2"/>
              </a:rPr>
              <a:t>https://theceomonk.com/atl-btl-chart/</a:t>
            </a:r>
            <a:endParaRPr lang="en-US" sz="2200">
              <a:latin typeface="Calibri"/>
              <a:cs typeface="Calibri"/>
            </a:endParaRPr>
          </a:p>
          <a:p>
            <a:pPr>
              <a:buFont typeface="Wingdings" charset="2"/>
              <a:buChar char="Ø"/>
            </a:pPr>
            <a:r>
              <a:rPr lang="en-US" sz="2200">
                <a:latin typeface="Calibri"/>
                <a:cs typeface="Calibri"/>
              </a:rPr>
              <a:t>Hollenberger, L. (2016). </a:t>
            </a:r>
            <a:r>
              <a:rPr lang="en-US" sz="2200" i="1">
                <a:latin typeface="Calibri"/>
                <a:cs typeface="Calibri"/>
              </a:rPr>
              <a:t>Care Coordination at Copley Hospital [Digital image]</a:t>
            </a:r>
            <a:r>
              <a:rPr lang="en-US" sz="2200">
                <a:latin typeface="Calibri"/>
                <a:cs typeface="Calibri"/>
              </a:rPr>
              <a:t>.  Retrieved April 4, 2019, from </a:t>
            </a:r>
            <a:r>
              <a:rPr lang="en-US" sz="2200">
                <a:latin typeface="Calibri"/>
                <a:cs typeface="Calibri"/>
                <a:hlinkClick r:id="rId3"/>
              </a:rPr>
              <a:t>https://www.livewelllamoille.com/care-coordination-at-copley-hospital/</a:t>
            </a:r>
            <a:endParaRPr lang="en-US" sz="2200">
              <a:latin typeface="Calibri"/>
              <a:cs typeface="Calibri"/>
            </a:endParaRPr>
          </a:p>
          <a:p>
            <a:pPr>
              <a:buFont typeface="Wingdings" charset="2"/>
              <a:buChar char="Ø"/>
            </a:pPr>
            <a:r>
              <a:rPr lang="en-US" sz="2200" err="1">
                <a:latin typeface="Calibri"/>
                <a:cs typeface="Calibri"/>
              </a:rPr>
              <a:t>Kanbanize</a:t>
            </a:r>
            <a:r>
              <a:rPr lang="en-US" sz="2200">
                <a:latin typeface="Calibri"/>
                <a:cs typeface="Calibri"/>
              </a:rPr>
              <a:t>. (2019). </a:t>
            </a:r>
            <a:r>
              <a:rPr lang="en-US" sz="2200" i="1">
                <a:latin typeface="Calibri"/>
                <a:cs typeface="Calibri"/>
              </a:rPr>
              <a:t>Gemba Walk: Where the Real Work Happens</a:t>
            </a:r>
            <a:r>
              <a:rPr lang="en-US" sz="2200">
                <a:latin typeface="Calibri"/>
                <a:cs typeface="Calibri"/>
              </a:rPr>
              <a:t>. Retrieved April 4, 2019, from </a:t>
            </a:r>
            <a:r>
              <a:rPr lang="en-US" sz="2200">
                <a:latin typeface="Calibri"/>
                <a:cs typeface="Calibri"/>
                <a:hlinkClick r:id="rId4"/>
              </a:rPr>
              <a:t>https://kanbanize.com/lean-management/improvement/gemba-walk/</a:t>
            </a:r>
            <a:endParaRPr lang="en-US" sz="2200">
              <a:latin typeface="Calibri"/>
              <a:cs typeface="Calibri"/>
            </a:endParaRPr>
          </a:p>
          <a:p>
            <a:pPr>
              <a:buFont typeface="Wingdings" charset="2"/>
              <a:buChar char="Ø"/>
            </a:pPr>
            <a:r>
              <a:rPr lang="en-US" sz="2200" err="1">
                <a:latin typeface="Calibri"/>
                <a:cs typeface="Calibri"/>
              </a:rPr>
              <a:t>Kanbanize</a:t>
            </a:r>
            <a:r>
              <a:rPr lang="en-US" sz="2200">
                <a:latin typeface="Calibri"/>
                <a:cs typeface="Calibri"/>
              </a:rPr>
              <a:t>. (2019). </a:t>
            </a:r>
            <a:r>
              <a:rPr lang="en-US" sz="2200" i="1">
                <a:latin typeface="Calibri"/>
                <a:cs typeface="Calibri"/>
              </a:rPr>
              <a:t>Gemba Walk: Where the Real Work Happens</a:t>
            </a:r>
            <a:r>
              <a:rPr lang="en-US" sz="2200">
                <a:latin typeface="Calibri"/>
                <a:cs typeface="Calibri"/>
              </a:rPr>
              <a:t> </a:t>
            </a:r>
            <a:r>
              <a:rPr lang="en-US" sz="2200" i="1">
                <a:latin typeface="Calibri"/>
                <a:cs typeface="Calibri"/>
              </a:rPr>
              <a:t>[Digital image]</a:t>
            </a:r>
            <a:r>
              <a:rPr lang="en-US" sz="2200">
                <a:latin typeface="Calibri"/>
                <a:cs typeface="Calibri"/>
              </a:rPr>
              <a:t>. Retrieved April 4, 2019, from </a:t>
            </a:r>
            <a:r>
              <a:rPr lang="en-US" sz="2200">
                <a:latin typeface="Calibri"/>
                <a:cs typeface="Calibri"/>
                <a:hlinkClick r:id="rId4"/>
              </a:rPr>
              <a:t>https://kanbanize.com/lean-management/improvement/gemba-walk/</a:t>
            </a:r>
            <a:endParaRPr lang="en-US" sz="2200">
              <a:latin typeface="Calibri"/>
              <a:cs typeface="Calibri"/>
            </a:endParaRPr>
          </a:p>
          <a:p>
            <a:pPr>
              <a:buFont typeface="Wingdings" charset="2"/>
              <a:buChar char="Ø"/>
            </a:pPr>
            <a:r>
              <a:rPr lang="en-US" sz="2200">
                <a:latin typeface="Calibri"/>
                <a:cs typeface="Calibri"/>
              </a:rPr>
              <a:t>Smartsheet. (2019). </a:t>
            </a:r>
            <a:r>
              <a:rPr lang="en-US" sz="2200" i="1">
                <a:latin typeface="Calibri"/>
                <a:cs typeface="Calibri"/>
              </a:rPr>
              <a:t>8 Elements of an Effective Change Management Process [Digital image]</a:t>
            </a:r>
            <a:r>
              <a:rPr lang="en-US" sz="2200">
                <a:latin typeface="Calibri"/>
                <a:cs typeface="Calibri"/>
              </a:rPr>
              <a:t>. Retrieved April 4, 2019, from </a:t>
            </a:r>
            <a:r>
              <a:rPr lang="en-US" sz="2200">
                <a:latin typeface="Calibri"/>
                <a:cs typeface="Calibri"/>
                <a:hlinkClick r:id="rId5"/>
              </a:rPr>
              <a:t>https://www.smartsheet.com/8-elements-effective-change-management-process</a:t>
            </a:r>
            <a:endParaRPr lang="en-US" sz="2200">
              <a:latin typeface="Calibri"/>
              <a:cs typeface="Calibri"/>
            </a:endParaRPr>
          </a:p>
          <a:p>
            <a:pPr>
              <a:buFont typeface="Wingdings" charset="2"/>
              <a:buChar char="Ø"/>
            </a:pPr>
            <a:r>
              <a:rPr lang="en-US" sz="2200">
                <a:latin typeface="Calibri"/>
                <a:cs typeface="Calibri"/>
              </a:rPr>
              <a:t>Wang, R., &amp; </a:t>
            </a:r>
            <a:r>
              <a:rPr lang="en-US" sz="2200" err="1">
                <a:latin typeface="Calibri"/>
                <a:cs typeface="Calibri"/>
              </a:rPr>
              <a:t>Navathe</a:t>
            </a:r>
            <a:r>
              <a:rPr lang="en-US" sz="2200">
                <a:latin typeface="Calibri"/>
                <a:cs typeface="Calibri"/>
              </a:rPr>
              <a:t>, A. (n.d.). </a:t>
            </a:r>
            <a:r>
              <a:rPr lang="en-US" sz="2200" i="1">
                <a:latin typeface="Calibri"/>
                <a:cs typeface="Calibri"/>
              </a:rPr>
              <a:t>Innovation in Health Care Delivery: Bundled Payments for High-Value Care [Digital image]</a:t>
            </a:r>
            <a:r>
              <a:rPr lang="en-US" sz="2200">
                <a:latin typeface="Calibri"/>
                <a:cs typeface="Calibri"/>
              </a:rPr>
              <a:t>. Retrieved April 4, 2019, from </a:t>
            </a:r>
            <a:r>
              <a:rPr lang="en-US" sz="2200">
                <a:latin typeface="Calibri"/>
                <a:cs typeface="Calibri"/>
                <a:hlinkClick r:id="rId6"/>
              </a:rPr>
              <a:t>https://ldi.upenn.edu/sites/default/files/sumr_docs/WangRobin_InnovationinHealthCareDelivery.pdf</a:t>
            </a:r>
          </a:p>
          <a:p>
            <a:pPr>
              <a:buFont typeface="Wingdings" charset="2"/>
              <a:buChar char="Ø"/>
            </a:pPr>
            <a:endParaRPr lang="en-US" sz="2200">
              <a:latin typeface="Calibri"/>
              <a:cs typeface="Calibri"/>
            </a:endParaRPr>
          </a:p>
          <a:p>
            <a:pPr>
              <a:buFont typeface="Wingdings" charset="2"/>
              <a:buChar char="Ø"/>
            </a:pPr>
            <a:endParaRPr lang="en-US" sz="2200">
              <a:latin typeface="Calibri"/>
              <a:cs typeface="Calibri"/>
            </a:endParaRPr>
          </a:p>
          <a:p>
            <a:pPr>
              <a:buFont typeface="Wingdings" charset="2"/>
              <a:buChar char="Ø"/>
            </a:pPr>
            <a:endParaRPr lang="en-US" sz="2200">
              <a:latin typeface="Calibri"/>
              <a:cs typeface="Calibri"/>
            </a:endParaRPr>
          </a:p>
          <a:p>
            <a:pPr>
              <a:buFont typeface="Wingdings" charset="2"/>
              <a:buChar char="Ø"/>
            </a:pPr>
            <a:endParaRPr lang="en-US"/>
          </a:p>
        </p:txBody>
      </p:sp>
    </p:spTree>
    <p:extLst>
      <p:ext uri="{BB962C8B-B14F-4D97-AF65-F5344CB8AC3E}">
        <p14:creationId xmlns:p14="http://schemas.microsoft.com/office/powerpoint/2010/main" val="462299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413404" y="476866"/>
            <a:ext cx="4166510" cy="1622321"/>
          </a:xfrm>
        </p:spPr>
        <p:txBody>
          <a:bodyPr>
            <a:normAutofit/>
          </a:bodyPr>
          <a:lstStyle/>
          <a:p>
            <a:pPr>
              <a:lnSpc>
                <a:spcPct val="90000"/>
              </a:lnSpc>
            </a:pPr>
            <a:r>
              <a:rPr lang="en-US" sz="5400">
                <a:solidFill>
                  <a:srgbClr val="EBEBEB"/>
                </a:solidFill>
                <a:latin typeface="Calibri"/>
                <a:cs typeface="Calibri"/>
              </a:rPr>
              <a:t>Background Information</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413404" y="2438400"/>
            <a:ext cx="4789964" cy="4284182"/>
          </a:xfrm>
        </p:spPr>
        <p:txBody>
          <a:bodyPr vert="horz" lIns="91440" tIns="45720" rIns="91440" bIns="45720" rtlCol="0" anchor="t">
            <a:normAutofit fontScale="92500" lnSpcReduction="10000"/>
          </a:bodyPr>
          <a:lstStyle/>
          <a:p>
            <a:pPr>
              <a:buFont typeface="Wingdings" charset="2"/>
              <a:buChar char="Ø"/>
            </a:pPr>
            <a:r>
              <a:rPr lang="en-US">
                <a:solidFill>
                  <a:srgbClr val="EBEBEB"/>
                </a:solidFill>
                <a:latin typeface="Calibri"/>
                <a:cs typeface="Calibri"/>
              </a:rPr>
              <a:t>OhioHealth Doctors Hospital</a:t>
            </a:r>
          </a:p>
          <a:p>
            <a:pPr>
              <a:buFont typeface="Wingdings" charset="2"/>
              <a:buChar char="Ø"/>
            </a:pPr>
            <a:r>
              <a:rPr lang="en">
                <a:solidFill>
                  <a:srgbClr val="EBEBEB"/>
                </a:solidFill>
                <a:latin typeface="Calibri"/>
                <a:cs typeface="Calibri"/>
              </a:rPr>
              <a:t>Site Supervisors: </a:t>
            </a:r>
            <a:endParaRPr lang="en-US">
              <a:solidFill>
                <a:srgbClr val="EBEBEB"/>
              </a:solidFill>
              <a:latin typeface="Calibri"/>
              <a:cs typeface="Calibri"/>
            </a:endParaRPr>
          </a:p>
          <a:p>
            <a:pPr lvl="1">
              <a:buFont typeface="Wingdings" charset="2"/>
              <a:buChar char="§"/>
            </a:pPr>
            <a:r>
              <a:rPr lang="en" sz="2000" b="1">
                <a:solidFill>
                  <a:srgbClr val="EBEBEB"/>
                </a:solidFill>
                <a:latin typeface="Calibri"/>
                <a:cs typeface="Calibri"/>
              </a:rPr>
              <a:t>Dr. Joseph Geskey</a:t>
            </a:r>
            <a:r>
              <a:rPr lang="en" sz="2000">
                <a:solidFill>
                  <a:srgbClr val="EBEBEB"/>
                </a:solidFill>
                <a:latin typeface="Calibri"/>
                <a:cs typeface="Calibri"/>
              </a:rPr>
              <a:t>, D.O., MBA </a:t>
            </a:r>
            <a:endParaRPr lang="en-US" sz="2000">
              <a:solidFill>
                <a:srgbClr val="EBEBEB"/>
              </a:solidFill>
              <a:latin typeface="Calibri"/>
              <a:cs typeface="Calibri"/>
            </a:endParaRPr>
          </a:p>
          <a:p>
            <a:pPr marL="457200" lvl="1" indent="0">
              <a:buNone/>
            </a:pPr>
            <a:r>
              <a:rPr lang="en" sz="2000">
                <a:solidFill>
                  <a:srgbClr val="EBEBEB"/>
                </a:solidFill>
                <a:latin typeface="Calibri"/>
                <a:cs typeface="Calibri"/>
              </a:rPr>
              <a:t>Vice President, Medical Affairs.</a:t>
            </a:r>
            <a:endParaRPr lang="en-US" sz="2000">
              <a:solidFill>
                <a:srgbClr val="EBEBEB"/>
              </a:solidFill>
              <a:latin typeface="Calibri"/>
              <a:cs typeface="Calibri"/>
            </a:endParaRPr>
          </a:p>
          <a:p>
            <a:pPr lvl="1">
              <a:buFont typeface="Wingdings" charset="2"/>
              <a:buChar char="§"/>
            </a:pPr>
            <a:r>
              <a:rPr lang="en" sz="2000" b="1">
                <a:solidFill>
                  <a:srgbClr val="EBEBEB"/>
                </a:solidFill>
                <a:latin typeface="Calibri"/>
                <a:cs typeface="Calibri"/>
              </a:rPr>
              <a:t>Kimberly Hehman</a:t>
            </a:r>
            <a:r>
              <a:rPr lang="en" sz="2000">
                <a:solidFill>
                  <a:srgbClr val="EBEBEB"/>
                </a:solidFill>
                <a:latin typeface="Calibri"/>
                <a:cs typeface="Calibri"/>
              </a:rPr>
              <a:t>, MS RRT RCP CTTS </a:t>
            </a:r>
            <a:endParaRPr lang="en" sz="2000">
              <a:solidFill>
                <a:srgbClr val="000000"/>
              </a:solidFill>
              <a:latin typeface="Century Gothic" panose="020B0502020202020204"/>
              <a:cs typeface="Calibri"/>
            </a:endParaRPr>
          </a:p>
          <a:p>
            <a:pPr marL="457200" lvl="1" indent="0">
              <a:buNone/>
            </a:pPr>
            <a:r>
              <a:rPr lang="en" sz="2000">
                <a:solidFill>
                  <a:srgbClr val="EBEBEB"/>
                </a:solidFill>
                <a:latin typeface="Calibri"/>
                <a:cs typeface="Calibri"/>
              </a:rPr>
              <a:t>Director of Pulmonary and Cancer Services.</a:t>
            </a:r>
            <a:endParaRPr lang="en" sz="2000"/>
          </a:p>
          <a:p>
            <a:pPr>
              <a:buFont typeface="Wingdings,Sans-Serif"/>
              <a:buChar char="Ø"/>
            </a:pPr>
            <a:r>
              <a:rPr lang="en">
                <a:solidFill>
                  <a:srgbClr val="EBEBEB"/>
                </a:solidFill>
                <a:latin typeface="Calibri"/>
                <a:cs typeface="Calibri"/>
              </a:rPr>
              <a:t>Practicum Advisor:</a:t>
            </a:r>
            <a:endParaRPr lang="en-US">
              <a:solidFill>
                <a:schemeClr val="bg1"/>
              </a:solidFill>
              <a:latin typeface="Calibri"/>
              <a:cs typeface="Calibri"/>
            </a:endParaRPr>
          </a:p>
          <a:p>
            <a:pPr lvl="1">
              <a:buFont typeface="Wingdings" charset="2"/>
              <a:buChar char="§"/>
            </a:pPr>
            <a:r>
              <a:rPr lang="en" sz="2000" b="1">
                <a:solidFill>
                  <a:schemeClr val="bg1"/>
                </a:solidFill>
                <a:latin typeface="Calibri"/>
                <a:cs typeface="Calibri"/>
              </a:rPr>
              <a:t>Dr. Paul Longenecker</a:t>
            </a:r>
            <a:r>
              <a:rPr lang="en" sz="2000">
                <a:solidFill>
                  <a:schemeClr val="bg1"/>
                </a:solidFill>
                <a:latin typeface="Calibri"/>
                <a:cs typeface="Calibri"/>
              </a:rPr>
              <a:t>,  RN, MBA, PhD</a:t>
            </a:r>
            <a:endParaRPr lang="en-US" sz="2000">
              <a:solidFill>
                <a:schemeClr val="bg1"/>
              </a:solidFill>
              <a:latin typeface="Calibri"/>
              <a:cs typeface="Calibri"/>
            </a:endParaRPr>
          </a:p>
          <a:p>
            <a:pPr marL="457200" lvl="1" indent="0">
              <a:buNone/>
            </a:pPr>
            <a:r>
              <a:rPr lang="en" sz="2000">
                <a:solidFill>
                  <a:schemeClr val="bg1"/>
                </a:solidFill>
                <a:latin typeface="Calibri"/>
                <a:cs typeface="Calibri"/>
              </a:rPr>
              <a:t>Program Director, Master of Science in Allied Health, Otterbein University.</a:t>
            </a:r>
            <a:endParaRPr lang="en-US" sz="2000">
              <a:solidFill>
                <a:schemeClr val="bg1"/>
              </a:solidFill>
              <a:latin typeface="Calibri"/>
              <a:cs typeface="Calibri"/>
            </a:endParaRPr>
          </a:p>
          <a:p>
            <a:pPr marL="457200" lvl="1" indent="0">
              <a:buNone/>
            </a:pPr>
            <a:endParaRPr lang="en">
              <a:solidFill>
                <a:srgbClr val="EBEBEB"/>
              </a:solidFill>
              <a:latin typeface="Calibri"/>
              <a:cs typeface="Calibri"/>
            </a:endParaRPr>
          </a:p>
          <a:p>
            <a:pPr marL="0" indent="0">
              <a:buNone/>
            </a:pPr>
            <a:endParaRPr lang="en-US">
              <a:solidFill>
                <a:srgbClr val="EBEBEB"/>
              </a:solidFill>
              <a:latin typeface="Calibri"/>
              <a:cs typeface="Calibri"/>
            </a:endParaRPr>
          </a:p>
        </p:txBody>
      </p:sp>
      <p:sp>
        <p:nvSpPr>
          <p:cNvPr id="48"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50" name="Rectangle 49">
            <a:extLst>
              <a:ext uri="{FF2B5EF4-FFF2-40B4-BE49-F238E27FC236}">
                <a16:creationId xmlns:a16="http://schemas.microsoft.com/office/drawing/2014/main" id="{126C04EF-6428-472D-B316-74A19385B0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52" name="Freeform 5">
            <a:extLst>
              <a:ext uri="{FF2B5EF4-FFF2-40B4-BE49-F238E27FC236}">
                <a16:creationId xmlns:a16="http://schemas.microsoft.com/office/drawing/2014/main" id="{AE50896D-AACB-4C0A-855D-ECEFB4A0D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sp>
        <p:nvSpPr>
          <p:cNvPr id="54" name="Rectangle 53">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7" descr="A group of people posing for a photo&#10;&#10;Description generated with very high confidence">
            <a:extLst>
              <a:ext uri="{FF2B5EF4-FFF2-40B4-BE49-F238E27FC236}">
                <a16:creationId xmlns:a16="http://schemas.microsoft.com/office/drawing/2014/main" id="{15408E45-BAC4-473A-8965-0B5AC88313E4}"/>
              </a:ext>
            </a:extLst>
          </p:cNvPr>
          <p:cNvPicPr>
            <a:picLocks noChangeAspect="1"/>
          </p:cNvPicPr>
          <p:nvPr/>
        </p:nvPicPr>
        <p:blipFill>
          <a:blip r:embed="rId2"/>
          <a:stretch>
            <a:fillRect/>
          </a:stretch>
        </p:blipFill>
        <p:spPr>
          <a:xfrm>
            <a:off x="6151417" y="1812216"/>
            <a:ext cx="2743200" cy="1903535"/>
          </a:xfrm>
          <a:prstGeom prst="rect">
            <a:avLst/>
          </a:prstGeom>
        </p:spPr>
      </p:pic>
      <p:pic>
        <p:nvPicPr>
          <p:cNvPr id="9" name="Picture 9" descr="A person wearing a suit and tie posing for a photo&#10;&#10;Description generated with very high confidence">
            <a:extLst>
              <a:ext uri="{FF2B5EF4-FFF2-40B4-BE49-F238E27FC236}">
                <a16:creationId xmlns:a16="http://schemas.microsoft.com/office/drawing/2014/main" id="{6EA09D81-129F-4D37-9B29-E49F8F4A950C}"/>
              </a:ext>
            </a:extLst>
          </p:cNvPr>
          <p:cNvPicPr>
            <a:picLocks noChangeAspect="1"/>
          </p:cNvPicPr>
          <p:nvPr/>
        </p:nvPicPr>
        <p:blipFill>
          <a:blip r:embed="rId3"/>
          <a:stretch>
            <a:fillRect/>
          </a:stretch>
        </p:blipFill>
        <p:spPr>
          <a:xfrm>
            <a:off x="8395855" y="4328633"/>
            <a:ext cx="2812473" cy="1802915"/>
          </a:xfrm>
          <a:prstGeom prst="rect">
            <a:avLst/>
          </a:prstGeom>
        </p:spPr>
      </p:pic>
    </p:spTree>
    <p:extLst>
      <p:ext uri="{BB962C8B-B14F-4D97-AF65-F5344CB8AC3E}">
        <p14:creationId xmlns:p14="http://schemas.microsoft.com/office/powerpoint/2010/main" val="3954433674"/>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646111" y="685193"/>
            <a:ext cx="8681469" cy="1090564"/>
          </a:xfrm>
        </p:spPr>
        <p:txBody>
          <a:bodyPr/>
          <a:lstStyle/>
          <a:p>
            <a:r>
              <a:rPr lang="en-US" sz="5400">
                <a:latin typeface="Calibri"/>
                <a:cs typeface="Calibri"/>
              </a:rPr>
              <a:t>Credentials of Site Supervisors</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651278" y="1782636"/>
            <a:ext cx="10496371" cy="5020413"/>
          </a:xfrm>
        </p:spPr>
        <p:txBody>
          <a:bodyPr vert="horz" lIns="91440" tIns="45720" rIns="91440" bIns="45720" rtlCol="0" anchor="t">
            <a:noAutofit/>
          </a:bodyPr>
          <a:lstStyle/>
          <a:p>
            <a:pPr>
              <a:buFont typeface="Wingdings" charset="2"/>
              <a:buChar char="Ø"/>
            </a:pPr>
            <a:r>
              <a:rPr lang="en" sz="2800" b="1">
                <a:latin typeface="Calibri"/>
                <a:cs typeface="Calibri"/>
              </a:rPr>
              <a:t>Dr.  Joseph </a:t>
            </a:r>
            <a:r>
              <a:rPr lang="en" sz="2800" b="1" err="1">
                <a:latin typeface="Calibri"/>
                <a:cs typeface="Calibri"/>
              </a:rPr>
              <a:t>Geskey</a:t>
            </a:r>
            <a:r>
              <a:rPr lang="en" sz="2800">
                <a:latin typeface="Calibri"/>
                <a:cs typeface="Calibri"/>
              </a:rPr>
              <a:t> </a:t>
            </a:r>
            <a:r>
              <a:rPr lang="en" sz="2400">
                <a:latin typeface="Calibri"/>
                <a:cs typeface="Calibri"/>
              </a:rPr>
              <a:t> </a:t>
            </a:r>
            <a:endParaRPr lang="en-US" sz="2400">
              <a:latin typeface="Calibri"/>
              <a:cs typeface="Calibri"/>
            </a:endParaRPr>
          </a:p>
          <a:p>
            <a:pPr lvl="1">
              <a:buFont typeface="Wingdings" charset="2"/>
              <a:buChar char="§"/>
            </a:pPr>
            <a:r>
              <a:rPr lang="en" sz="2400">
                <a:latin typeface="Calibri"/>
                <a:cs typeface="Calibri"/>
              </a:rPr>
              <a:t>An experienced physician with a demonstrated history of working in the hospital &amp; health care industry.</a:t>
            </a:r>
            <a:endParaRPr lang="en-US" sz="2400">
              <a:latin typeface="Calibri"/>
              <a:cs typeface="Calibri"/>
            </a:endParaRPr>
          </a:p>
          <a:p>
            <a:pPr lvl="1">
              <a:buFont typeface="Wingdings" charset="2"/>
              <a:buChar char="§"/>
            </a:pPr>
            <a:r>
              <a:rPr lang="en" sz="2400">
                <a:latin typeface="Calibri"/>
                <a:cs typeface="Calibri"/>
              </a:rPr>
              <a:t>Skilled in Population Health, Electronic Medical Record (EMR), Clinical Research, Medical Affairs, Peer Review, Clinical Leadership, Chronic Disease Management &amp; Health Literacy.</a:t>
            </a:r>
            <a:endParaRPr lang="en-US" sz="2400">
              <a:latin typeface="Calibri"/>
              <a:cs typeface="Calibri"/>
            </a:endParaRPr>
          </a:p>
          <a:p>
            <a:pPr>
              <a:buFont typeface="Wingdings" charset="2"/>
              <a:buChar char="Ø"/>
            </a:pPr>
            <a:r>
              <a:rPr lang="en" sz="2800" b="1">
                <a:latin typeface="Calibri"/>
                <a:cs typeface="Calibri"/>
              </a:rPr>
              <a:t>Kim </a:t>
            </a:r>
            <a:r>
              <a:rPr lang="en" sz="2800" b="1" err="1">
                <a:latin typeface="Calibri"/>
                <a:cs typeface="Calibri"/>
              </a:rPr>
              <a:t>Hehman</a:t>
            </a:r>
            <a:endParaRPr lang="en-US" sz="2800" b="1" err="1">
              <a:latin typeface="Calibri"/>
              <a:cs typeface="Calibri"/>
            </a:endParaRPr>
          </a:p>
          <a:p>
            <a:pPr lvl="1">
              <a:buFont typeface="Wingdings" charset="2"/>
              <a:buChar char="§"/>
            </a:pPr>
            <a:r>
              <a:rPr lang="en" sz="2400">
                <a:latin typeface="Calibri"/>
                <a:cs typeface="Calibri"/>
              </a:rPr>
              <a:t>A Respiratory therapist by background plus has Master of Science Degree in  Allied Health Management.</a:t>
            </a:r>
            <a:endParaRPr lang="en-US" sz="2400">
              <a:latin typeface="Calibri"/>
              <a:cs typeface="Calibri"/>
            </a:endParaRPr>
          </a:p>
          <a:p>
            <a:pPr lvl="1">
              <a:buFont typeface="Wingdings" charset="2"/>
              <a:buChar char="§"/>
            </a:pPr>
            <a:r>
              <a:rPr lang="en" sz="2400">
                <a:latin typeface="Calibri"/>
                <a:cs typeface="Calibri"/>
              </a:rPr>
              <a:t>Community outreach – prevention of oncologic diseases.</a:t>
            </a:r>
          </a:p>
          <a:p>
            <a:pPr lvl="1">
              <a:buFont typeface="Wingdings" charset="2"/>
              <a:buChar char="§"/>
            </a:pPr>
            <a:r>
              <a:rPr lang="en" sz="2400">
                <a:latin typeface="Calibri"/>
                <a:cs typeface="Calibri"/>
              </a:rPr>
              <a:t>Tobacco treatment specialist.</a:t>
            </a:r>
          </a:p>
          <a:p>
            <a:pPr lvl="1">
              <a:buFont typeface="Wingdings" charset="2"/>
              <a:buChar char="§"/>
            </a:pPr>
            <a:endParaRPr lang="en" sz="2400">
              <a:latin typeface="Calibri"/>
              <a:cs typeface="Calibri"/>
            </a:endParaRPr>
          </a:p>
          <a:p>
            <a:pPr>
              <a:buFont typeface="Wingdings" charset="2"/>
              <a:buChar char="Ø"/>
            </a:pPr>
            <a:endParaRPr lang="en" sz="2400">
              <a:latin typeface="Calibri"/>
              <a:cs typeface="Calibri"/>
            </a:endParaRPr>
          </a:p>
        </p:txBody>
      </p:sp>
    </p:spTree>
    <p:extLst>
      <p:ext uri="{BB962C8B-B14F-4D97-AF65-F5344CB8AC3E}">
        <p14:creationId xmlns:p14="http://schemas.microsoft.com/office/powerpoint/2010/main" val="28904204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646111" y="685193"/>
            <a:ext cx="5116859" cy="1090564"/>
          </a:xfrm>
        </p:spPr>
        <p:txBody>
          <a:bodyPr/>
          <a:lstStyle/>
          <a:p>
            <a:r>
              <a:rPr lang="en-US" sz="5400">
                <a:latin typeface="Calibri"/>
                <a:cs typeface="Calibri"/>
              </a:rPr>
              <a:t>Practicum Goals</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651278" y="1768782"/>
            <a:ext cx="10496371" cy="4854158"/>
          </a:xfrm>
        </p:spPr>
        <p:txBody>
          <a:bodyPr vert="horz" lIns="91440" tIns="45720" rIns="91440" bIns="45720" rtlCol="0" anchor="t">
            <a:normAutofit/>
          </a:bodyPr>
          <a:lstStyle/>
          <a:p>
            <a:pPr>
              <a:buFont typeface="Wingdings" charset="2"/>
              <a:buChar char="Ø"/>
            </a:pPr>
            <a:r>
              <a:rPr lang="en" sz="3600">
                <a:latin typeface="Calibri"/>
                <a:cs typeface="Calibri"/>
              </a:rPr>
              <a:t> Gain administrative work experience </a:t>
            </a:r>
            <a:endParaRPr lang="en-US">
              <a:latin typeface="Century Gothic"/>
              <a:cs typeface="Calibri"/>
            </a:endParaRPr>
          </a:p>
          <a:p>
            <a:pPr>
              <a:buFont typeface="Wingdings" charset="2"/>
              <a:buChar char="Ø"/>
            </a:pPr>
            <a:r>
              <a:rPr lang="en" sz="3600">
                <a:latin typeface="Calibri"/>
                <a:cs typeface="Calibri"/>
              </a:rPr>
              <a:t> Gain hands-on experience in relation to teamwork and collaboration </a:t>
            </a:r>
          </a:p>
          <a:p>
            <a:pPr>
              <a:buFont typeface="Wingdings" charset="2"/>
              <a:buChar char="Ø"/>
            </a:pPr>
            <a:r>
              <a:rPr lang="en" sz="3400">
                <a:latin typeface="Calibri"/>
                <a:cs typeface="Calibri"/>
              </a:rPr>
              <a:t> Develop interpersonal communication skills</a:t>
            </a:r>
            <a:endParaRPr lang="en-US" sz="3400">
              <a:latin typeface="Calibri"/>
              <a:cs typeface="Calibri"/>
            </a:endParaRPr>
          </a:p>
          <a:p>
            <a:pPr>
              <a:buFont typeface="Wingdings" charset="2"/>
              <a:buChar char="Ø"/>
            </a:pPr>
            <a:r>
              <a:rPr lang="en" sz="3600">
                <a:latin typeface="Calibri"/>
                <a:cs typeface="Calibri"/>
              </a:rPr>
              <a:t> Expand oral and written communication skills</a:t>
            </a:r>
          </a:p>
          <a:p>
            <a:pPr>
              <a:buFont typeface="Wingdings" charset="2"/>
              <a:buChar char="Ø"/>
            </a:pPr>
            <a:r>
              <a:rPr lang="en" sz="3600">
                <a:latin typeface="Calibri"/>
                <a:cs typeface="Calibri"/>
              </a:rPr>
              <a:t> Work effectively within diverse environments</a:t>
            </a:r>
          </a:p>
          <a:p>
            <a:pPr>
              <a:buFont typeface="Wingdings" charset="2"/>
              <a:buChar char="Ø"/>
            </a:pPr>
            <a:r>
              <a:rPr lang="en" sz="3600">
                <a:latin typeface="Calibri"/>
                <a:cs typeface="Calibri"/>
              </a:rPr>
              <a:t> Gain confidence to establish in a career </a:t>
            </a:r>
          </a:p>
          <a:p>
            <a:pPr>
              <a:buFont typeface="Wingdings" charset="2"/>
              <a:buChar char="Ø"/>
            </a:pPr>
            <a:endParaRPr lang="en" sz="3600">
              <a:latin typeface="Calibri"/>
              <a:cs typeface="Calibri"/>
            </a:endParaRPr>
          </a:p>
          <a:p>
            <a:pPr>
              <a:buFont typeface="Wingdings" charset="2"/>
              <a:buChar char="Ø"/>
            </a:pPr>
            <a:endParaRPr lang="en"/>
          </a:p>
        </p:txBody>
      </p:sp>
    </p:spTree>
    <p:extLst>
      <p:ext uri="{BB962C8B-B14F-4D97-AF65-F5344CB8AC3E}">
        <p14:creationId xmlns:p14="http://schemas.microsoft.com/office/powerpoint/2010/main" val="14951829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646111" y="342821"/>
            <a:ext cx="6705434" cy="1090564"/>
          </a:xfrm>
        </p:spPr>
        <p:txBody>
          <a:bodyPr/>
          <a:lstStyle/>
          <a:p>
            <a:r>
              <a:rPr lang="en-US" sz="5400">
                <a:latin typeface="Calibri"/>
                <a:cs typeface="Calibri"/>
              </a:rPr>
              <a:t>Practicum Outline</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651278" y="1420070"/>
            <a:ext cx="10496371" cy="5319106"/>
          </a:xfrm>
        </p:spPr>
        <p:txBody>
          <a:bodyPr vert="horz" lIns="91440" tIns="45720" rIns="91440" bIns="45720" rtlCol="0" anchor="t">
            <a:noAutofit/>
          </a:bodyPr>
          <a:lstStyle/>
          <a:p>
            <a:pPr>
              <a:buFont typeface="Wingdings" charset="2"/>
              <a:buChar char="Ø"/>
            </a:pPr>
            <a:r>
              <a:rPr lang="en-US" sz="2800">
                <a:latin typeface="Calibri"/>
                <a:cs typeface="Calibri"/>
              </a:rPr>
              <a:t>Primary Project</a:t>
            </a:r>
            <a:endParaRPr lang="en-US" sz="2800">
              <a:latin typeface="Century Gothic" panose="020B0502020202020204"/>
              <a:cs typeface="Calibri"/>
            </a:endParaRPr>
          </a:p>
          <a:p>
            <a:pPr lvl="1">
              <a:buFont typeface="Wingdings" charset="2"/>
              <a:buChar char="§"/>
            </a:pPr>
            <a:r>
              <a:rPr lang="en-US" sz="2600">
                <a:latin typeface="Calibri"/>
                <a:cs typeface="Calibri"/>
              </a:rPr>
              <a:t>Social Determinants of Health Pilot study</a:t>
            </a:r>
            <a:endParaRPr lang="en-US" sz="2600">
              <a:latin typeface="Century Gothic" panose="020B0502020202020204"/>
              <a:cs typeface="Calibri"/>
            </a:endParaRPr>
          </a:p>
          <a:p>
            <a:pPr marL="400050">
              <a:buFont typeface="Wingdings" charset="2"/>
              <a:buChar char="Ø"/>
            </a:pPr>
            <a:r>
              <a:rPr lang="en-US" sz="2800">
                <a:latin typeface="Calibri"/>
                <a:cs typeface="Calibri"/>
              </a:rPr>
              <a:t>Secondary Projects</a:t>
            </a:r>
          </a:p>
          <a:p>
            <a:pPr marL="914400" lvl="1" indent="-457200">
              <a:buFont typeface="Wingdings" charset="2"/>
              <a:buChar char="§"/>
            </a:pPr>
            <a:r>
              <a:rPr lang="en-US" sz="2600">
                <a:latin typeface="Calibri"/>
                <a:cs typeface="Calibri"/>
              </a:rPr>
              <a:t>Bundled Payment Care Initiatives (BPCI) – COPD  and GI Hemorrhage</a:t>
            </a:r>
          </a:p>
          <a:p>
            <a:pPr marL="914400" lvl="1" indent="-457200">
              <a:buFont typeface="Wingdings" charset="2"/>
              <a:buChar char="§"/>
            </a:pPr>
            <a:r>
              <a:rPr lang="en" sz="2600">
                <a:latin typeface="Calibri"/>
                <a:cs typeface="Calibri"/>
              </a:rPr>
              <a:t>Main focus on COPD – Noninvasive (NIV) care</a:t>
            </a:r>
            <a:endParaRPr lang="en-US" sz="2600">
              <a:latin typeface="Calibri"/>
              <a:cs typeface="Calibri"/>
            </a:endParaRPr>
          </a:p>
          <a:p>
            <a:pPr marL="914400" lvl="1" indent="-457200">
              <a:buFont typeface="Wingdings" charset="2"/>
              <a:buChar char="§"/>
            </a:pPr>
            <a:r>
              <a:rPr lang="en-US" sz="2600">
                <a:latin typeface="Calibri"/>
                <a:cs typeface="Calibri"/>
              </a:rPr>
              <a:t>Researching evidence-based information in support of Bundles</a:t>
            </a:r>
          </a:p>
          <a:p>
            <a:pPr marL="171450" indent="-457200">
              <a:buFont typeface="Wingdings" charset="2"/>
              <a:buChar char="Ø"/>
            </a:pPr>
            <a:r>
              <a:rPr lang="en-US" sz="2800">
                <a:latin typeface="Calibri"/>
                <a:cs typeface="Calibri"/>
              </a:rPr>
              <a:t>Tertiary experience</a:t>
            </a:r>
          </a:p>
          <a:p>
            <a:pPr marL="857250" lvl="1" indent="-342900">
              <a:buFont typeface="Wingdings" charset="2"/>
              <a:buChar char="§"/>
            </a:pPr>
            <a:r>
              <a:rPr lang="en-US" sz="2600">
                <a:latin typeface="Calibri"/>
                <a:cs typeface="Calibri"/>
              </a:rPr>
              <a:t>Accreditation meetings</a:t>
            </a:r>
          </a:p>
          <a:p>
            <a:pPr marL="857250" lvl="1" indent="-342900">
              <a:buFont typeface="Wingdings" charset="2"/>
              <a:buChar char="§"/>
            </a:pPr>
            <a:r>
              <a:rPr lang="en-US" sz="2600">
                <a:latin typeface="Calibri"/>
                <a:cs typeface="Calibri"/>
              </a:rPr>
              <a:t>Gemba walks </a:t>
            </a:r>
            <a:endParaRPr lang="en-US" sz="2600">
              <a:latin typeface="Century Gothic" panose="020B0502020202020204"/>
              <a:cs typeface="Calibri"/>
            </a:endParaRPr>
          </a:p>
          <a:p>
            <a:pPr marL="857250" lvl="1" indent="-342900">
              <a:buFont typeface="Wingdings" charset="2"/>
              <a:buChar char="§"/>
            </a:pPr>
            <a:r>
              <a:rPr lang="en-US" sz="2600">
                <a:latin typeface="Calibri"/>
                <a:cs typeface="Calibri"/>
              </a:rPr>
              <a:t>Tumor board meetings</a:t>
            </a:r>
            <a:endParaRPr lang="en-US" sz="2600"/>
          </a:p>
          <a:p>
            <a:pPr marL="1085850" lvl="1">
              <a:buFont typeface="Wingdings" charset="2"/>
              <a:buChar char="§"/>
            </a:pPr>
            <a:endParaRPr lang="en-US" sz="2400" b="1">
              <a:latin typeface="Calibri"/>
              <a:cs typeface="Calibri"/>
            </a:endParaRPr>
          </a:p>
        </p:txBody>
      </p:sp>
    </p:spTree>
    <p:extLst>
      <p:ext uri="{BB962C8B-B14F-4D97-AF65-F5344CB8AC3E}">
        <p14:creationId xmlns:p14="http://schemas.microsoft.com/office/powerpoint/2010/main" val="13934591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8">
            <a:extLst>
              <a:ext uri="{FF2B5EF4-FFF2-40B4-BE49-F238E27FC236}">
                <a16:creationId xmlns:a16="http://schemas.microsoft.com/office/drawing/2014/main" id="{B4AAD3FD-83A5-4B89-9F8F-01B8870865B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648931" y="629266"/>
            <a:ext cx="4485164" cy="1040431"/>
          </a:xfrm>
        </p:spPr>
        <p:txBody>
          <a:bodyPr>
            <a:normAutofit/>
          </a:bodyPr>
          <a:lstStyle/>
          <a:p>
            <a:r>
              <a:rPr lang="en-US" sz="4400">
                <a:solidFill>
                  <a:srgbClr val="EBEBEB"/>
                </a:solidFill>
                <a:latin typeface="Calibri"/>
                <a:cs typeface="Calibri"/>
              </a:rPr>
              <a:t>Practicum Outline</a:t>
            </a: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648931" y="1690255"/>
            <a:ext cx="4859236" cy="4963055"/>
          </a:xfrm>
        </p:spPr>
        <p:txBody>
          <a:bodyPr vert="horz" lIns="91440" tIns="45720" rIns="91440" bIns="45720" rtlCol="0" anchor="t">
            <a:normAutofit fontScale="92500"/>
          </a:bodyPr>
          <a:lstStyle/>
          <a:p>
            <a:pPr>
              <a:lnSpc>
                <a:spcPct val="90000"/>
              </a:lnSpc>
              <a:buFont typeface="Wingdings" charset="2"/>
              <a:buChar char="Ø"/>
            </a:pPr>
            <a:r>
              <a:rPr lang="en-US" sz="2800">
                <a:solidFill>
                  <a:srgbClr val="EBEBEB"/>
                </a:solidFill>
                <a:latin typeface="Calibri"/>
                <a:cs typeface="Calibri"/>
              </a:rPr>
              <a:t>Primary Project:</a:t>
            </a:r>
            <a:endParaRPr lang="en-US" sz="2800">
              <a:solidFill>
                <a:srgbClr val="000000"/>
              </a:solidFill>
              <a:latin typeface="Century Gothic" panose="020B0502020202020204"/>
              <a:cs typeface="Calibri"/>
            </a:endParaRPr>
          </a:p>
          <a:p>
            <a:pPr>
              <a:lnSpc>
                <a:spcPct val="90000"/>
              </a:lnSpc>
              <a:buFont typeface="Wingdings" charset="2"/>
              <a:buChar char="§"/>
            </a:pPr>
            <a:r>
              <a:rPr lang="en-US" sz="2400">
                <a:solidFill>
                  <a:srgbClr val="EBEBEB"/>
                </a:solidFill>
                <a:latin typeface="Calibri"/>
                <a:cs typeface="Calibri"/>
              </a:rPr>
              <a:t>Social Determinants of Health Pilot study</a:t>
            </a:r>
            <a:endParaRPr lang="en-US" sz="2400">
              <a:solidFill>
                <a:srgbClr val="000000"/>
              </a:solidFill>
              <a:latin typeface="Century Gothic" panose="020B0502020202020204"/>
              <a:cs typeface="Calibri"/>
            </a:endParaRPr>
          </a:p>
          <a:p>
            <a:pPr lvl="1">
              <a:lnSpc>
                <a:spcPct val="90000"/>
              </a:lnSpc>
              <a:buFont typeface="Courier New" charset="2"/>
              <a:buChar char="o"/>
            </a:pPr>
            <a:r>
              <a:rPr lang="en" sz="2400">
                <a:solidFill>
                  <a:srgbClr val="EBEBEB"/>
                </a:solidFill>
                <a:latin typeface="Calibri"/>
                <a:cs typeface="Calibri"/>
              </a:rPr>
              <a:t>An 18-month long study.</a:t>
            </a:r>
            <a:endParaRPr lang="en-US" sz="2400">
              <a:solidFill>
                <a:srgbClr val="000000"/>
              </a:solidFill>
              <a:latin typeface="Century Gothic" panose="020B0502020202020204"/>
              <a:cs typeface="Calibri"/>
            </a:endParaRPr>
          </a:p>
          <a:p>
            <a:pPr lvl="1">
              <a:lnSpc>
                <a:spcPct val="90000"/>
              </a:lnSpc>
              <a:buFont typeface="Courier New" charset="2"/>
              <a:buChar char="o"/>
            </a:pPr>
            <a:r>
              <a:rPr lang="en" sz="2400">
                <a:solidFill>
                  <a:srgbClr val="EBEBEB"/>
                </a:solidFill>
                <a:latin typeface="Calibri"/>
                <a:cs typeface="Calibri"/>
              </a:rPr>
              <a:t>Focus on 3 main domains - food, housing and transportation.</a:t>
            </a:r>
          </a:p>
          <a:p>
            <a:pPr lvl="1">
              <a:lnSpc>
                <a:spcPct val="90000"/>
              </a:lnSpc>
              <a:buFont typeface="Courier New" charset="2"/>
              <a:buChar char="o"/>
            </a:pPr>
            <a:r>
              <a:rPr lang="en" sz="2400">
                <a:solidFill>
                  <a:srgbClr val="EBEBEB"/>
                </a:solidFill>
                <a:latin typeface="Calibri"/>
                <a:cs typeface="Calibri"/>
              </a:rPr>
              <a:t>Purpose is to anticipate the needs of high utilizer Emergency Department (ED) patients.</a:t>
            </a:r>
            <a:endParaRPr lang="en" sz="2400">
              <a:solidFill>
                <a:srgbClr val="EBEBEB"/>
              </a:solidFill>
              <a:latin typeface="Century Gothic" panose="020B0502020202020204"/>
              <a:cs typeface="Calibri"/>
            </a:endParaRPr>
          </a:p>
          <a:p>
            <a:pPr lvl="1">
              <a:lnSpc>
                <a:spcPct val="90000"/>
              </a:lnSpc>
              <a:buFont typeface="Courier New" charset="2"/>
              <a:buChar char="o"/>
            </a:pPr>
            <a:r>
              <a:rPr lang="en" sz="2400">
                <a:solidFill>
                  <a:srgbClr val="EBEBEB"/>
                </a:solidFill>
                <a:latin typeface="Calibri"/>
                <a:cs typeface="Calibri"/>
              </a:rPr>
              <a:t>Build a community partnership to ease burden.</a:t>
            </a:r>
            <a:endParaRPr lang="en" sz="2400">
              <a:solidFill>
                <a:srgbClr val="EBEBEB"/>
              </a:solidFill>
              <a:latin typeface="Century Gothic" panose="020B0502020202020204"/>
              <a:cs typeface="Calibri"/>
            </a:endParaRPr>
          </a:p>
          <a:p>
            <a:pPr lvl="1">
              <a:lnSpc>
                <a:spcPct val="90000"/>
              </a:lnSpc>
              <a:buFont typeface="Courier New" charset="2"/>
              <a:buChar char="o"/>
            </a:pPr>
            <a:r>
              <a:rPr lang="en" sz="2400">
                <a:solidFill>
                  <a:srgbClr val="EBEBEB"/>
                </a:solidFill>
                <a:latin typeface="Calibri"/>
                <a:cs typeface="Calibri"/>
              </a:rPr>
              <a:t>Goal to reduce readmissions and unnecessary visits to the ED.</a:t>
            </a:r>
          </a:p>
          <a:p>
            <a:pPr marL="800100" lvl="1" indent="0">
              <a:lnSpc>
                <a:spcPct val="90000"/>
              </a:lnSpc>
              <a:buNone/>
            </a:pPr>
            <a:endParaRPr lang="en-US" sz="2400">
              <a:solidFill>
                <a:srgbClr val="EBEBEB"/>
              </a:solidFill>
              <a:latin typeface="Calibri"/>
              <a:cs typeface="Calibri"/>
            </a:endParaRPr>
          </a:p>
        </p:txBody>
      </p:sp>
      <p:sp>
        <p:nvSpPr>
          <p:cNvPr id="11" name="Freeform 31">
            <a:extLst>
              <a:ext uri="{FF2B5EF4-FFF2-40B4-BE49-F238E27FC236}">
                <a16:creationId xmlns:a16="http://schemas.microsoft.com/office/drawing/2014/main" id="{61752F1D-FC0F-4103-9584-630E643CCDA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9402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useBgFill="1">
        <p:nvSpPr>
          <p:cNvPr id="13" name="Rectangle 12">
            <a:extLst>
              <a:ext uri="{FF2B5EF4-FFF2-40B4-BE49-F238E27FC236}">
                <a16:creationId xmlns:a16="http://schemas.microsoft.com/office/drawing/2014/main" id="{126C04EF-6428-472D-B316-74A19385B08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3992" y="0"/>
            <a:ext cx="609842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5" name="Freeform 5">
            <a:extLst>
              <a:ext uri="{FF2B5EF4-FFF2-40B4-BE49-F238E27FC236}">
                <a16:creationId xmlns:a16="http://schemas.microsoft.com/office/drawing/2014/main" id="{AE50896D-AACB-4C0A-855D-ECEFB4A0DA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2450577"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ln>
            <a:noFill/>
          </a:ln>
        </p:spPr>
      </p:sp>
      <p:pic>
        <p:nvPicPr>
          <p:cNvPr id="4" name="Picture 10" descr="A close up of a map&#10;&#10;Description generated with very high confidence">
            <a:extLst>
              <a:ext uri="{FF2B5EF4-FFF2-40B4-BE49-F238E27FC236}">
                <a16:creationId xmlns:a16="http://schemas.microsoft.com/office/drawing/2014/main" id="{94D5F3C9-574F-4EDA-9B24-3C9175352696}"/>
              </a:ext>
            </a:extLst>
          </p:cNvPr>
          <p:cNvPicPr>
            <a:picLocks noChangeAspect="1"/>
          </p:cNvPicPr>
          <p:nvPr/>
        </p:nvPicPr>
        <p:blipFill>
          <a:blip r:embed="rId3"/>
          <a:stretch>
            <a:fillRect/>
          </a:stretch>
        </p:blipFill>
        <p:spPr>
          <a:xfrm>
            <a:off x="6038574" y="1694457"/>
            <a:ext cx="5449889" cy="4605155"/>
          </a:xfrm>
          <a:prstGeom prst="rect">
            <a:avLst/>
          </a:prstGeom>
          <a:effectLst/>
        </p:spPr>
      </p:pic>
      <p:sp>
        <p:nvSpPr>
          <p:cNvPr id="17" name="Rectangle 16">
            <a:extLst>
              <a:ext uri="{FF2B5EF4-FFF2-40B4-BE49-F238E27FC236}">
                <a16:creationId xmlns:a16="http://schemas.microsoft.com/office/drawing/2014/main" id="{A92A1116-1C84-41DF-B803-1F7B0883EC8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165030626"/>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646112" y="452718"/>
            <a:ext cx="4756385" cy="984894"/>
          </a:xfrm>
        </p:spPr>
        <p:txBody>
          <a:bodyPr vert="horz" lIns="91440" tIns="45720" rIns="91440" bIns="45720" rtlCol="0" anchor="t">
            <a:noAutofit/>
          </a:bodyPr>
          <a:lstStyle/>
          <a:p>
            <a:r>
              <a:rPr lang="en-US" sz="4400">
                <a:latin typeface="Calibri"/>
                <a:cs typeface="Calibri"/>
              </a:rPr>
              <a:t>Practicum Outline</a:t>
            </a:r>
            <a:r>
              <a:rPr lang="en-US" sz="4000">
                <a:latin typeface="Calibri"/>
                <a:cs typeface="Calibri"/>
              </a:rPr>
              <a:t> </a:t>
            </a:r>
            <a:r>
              <a:rPr lang="en-US" sz="4000"/>
              <a:t/>
            </a:r>
            <a:br>
              <a:rPr lang="en-US" sz="4000"/>
            </a:br>
            <a:endParaRPr lang="en-US" sz="3900">
              <a:latin typeface="Calibri"/>
              <a:cs typeface="Calibri"/>
            </a:endParaRPr>
          </a:p>
        </p:txBody>
      </p:sp>
      <p:sp>
        <p:nvSpPr>
          <p:cNvPr id="11" name="Freeform 7">
            <a:extLst>
              <a:ext uri="{FF2B5EF4-FFF2-40B4-BE49-F238E27FC236}">
                <a16:creationId xmlns:a16="http://schemas.microsoft.com/office/drawing/2014/main" id="{E849FE61-12C4-4A06-A722-B545DE0C8A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tx1">
              <a:alpha val="20000"/>
            </a:schemeClr>
          </a:solidFill>
          <a:ln>
            <a:noFill/>
          </a:ln>
        </p:spPr>
        <p:txBody>
          <a:bodyPr rtlCol="0" anchor="ctr"/>
          <a:lstStyle/>
          <a:p>
            <a:pPr algn="ctr"/>
            <a:endParaRPr lang="en-US"/>
          </a:p>
        </p:txBody>
      </p:sp>
      <p:sp>
        <p:nvSpPr>
          <p:cNvPr id="13" name="Rectangle 12">
            <a:extLst>
              <a:ext uri="{FF2B5EF4-FFF2-40B4-BE49-F238E27FC236}">
                <a16:creationId xmlns:a16="http://schemas.microsoft.com/office/drawing/2014/main" id="{56F66601-92F3-4541-8A73-2E7C603697E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54139" y="0"/>
            <a:ext cx="463828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5">
            <a:extLst>
              <a:ext uri="{FF2B5EF4-FFF2-40B4-BE49-F238E27FC236}">
                <a16:creationId xmlns:a16="http://schemas.microsoft.com/office/drawing/2014/main" id="{4A7E95D6-9DF4-41D7-BF12-FC5BEC76CF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3906400" y="2756642"/>
            <a:ext cx="6858000" cy="1344715"/>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rgbClr val="FFFFFF"/>
          </a:solidFill>
          <a:ln>
            <a:noFill/>
          </a:ln>
        </p:spPr>
      </p:sp>
      <p:pic>
        <p:nvPicPr>
          <p:cNvPr id="4" name="Picture 4" descr="A screenshot of a cell phone&#10;&#10;Description generated with very high confidence">
            <a:extLst>
              <a:ext uri="{FF2B5EF4-FFF2-40B4-BE49-F238E27FC236}">
                <a16:creationId xmlns:a16="http://schemas.microsoft.com/office/drawing/2014/main" id="{17352211-5311-46E2-91B5-129C08B3B5E8}"/>
              </a:ext>
            </a:extLst>
          </p:cNvPr>
          <p:cNvPicPr>
            <a:picLocks noChangeAspect="1"/>
          </p:cNvPicPr>
          <p:nvPr/>
        </p:nvPicPr>
        <p:blipFill>
          <a:blip r:embed="rId4"/>
          <a:stretch>
            <a:fillRect/>
          </a:stretch>
        </p:blipFill>
        <p:spPr>
          <a:xfrm>
            <a:off x="7020515" y="1924077"/>
            <a:ext cx="4925406" cy="3001984"/>
          </a:xfrm>
          <a:prstGeom prst="rect">
            <a:avLst/>
          </a:prstGeom>
          <a:effectLst/>
        </p:spPr>
      </p:pic>
      <p:sp>
        <p:nvSpPr>
          <p:cNvPr id="17" name="Rectangle 16">
            <a:extLst>
              <a:ext uri="{FF2B5EF4-FFF2-40B4-BE49-F238E27FC236}">
                <a16:creationId xmlns:a16="http://schemas.microsoft.com/office/drawing/2014/main" id="{7FB12D8C-572F-4417-9FE1-D691A132F69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646112" y="1332482"/>
            <a:ext cx="5628635" cy="5259861"/>
          </a:xfrm>
        </p:spPr>
        <p:txBody>
          <a:bodyPr vert="horz" lIns="91440" tIns="45720" rIns="91440" bIns="45720" rtlCol="0" anchor="t">
            <a:normAutofit fontScale="85000" lnSpcReduction="10000"/>
          </a:bodyPr>
          <a:lstStyle/>
          <a:p>
            <a:pPr>
              <a:buFont typeface="Wingdings" charset="2"/>
              <a:buChar char="Ø"/>
            </a:pPr>
            <a:r>
              <a:rPr lang="en-US" sz="3200">
                <a:solidFill>
                  <a:srgbClr val="EBEBEB"/>
                </a:solidFill>
                <a:latin typeface="Calibri"/>
                <a:cs typeface="Calibri"/>
              </a:rPr>
              <a:t>Secondary Project: </a:t>
            </a:r>
            <a:endParaRPr lang="en-US" sz="3000">
              <a:solidFill>
                <a:srgbClr val="FFFFFF"/>
              </a:solidFill>
              <a:latin typeface="Century Gothic" panose="020B0502020202020204"/>
              <a:cs typeface="Calibri"/>
            </a:endParaRPr>
          </a:p>
          <a:p>
            <a:pPr>
              <a:buFont typeface="Wingdings" charset="2"/>
              <a:buChar char="§"/>
            </a:pPr>
            <a:r>
              <a:rPr lang="en-US" sz="3000">
                <a:solidFill>
                  <a:srgbClr val="EBEBEB"/>
                </a:solidFill>
                <a:latin typeface="Calibri"/>
                <a:cs typeface="Calibri"/>
              </a:rPr>
              <a:t>BPCI - COPD &amp; GI Hemorrhage</a:t>
            </a:r>
            <a:endParaRPr lang="en-US" sz="3000">
              <a:solidFill>
                <a:srgbClr val="FFFFFF"/>
              </a:solidFill>
              <a:latin typeface="Century Gothic" panose="020B0502020202020204"/>
              <a:cs typeface="Calibri"/>
            </a:endParaRPr>
          </a:p>
          <a:p>
            <a:pPr lvl="1">
              <a:buFont typeface="Courier New" charset="2"/>
              <a:buChar char="o"/>
            </a:pPr>
            <a:r>
              <a:rPr lang="en-US" sz="3200">
                <a:solidFill>
                  <a:srgbClr val="FFFFFF"/>
                </a:solidFill>
                <a:latin typeface="Calibri"/>
                <a:cs typeface="Calibri"/>
              </a:rPr>
              <a:t>Developed</a:t>
            </a:r>
            <a:r>
              <a:rPr lang="en-US" sz="3200">
                <a:latin typeface="Calibri"/>
                <a:cs typeface="Calibri"/>
              </a:rPr>
              <a:t> by the Center for Medicare and Medicaid Innovation (Innovation Center).</a:t>
            </a:r>
            <a:endParaRPr lang="en-US" sz="3200">
              <a:latin typeface="Century Gothic" panose="020B0502020202020204"/>
              <a:cs typeface="Calibri"/>
            </a:endParaRPr>
          </a:p>
          <a:p>
            <a:pPr lvl="1">
              <a:buFont typeface="Courier New" charset="2"/>
              <a:buChar char="o"/>
            </a:pPr>
            <a:r>
              <a:rPr lang="en-US" sz="3200">
                <a:latin typeface="Calibri"/>
                <a:cs typeface="Calibri"/>
              </a:rPr>
              <a:t>Organizations enter into payment arrangements with Centers for Medicare and Medicaid services (CMS).</a:t>
            </a:r>
            <a:endParaRPr lang="en-US" sz="3200">
              <a:latin typeface="Century Gothic" panose="020B0502020202020204"/>
              <a:cs typeface="Calibri"/>
            </a:endParaRPr>
          </a:p>
          <a:p>
            <a:pPr lvl="1">
              <a:buFont typeface="Courier New" charset="2"/>
              <a:buChar char="o"/>
            </a:pPr>
            <a:r>
              <a:rPr lang="en-US" sz="3200">
                <a:latin typeface="Calibri"/>
                <a:cs typeface="Calibri"/>
              </a:rPr>
              <a:t>Financial and performance accountability for episodes of care.</a:t>
            </a:r>
            <a:endParaRPr lang="en-US" sz="3200"/>
          </a:p>
          <a:p>
            <a:pPr marL="800100" lvl="1" indent="0">
              <a:buNone/>
            </a:pPr>
            <a:endParaRPr lang="en-US" sz="3200">
              <a:latin typeface="Calibri"/>
              <a:cs typeface="Calibri"/>
            </a:endParaRPr>
          </a:p>
          <a:p>
            <a:pPr marL="800100" lvl="1" indent="0">
              <a:buNone/>
            </a:pPr>
            <a:endParaRPr lang="en-US">
              <a:latin typeface="Calibri"/>
              <a:cs typeface="Calibri"/>
            </a:endParaRPr>
          </a:p>
          <a:p>
            <a:pPr marL="1085850" lvl="1">
              <a:buFont typeface="Wingdings,Sans-Serif" charset="2"/>
              <a:buChar char="§"/>
            </a:pPr>
            <a:endParaRPr lang="en-US">
              <a:latin typeface="Calibri"/>
              <a:cs typeface="Calibri"/>
            </a:endParaRPr>
          </a:p>
        </p:txBody>
      </p:sp>
      <p:pic>
        <p:nvPicPr>
          <p:cNvPr id="6" name="Picture 6" descr="A close up of a logo&#10;&#10;Description generated with very high confidence">
            <a:extLst>
              <a:ext uri="{FF2B5EF4-FFF2-40B4-BE49-F238E27FC236}">
                <a16:creationId xmlns:a16="http://schemas.microsoft.com/office/drawing/2014/main" id="{DB3327FF-B300-45ED-A422-FB4A87B6F187}"/>
              </a:ext>
            </a:extLst>
          </p:cNvPr>
          <p:cNvPicPr>
            <a:picLocks noChangeAspect="1"/>
          </p:cNvPicPr>
          <p:nvPr/>
        </p:nvPicPr>
        <p:blipFill>
          <a:blip r:embed="rId5"/>
          <a:stretch>
            <a:fillRect/>
          </a:stretch>
        </p:blipFill>
        <p:spPr>
          <a:xfrm>
            <a:off x="11291677" y="1977021"/>
            <a:ext cx="587828" cy="601683"/>
          </a:xfrm>
          <a:prstGeom prst="rect">
            <a:avLst/>
          </a:prstGeom>
          <a:effectLst/>
        </p:spPr>
      </p:pic>
    </p:spTree>
    <p:extLst>
      <p:ext uri="{BB962C8B-B14F-4D97-AF65-F5344CB8AC3E}">
        <p14:creationId xmlns:p14="http://schemas.microsoft.com/office/powerpoint/2010/main" val="3657921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1515115-95FB-41E0-86F3-8744438C09D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FAA0A77-A585-4A3B-975F-B237CAE196AE}"/>
              </a:ext>
            </a:extLst>
          </p:cNvPr>
          <p:cNvSpPr>
            <a:spLocks noGrp="1"/>
          </p:cNvSpPr>
          <p:nvPr>
            <p:ph type="title"/>
          </p:nvPr>
        </p:nvSpPr>
        <p:spPr>
          <a:xfrm>
            <a:off x="427257" y="573848"/>
            <a:ext cx="4410872" cy="943449"/>
          </a:xfrm>
        </p:spPr>
        <p:txBody>
          <a:bodyPr>
            <a:normAutofit/>
          </a:bodyPr>
          <a:lstStyle/>
          <a:p>
            <a:r>
              <a:rPr lang="en-US" sz="4400">
                <a:solidFill>
                  <a:srgbClr val="EBEBEB"/>
                </a:solidFill>
                <a:latin typeface="Calibri"/>
                <a:cs typeface="Calibri"/>
              </a:rPr>
              <a:t>Practicum Outline </a:t>
            </a:r>
            <a:endParaRPr lang="en-US">
              <a:solidFill>
                <a:srgbClr val="EBEBEB"/>
              </a:solidFill>
              <a:latin typeface="Calibri"/>
              <a:cs typeface="Calibri"/>
            </a:endParaRPr>
          </a:p>
        </p:txBody>
      </p:sp>
      <p:sp>
        <p:nvSpPr>
          <p:cNvPr id="3" name="Content Placeholder 2">
            <a:extLst>
              <a:ext uri="{FF2B5EF4-FFF2-40B4-BE49-F238E27FC236}">
                <a16:creationId xmlns:a16="http://schemas.microsoft.com/office/drawing/2014/main" id="{DE916527-7467-4728-B88A-57505558E280}"/>
              </a:ext>
            </a:extLst>
          </p:cNvPr>
          <p:cNvSpPr>
            <a:spLocks noGrp="1"/>
          </p:cNvSpPr>
          <p:nvPr>
            <p:ph idx="1"/>
          </p:nvPr>
        </p:nvSpPr>
        <p:spPr>
          <a:xfrm>
            <a:off x="579658" y="1429219"/>
            <a:ext cx="5616216" cy="5262355"/>
          </a:xfrm>
        </p:spPr>
        <p:txBody>
          <a:bodyPr vert="horz" lIns="91440" tIns="45720" rIns="91440" bIns="45720" rtlCol="0" anchor="t">
            <a:normAutofit lnSpcReduction="10000"/>
          </a:bodyPr>
          <a:lstStyle/>
          <a:p>
            <a:pPr>
              <a:buFont typeface="Wingdings,Sans-Serif" charset="2"/>
              <a:buChar char="Ø"/>
            </a:pPr>
            <a:r>
              <a:rPr lang="en-US" sz="3000">
                <a:solidFill>
                  <a:srgbClr val="FFFFFF"/>
                </a:solidFill>
                <a:latin typeface="Calibri"/>
                <a:cs typeface="Calibri"/>
              </a:rPr>
              <a:t>Tertiary:</a:t>
            </a:r>
            <a:endParaRPr lang="en-US"/>
          </a:p>
          <a:p>
            <a:pPr>
              <a:buFont typeface="Wingdings" charset="2"/>
              <a:buChar char="§"/>
            </a:pPr>
            <a:r>
              <a:rPr lang="en-US" sz="3000">
                <a:solidFill>
                  <a:srgbClr val="FFFFFF"/>
                </a:solidFill>
                <a:latin typeface="Calibri"/>
                <a:cs typeface="Calibri"/>
              </a:rPr>
              <a:t>Gemba Walks</a:t>
            </a:r>
            <a:endParaRPr lang="en-US"/>
          </a:p>
          <a:p>
            <a:pPr lvl="1">
              <a:buFont typeface="Courier New" charset="2"/>
              <a:buChar char="o"/>
            </a:pPr>
            <a:r>
              <a:rPr lang="en-US" sz="2800">
                <a:solidFill>
                  <a:srgbClr val="FFFFFF"/>
                </a:solidFill>
                <a:latin typeface="Calibri"/>
                <a:cs typeface="Calibri"/>
              </a:rPr>
              <a:t>Lean management philosophy</a:t>
            </a:r>
            <a:endParaRPr lang="en-US" sz="2800">
              <a:solidFill>
                <a:srgbClr val="FFFFFF"/>
              </a:solidFill>
              <a:latin typeface="Century Gothic" panose="020B0502020202020204"/>
              <a:cs typeface="Calibri"/>
            </a:endParaRPr>
          </a:p>
          <a:p>
            <a:pPr lvl="1">
              <a:buFont typeface="Courier New" charset="2"/>
              <a:buChar char="o"/>
            </a:pPr>
            <a:r>
              <a:rPr lang="en-US" sz="2800">
                <a:solidFill>
                  <a:srgbClr val="FFFFFF"/>
                </a:solidFill>
                <a:latin typeface="Calibri"/>
                <a:cs typeface="Calibri"/>
              </a:rPr>
              <a:t>Observe the actual work process</a:t>
            </a:r>
            <a:endParaRPr lang="en-US" sz="2800">
              <a:solidFill>
                <a:srgbClr val="FFFFFF"/>
              </a:solidFill>
              <a:latin typeface="Century Gothic" panose="020B0502020202020204"/>
              <a:cs typeface="Calibri"/>
            </a:endParaRPr>
          </a:p>
          <a:p>
            <a:pPr lvl="1">
              <a:buFont typeface="Courier New" charset="2"/>
              <a:buChar char="o"/>
            </a:pPr>
            <a:r>
              <a:rPr lang="en-US" sz="2800">
                <a:solidFill>
                  <a:srgbClr val="FFFFFF"/>
                </a:solidFill>
                <a:latin typeface="Calibri"/>
                <a:cs typeface="Calibri"/>
              </a:rPr>
              <a:t>Engage with employees</a:t>
            </a:r>
          </a:p>
          <a:p>
            <a:pPr lvl="1">
              <a:buFont typeface="Courier New" charset="2"/>
              <a:buChar char="o"/>
            </a:pPr>
            <a:r>
              <a:rPr lang="en-US" sz="2800">
                <a:solidFill>
                  <a:srgbClr val="FFFFFF"/>
                </a:solidFill>
                <a:latin typeface="Calibri"/>
                <a:cs typeface="Calibri"/>
              </a:rPr>
              <a:t>Gain knowledge about the work process and </a:t>
            </a:r>
            <a:endParaRPr lang="en-US" sz="2800">
              <a:solidFill>
                <a:srgbClr val="FFFFFF"/>
              </a:solidFill>
              <a:latin typeface="Century Gothic" panose="020B0502020202020204"/>
              <a:cs typeface="Calibri"/>
            </a:endParaRPr>
          </a:p>
          <a:p>
            <a:pPr lvl="1">
              <a:buFont typeface="Courier New" charset="2"/>
              <a:buChar char="o"/>
            </a:pPr>
            <a:r>
              <a:rPr lang="en-US" sz="2800">
                <a:solidFill>
                  <a:srgbClr val="FFFFFF"/>
                </a:solidFill>
                <a:latin typeface="Calibri"/>
                <a:cs typeface="Calibri"/>
              </a:rPr>
              <a:t>Explore opportunities for continuous improvement (</a:t>
            </a:r>
            <a:r>
              <a:rPr lang="en-US" sz="2800" err="1">
                <a:solidFill>
                  <a:srgbClr val="FFFFFF"/>
                </a:solidFill>
                <a:latin typeface="Calibri"/>
                <a:cs typeface="Calibri"/>
              </a:rPr>
              <a:t>Kanbanize</a:t>
            </a:r>
            <a:r>
              <a:rPr lang="en-US" sz="2800">
                <a:solidFill>
                  <a:srgbClr val="FFFFFF"/>
                </a:solidFill>
                <a:latin typeface="Calibri"/>
                <a:cs typeface="Calibri"/>
              </a:rPr>
              <a:t>, 2019)</a:t>
            </a:r>
            <a:endParaRPr lang="en-US" sz="2800">
              <a:solidFill>
                <a:srgbClr val="FFFFFF"/>
              </a:solidFill>
            </a:endParaRPr>
          </a:p>
          <a:p>
            <a:pPr marL="1085850" lvl="1" indent="0">
              <a:buNone/>
            </a:pPr>
            <a:endParaRPr lang="en-US" sz="2800">
              <a:solidFill>
                <a:srgbClr val="FFFFFF"/>
              </a:solidFill>
              <a:latin typeface="Calibri"/>
              <a:cs typeface="Calibri"/>
            </a:endParaRPr>
          </a:p>
          <a:p>
            <a:pPr marL="1085850" lvl="1" indent="0">
              <a:buNone/>
            </a:pPr>
            <a:endParaRPr lang="en-US" sz="2800">
              <a:solidFill>
                <a:srgbClr val="FFFFFF"/>
              </a:solidFill>
              <a:latin typeface="Calibri"/>
              <a:cs typeface="Calibri"/>
            </a:endParaRPr>
          </a:p>
          <a:p>
            <a:pPr marL="1085850" lvl="1" indent="0">
              <a:buFont typeface="Wingdings,Sans-Serif" charset="2"/>
              <a:buChar char="§"/>
            </a:pPr>
            <a:endParaRPr lang="en-US">
              <a:solidFill>
                <a:srgbClr val="FFFFFF"/>
              </a:solidFill>
              <a:latin typeface="Calibri"/>
              <a:cs typeface="Calibri"/>
            </a:endParaRPr>
          </a:p>
          <a:p>
            <a:pPr>
              <a:buFont typeface="Wingdings" charset="2"/>
              <a:buChar char="Ø"/>
            </a:pPr>
            <a:endParaRPr lang="en-US">
              <a:solidFill>
                <a:srgbClr val="FFFFFF"/>
              </a:solidFill>
              <a:latin typeface="Calibri"/>
              <a:cs typeface="Calibri"/>
            </a:endParaRPr>
          </a:p>
          <a:p>
            <a:pPr marL="800100" lvl="1" indent="0">
              <a:buNone/>
            </a:pPr>
            <a:endParaRPr lang="en-US">
              <a:solidFill>
                <a:srgbClr val="FFFFFF"/>
              </a:solidFill>
              <a:latin typeface="Calibri"/>
              <a:cs typeface="Calibri"/>
            </a:endParaRPr>
          </a:p>
        </p:txBody>
      </p:sp>
      <p:sp>
        <p:nvSpPr>
          <p:cNvPr id="11" name="Freeform 31">
            <a:extLst>
              <a:ext uri="{FF2B5EF4-FFF2-40B4-BE49-F238E27FC236}">
                <a16:creationId xmlns:a16="http://schemas.microsoft.com/office/drawing/2014/main" id="{8222A33F-BE2D-4D69-92A0-5DF8B17BAAC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49843"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solidFill>
                <a:srgbClr val="FFFFFF"/>
              </a:solidFill>
            </a:endParaRPr>
          </a:p>
        </p:txBody>
      </p:sp>
      <p:sp useBgFill="1">
        <p:nvSpPr>
          <p:cNvPr id="13" name="Freeform: Shape 12">
            <a:extLst>
              <a:ext uri="{FF2B5EF4-FFF2-40B4-BE49-F238E27FC236}">
                <a16:creationId xmlns:a16="http://schemas.microsoft.com/office/drawing/2014/main" id="{CE1C74D0-9609-468A-9597-5D87C8A42B5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6200000">
            <a:off x="5998731" y="664312"/>
            <a:ext cx="6858001" cy="5529377"/>
          </a:xfrm>
          <a:custGeom>
            <a:avLst/>
            <a:gdLst>
              <a:gd name="connsiteX0" fmla="*/ 6858001 w 6858001"/>
              <a:gd name="connsiteY0" fmla="*/ 1177 h 5529377"/>
              <a:gd name="connsiteX1" fmla="*/ 6858001 w 6858001"/>
              <a:gd name="connsiteY1" fmla="*/ 1344715 h 5529377"/>
              <a:gd name="connsiteX2" fmla="*/ 6858000 w 6858001"/>
              <a:gd name="connsiteY2" fmla="*/ 1344715 h 5529377"/>
              <a:gd name="connsiteX3" fmla="*/ 6858000 w 6858001"/>
              <a:gd name="connsiteY3" fmla="*/ 5529377 h 5529377"/>
              <a:gd name="connsiteX4" fmla="*/ 0 w 6858001"/>
              <a:gd name="connsiteY4" fmla="*/ 5529376 h 5529377"/>
              <a:gd name="connsiteX5" fmla="*/ 0 w 6858001"/>
              <a:gd name="connsiteY5" fmla="*/ 891096 h 5529377"/>
              <a:gd name="connsiteX6" fmla="*/ 1 w 6858001"/>
              <a:gd name="connsiteY6" fmla="*/ 891096 h 5529377"/>
              <a:gd name="connsiteX7" fmla="*/ 1 w 6858001"/>
              <a:gd name="connsiteY7" fmla="*/ 0 h 5529377"/>
              <a:gd name="connsiteX8" fmla="*/ 40463 w 6858001"/>
              <a:gd name="connsiteY8" fmla="*/ 5883 h 5529377"/>
              <a:gd name="connsiteX9" fmla="*/ 159107 w 6858001"/>
              <a:gd name="connsiteY9" fmla="*/ 23196 h 5529377"/>
              <a:gd name="connsiteX10" fmla="*/ 245518 w 6858001"/>
              <a:gd name="connsiteY10" fmla="*/ 35299 h 5529377"/>
              <a:gd name="connsiteX11" fmla="*/ 348388 w 6858001"/>
              <a:gd name="connsiteY11" fmla="*/ 48073 h 5529377"/>
              <a:gd name="connsiteX12" fmla="*/ 470460 w 6858001"/>
              <a:gd name="connsiteY12" fmla="*/ 63369 h 5529377"/>
              <a:gd name="connsiteX13" fmla="*/ 605563 w 6858001"/>
              <a:gd name="connsiteY13" fmla="*/ 79506 h 5529377"/>
              <a:gd name="connsiteX14" fmla="*/ 757810 w 6858001"/>
              <a:gd name="connsiteY14" fmla="*/ 96483 h 5529377"/>
              <a:gd name="connsiteX15" fmla="*/ 923774 w 6858001"/>
              <a:gd name="connsiteY15" fmla="*/ 114469 h 5529377"/>
              <a:gd name="connsiteX16" fmla="*/ 1104139 w 6858001"/>
              <a:gd name="connsiteY16" fmla="*/ 132454 h 5529377"/>
              <a:gd name="connsiteX17" fmla="*/ 1296163 w 6858001"/>
              <a:gd name="connsiteY17" fmla="*/ 150776 h 5529377"/>
              <a:gd name="connsiteX18" fmla="*/ 1503275 w 6858001"/>
              <a:gd name="connsiteY18" fmla="*/ 167753 h 5529377"/>
              <a:gd name="connsiteX19" fmla="*/ 1719988 w 6858001"/>
              <a:gd name="connsiteY19" fmla="*/ 184058 h 5529377"/>
              <a:gd name="connsiteX20" fmla="*/ 1949045 w 6858001"/>
              <a:gd name="connsiteY20" fmla="*/ 198849 h 5529377"/>
              <a:gd name="connsiteX21" fmla="*/ 2187703 w 6858001"/>
              <a:gd name="connsiteY21" fmla="*/ 212969 h 5529377"/>
              <a:gd name="connsiteX22" fmla="*/ 2436649 w 6858001"/>
              <a:gd name="connsiteY22" fmla="*/ 226248 h 5529377"/>
              <a:gd name="connsiteX23" fmla="*/ 2564208 w 6858001"/>
              <a:gd name="connsiteY23" fmla="*/ 230955 h 5529377"/>
              <a:gd name="connsiteX24" fmla="*/ 2694509 w 6858001"/>
              <a:gd name="connsiteY24" fmla="*/ 236165 h 5529377"/>
              <a:gd name="connsiteX25" fmla="*/ 2826868 w 6858001"/>
              <a:gd name="connsiteY25" fmla="*/ 241040 h 5529377"/>
              <a:gd name="connsiteX26" fmla="*/ 2959914 w 6858001"/>
              <a:gd name="connsiteY26" fmla="*/ 244234 h 5529377"/>
              <a:gd name="connsiteX27" fmla="*/ 3095702 w 6858001"/>
              <a:gd name="connsiteY27" fmla="*/ 247091 h 5529377"/>
              <a:gd name="connsiteX28" fmla="*/ 3232862 w 6858001"/>
              <a:gd name="connsiteY28" fmla="*/ 250117 h 5529377"/>
              <a:gd name="connsiteX29" fmla="*/ 3372765 w 6858001"/>
              <a:gd name="connsiteY29" fmla="*/ 252134 h 5529377"/>
              <a:gd name="connsiteX30" fmla="*/ 3514040 w 6858001"/>
              <a:gd name="connsiteY30" fmla="*/ 252134 h 5529377"/>
              <a:gd name="connsiteX31" fmla="*/ 3656686 w 6858001"/>
              <a:gd name="connsiteY31" fmla="*/ 253142 h 5529377"/>
              <a:gd name="connsiteX32" fmla="*/ 3800704 w 6858001"/>
              <a:gd name="connsiteY32" fmla="*/ 252134 h 5529377"/>
              <a:gd name="connsiteX33" fmla="*/ 3946780 w 6858001"/>
              <a:gd name="connsiteY33" fmla="*/ 250117 h 5529377"/>
              <a:gd name="connsiteX34" fmla="*/ 4092855 w 6858001"/>
              <a:gd name="connsiteY34" fmla="*/ 248268 h 5529377"/>
              <a:gd name="connsiteX35" fmla="*/ 4240988 w 6858001"/>
              <a:gd name="connsiteY35" fmla="*/ 244234 h 5529377"/>
              <a:gd name="connsiteX36" fmla="*/ 4390492 w 6858001"/>
              <a:gd name="connsiteY36" fmla="*/ 240032 h 5529377"/>
              <a:gd name="connsiteX37" fmla="*/ 4539997 w 6858001"/>
              <a:gd name="connsiteY37" fmla="*/ 235157 h 5529377"/>
              <a:gd name="connsiteX38" fmla="*/ 4690873 w 6858001"/>
              <a:gd name="connsiteY38" fmla="*/ 228266 h 5529377"/>
              <a:gd name="connsiteX39" fmla="*/ 4843120 w 6858001"/>
              <a:gd name="connsiteY39" fmla="*/ 220029 h 5529377"/>
              <a:gd name="connsiteX40" fmla="*/ 4996054 w 6858001"/>
              <a:gd name="connsiteY40" fmla="*/ 212129 h 5529377"/>
              <a:gd name="connsiteX41" fmla="*/ 5148987 w 6858001"/>
              <a:gd name="connsiteY41" fmla="*/ 202044 h 5529377"/>
              <a:gd name="connsiteX42" fmla="*/ 5303978 w 6858001"/>
              <a:gd name="connsiteY42" fmla="*/ 189941 h 5529377"/>
              <a:gd name="connsiteX43" fmla="*/ 5456911 w 6858001"/>
              <a:gd name="connsiteY43" fmla="*/ 177839 h 5529377"/>
              <a:gd name="connsiteX44" fmla="*/ 5612588 w 6858001"/>
              <a:gd name="connsiteY44" fmla="*/ 163887 h 5529377"/>
              <a:gd name="connsiteX45" fmla="*/ 5768950 w 6858001"/>
              <a:gd name="connsiteY45" fmla="*/ 148591 h 5529377"/>
              <a:gd name="connsiteX46" fmla="*/ 5923255 w 6858001"/>
              <a:gd name="connsiteY46" fmla="*/ 132455 h 5529377"/>
              <a:gd name="connsiteX47" fmla="*/ 6079618 w 6858001"/>
              <a:gd name="connsiteY47" fmla="*/ 113629 h 5529377"/>
              <a:gd name="connsiteX48" fmla="*/ 6235294 w 6858001"/>
              <a:gd name="connsiteY48" fmla="*/ 93458 h 5529377"/>
              <a:gd name="connsiteX49" fmla="*/ 6391657 w 6858001"/>
              <a:gd name="connsiteY49" fmla="*/ 73455 h 5529377"/>
              <a:gd name="connsiteX50" fmla="*/ 6547333 w 6858001"/>
              <a:gd name="connsiteY50" fmla="*/ 50091 h 5529377"/>
              <a:gd name="connsiteX51" fmla="*/ 6702324 w 6858001"/>
              <a:gd name="connsiteY51" fmla="*/ 26222 h 5529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6858001" h="5529377">
                <a:moveTo>
                  <a:pt x="6858001" y="1177"/>
                </a:moveTo>
                <a:lnTo>
                  <a:pt x="6858001" y="1344715"/>
                </a:lnTo>
                <a:lnTo>
                  <a:pt x="6858000" y="1344715"/>
                </a:lnTo>
                <a:lnTo>
                  <a:pt x="6858000" y="5529377"/>
                </a:lnTo>
                <a:lnTo>
                  <a:pt x="0" y="5529376"/>
                </a:lnTo>
                <a:lnTo>
                  <a:pt x="0" y="891096"/>
                </a:lnTo>
                <a:lnTo>
                  <a:pt x="1" y="891096"/>
                </a:lnTo>
                <a:lnTo>
                  <a:pt x="1" y="0"/>
                </a:lnTo>
                <a:lnTo>
                  <a:pt x="40463" y="5883"/>
                </a:lnTo>
                <a:lnTo>
                  <a:pt x="159107" y="23196"/>
                </a:lnTo>
                <a:lnTo>
                  <a:pt x="245518" y="35299"/>
                </a:lnTo>
                <a:lnTo>
                  <a:pt x="348388" y="48073"/>
                </a:lnTo>
                <a:lnTo>
                  <a:pt x="470460" y="63369"/>
                </a:lnTo>
                <a:lnTo>
                  <a:pt x="605563" y="79506"/>
                </a:lnTo>
                <a:lnTo>
                  <a:pt x="757810" y="96483"/>
                </a:lnTo>
                <a:lnTo>
                  <a:pt x="923774" y="114469"/>
                </a:lnTo>
                <a:lnTo>
                  <a:pt x="1104139" y="132454"/>
                </a:lnTo>
                <a:lnTo>
                  <a:pt x="1296163" y="150776"/>
                </a:lnTo>
                <a:lnTo>
                  <a:pt x="1503275" y="167753"/>
                </a:lnTo>
                <a:lnTo>
                  <a:pt x="1719988" y="184058"/>
                </a:lnTo>
                <a:lnTo>
                  <a:pt x="1949045" y="198849"/>
                </a:lnTo>
                <a:lnTo>
                  <a:pt x="2187703" y="212969"/>
                </a:lnTo>
                <a:lnTo>
                  <a:pt x="2436649" y="226248"/>
                </a:lnTo>
                <a:lnTo>
                  <a:pt x="2564208" y="230955"/>
                </a:lnTo>
                <a:lnTo>
                  <a:pt x="2694509" y="236165"/>
                </a:lnTo>
                <a:lnTo>
                  <a:pt x="2826868" y="241040"/>
                </a:lnTo>
                <a:lnTo>
                  <a:pt x="2959914" y="244234"/>
                </a:lnTo>
                <a:lnTo>
                  <a:pt x="3095702" y="247091"/>
                </a:lnTo>
                <a:lnTo>
                  <a:pt x="3232862" y="250117"/>
                </a:lnTo>
                <a:lnTo>
                  <a:pt x="3372765" y="252134"/>
                </a:lnTo>
                <a:lnTo>
                  <a:pt x="3514040" y="252134"/>
                </a:lnTo>
                <a:lnTo>
                  <a:pt x="3656686" y="253142"/>
                </a:lnTo>
                <a:lnTo>
                  <a:pt x="3800704" y="252134"/>
                </a:lnTo>
                <a:lnTo>
                  <a:pt x="3946780" y="250117"/>
                </a:lnTo>
                <a:lnTo>
                  <a:pt x="4092855" y="248268"/>
                </a:lnTo>
                <a:lnTo>
                  <a:pt x="4240988" y="244234"/>
                </a:lnTo>
                <a:lnTo>
                  <a:pt x="4390492" y="240032"/>
                </a:lnTo>
                <a:lnTo>
                  <a:pt x="4539997" y="235157"/>
                </a:lnTo>
                <a:lnTo>
                  <a:pt x="4690873" y="228266"/>
                </a:lnTo>
                <a:lnTo>
                  <a:pt x="4843120" y="220029"/>
                </a:lnTo>
                <a:lnTo>
                  <a:pt x="4996054" y="212129"/>
                </a:lnTo>
                <a:lnTo>
                  <a:pt x="5148987" y="202044"/>
                </a:lnTo>
                <a:lnTo>
                  <a:pt x="5303978" y="189941"/>
                </a:lnTo>
                <a:lnTo>
                  <a:pt x="5456911" y="177839"/>
                </a:lnTo>
                <a:lnTo>
                  <a:pt x="5612588" y="163887"/>
                </a:lnTo>
                <a:lnTo>
                  <a:pt x="5768950" y="148591"/>
                </a:lnTo>
                <a:lnTo>
                  <a:pt x="5923255" y="132455"/>
                </a:lnTo>
                <a:lnTo>
                  <a:pt x="6079618" y="113629"/>
                </a:lnTo>
                <a:lnTo>
                  <a:pt x="6235294" y="93458"/>
                </a:lnTo>
                <a:lnTo>
                  <a:pt x="6391657" y="73455"/>
                </a:lnTo>
                <a:lnTo>
                  <a:pt x="6547333" y="50091"/>
                </a:lnTo>
                <a:lnTo>
                  <a:pt x="6702324" y="26222"/>
                </a:lnTo>
                <a:close/>
              </a:path>
            </a:pathLst>
          </a:custGeom>
          <a:ln>
            <a:noFill/>
          </a:ln>
        </p:spPr>
      </p:sp>
      <p:sp>
        <p:nvSpPr>
          <p:cNvPr id="15" name="Rectangle 14">
            <a:extLst>
              <a:ext uri="{FF2B5EF4-FFF2-40B4-BE49-F238E27FC236}">
                <a16:creationId xmlns:a16="http://schemas.microsoft.com/office/drawing/2014/main" id="{C137128D-E594-4905-9F76-E385F0831D6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pic>
        <p:nvPicPr>
          <p:cNvPr id="7" name="Picture 7" descr="A close up of a logo&#10;&#10;Description generated with very high confidence">
            <a:extLst>
              <a:ext uri="{FF2B5EF4-FFF2-40B4-BE49-F238E27FC236}">
                <a16:creationId xmlns:a16="http://schemas.microsoft.com/office/drawing/2014/main" id="{797571A2-9341-4652-93AE-2B00E016BFD6}"/>
              </a:ext>
            </a:extLst>
          </p:cNvPr>
          <p:cNvPicPr>
            <a:picLocks noChangeAspect="1"/>
          </p:cNvPicPr>
          <p:nvPr/>
        </p:nvPicPr>
        <p:blipFill>
          <a:blip r:embed="rId2"/>
          <a:stretch>
            <a:fillRect/>
          </a:stretch>
        </p:blipFill>
        <p:spPr>
          <a:xfrm>
            <a:off x="7024778" y="1426150"/>
            <a:ext cx="5187349" cy="4623927"/>
          </a:xfrm>
          <a:prstGeom prst="rect">
            <a:avLst/>
          </a:prstGeom>
        </p:spPr>
      </p:pic>
    </p:spTree>
    <p:extLst>
      <p:ext uri="{BB962C8B-B14F-4D97-AF65-F5344CB8AC3E}">
        <p14:creationId xmlns:p14="http://schemas.microsoft.com/office/powerpoint/2010/main" val="140040781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0</TotalTime>
  <Words>394</Words>
  <Application>Microsoft Office PowerPoint</Application>
  <PresentationFormat>Widescreen</PresentationFormat>
  <Paragraphs>177</Paragraphs>
  <Slides>21</Slides>
  <Notes>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21</vt:i4>
      </vt:variant>
    </vt:vector>
  </HeadingPairs>
  <TitlesOfParts>
    <vt:vector size="29" baseType="lpstr">
      <vt:lpstr>Arial</vt:lpstr>
      <vt:lpstr>Calibri</vt:lpstr>
      <vt:lpstr>Century Gothic</vt:lpstr>
      <vt:lpstr>Courier New</vt:lpstr>
      <vt:lpstr>Wingdings</vt:lpstr>
      <vt:lpstr>Wingdings 3</vt:lpstr>
      <vt:lpstr>Wingdings,Sans-Serif</vt:lpstr>
      <vt:lpstr>Ion</vt:lpstr>
      <vt:lpstr>PowerPoint Presentation</vt:lpstr>
      <vt:lpstr>Agenda</vt:lpstr>
      <vt:lpstr>Background Information</vt:lpstr>
      <vt:lpstr>Credentials of Site Supervisors</vt:lpstr>
      <vt:lpstr>Practicum Goals</vt:lpstr>
      <vt:lpstr>Practicum Outline</vt:lpstr>
      <vt:lpstr>Practicum Outline</vt:lpstr>
      <vt:lpstr>Practicum Outline  </vt:lpstr>
      <vt:lpstr>Practicum Outline </vt:lpstr>
      <vt:lpstr>Tasks Assigned</vt:lpstr>
      <vt:lpstr>Tasks Assigned</vt:lpstr>
      <vt:lpstr>Learning Outcomes</vt:lpstr>
      <vt:lpstr>Challenges </vt:lpstr>
      <vt:lpstr>Benefits</vt:lpstr>
      <vt:lpstr>Lessons Learned</vt:lpstr>
      <vt:lpstr>Pivotal Moment</vt:lpstr>
      <vt:lpstr>Conscious Leadership</vt:lpstr>
      <vt:lpstr>Suggestions</vt:lpstr>
      <vt:lpstr>Discussion &amp; Questions</vt:lpstr>
      <vt:lpstr>PowerPoint Presentation</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Longenecker, Paul</dc:creator>
  <cp:lastModifiedBy>Longenecker, Paul</cp:lastModifiedBy>
  <cp:revision>2</cp:revision>
  <dcterms:created xsi:type="dcterms:W3CDTF">2013-07-15T20:26:40Z</dcterms:created>
  <dcterms:modified xsi:type="dcterms:W3CDTF">2019-04-18T21:46:23Z</dcterms:modified>
</cp:coreProperties>
</file>