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32918400" cy="21945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3004"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Times New Roman"/>
      </a:defRPr>
    </a:lvl1pPr>
    <a:lvl2pPr indent="228600" latinLnBrk="0">
      <a:defRPr sz="1200">
        <a:latin typeface="+mj-lt"/>
        <a:ea typeface="+mj-ea"/>
        <a:cs typeface="+mj-cs"/>
        <a:sym typeface="Times New Roman"/>
      </a:defRPr>
    </a:lvl2pPr>
    <a:lvl3pPr indent="457200" latinLnBrk="0">
      <a:defRPr sz="1200">
        <a:latin typeface="+mj-lt"/>
        <a:ea typeface="+mj-ea"/>
        <a:cs typeface="+mj-cs"/>
        <a:sym typeface="Times New Roman"/>
      </a:defRPr>
    </a:lvl3pPr>
    <a:lvl4pPr indent="685800" latinLnBrk="0">
      <a:defRPr sz="1200">
        <a:latin typeface="+mj-lt"/>
        <a:ea typeface="+mj-ea"/>
        <a:cs typeface="+mj-cs"/>
        <a:sym typeface="Times New Roman"/>
      </a:defRPr>
    </a:lvl4pPr>
    <a:lvl5pPr indent="914400" latinLnBrk="0">
      <a:defRPr sz="1200">
        <a:latin typeface="+mj-lt"/>
        <a:ea typeface="+mj-ea"/>
        <a:cs typeface="+mj-cs"/>
        <a:sym typeface="Times New Roman"/>
      </a:defRPr>
    </a:lvl5pPr>
    <a:lvl6pPr indent="1143000" latinLnBrk="0">
      <a:defRPr sz="1200">
        <a:latin typeface="+mj-lt"/>
        <a:ea typeface="+mj-ea"/>
        <a:cs typeface="+mj-cs"/>
        <a:sym typeface="Times New Roman"/>
      </a:defRPr>
    </a:lvl6pPr>
    <a:lvl7pPr indent="1371600" latinLnBrk="0">
      <a:defRPr sz="1200">
        <a:latin typeface="+mj-lt"/>
        <a:ea typeface="+mj-ea"/>
        <a:cs typeface="+mj-cs"/>
        <a:sym typeface="Times New Roman"/>
      </a:defRPr>
    </a:lvl7pPr>
    <a:lvl8pPr indent="1600200" latinLnBrk="0">
      <a:defRPr sz="1200">
        <a:latin typeface="+mj-lt"/>
        <a:ea typeface="+mj-ea"/>
        <a:cs typeface="+mj-cs"/>
        <a:sym typeface="Times New Roman"/>
      </a:defRPr>
    </a:lvl8pPr>
    <a:lvl9pPr indent="1828800" latinLnBrk="0">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2468564" y="6818086"/>
            <a:ext cx="27981276" cy="4702630"/>
          </a:xfrm>
          <a:prstGeom prst="rect">
            <a:avLst/>
          </a:prstGeom>
        </p:spPr>
        <p:txBody>
          <a:bodyPr/>
          <a:lstStyle/>
          <a:p>
            <a:r>
              <a:t>Title Text</a:t>
            </a:r>
          </a:p>
        </p:txBody>
      </p:sp>
      <p:sp>
        <p:nvSpPr>
          <p:cNvPr id="12" name="Body Level One…"/>
          <p:cNvSpPr txBox="1">
            <a:spLocks noGrp="1"/>
          </p:cNvSpPr>
          <p:nvPr>
            <p:ph type="body" sz="quarter" idx="1"/>
          </p:nvPr>
        </p:nvSpPr>
        <p:spPr>
          <a:xfrm>
            <a:off x="4937125" y="12435114"/>
            <a:ext cx="23044150" cy="5609772"/>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23455314" y="1950358"/>
            <a:ext cx="6994526" cy="17556842"/>
          </a:xfrm>
          <a:prstGeom prst="rect">
            <a:avLst/>
          </a:prstGeom>
        </p:spPr>
        <p:txBody>
          <a:bodyPr/>
          <a:lstStyle/>
          <a:p>
            <a:r>
              <a:t>Title Text</a:t>
            </a:r>
          </a:p>
        </p:txBody>
      </p:sp>
      <p:sp>
        <p:nvSpPr>
          <p:cNvPr id="102" name="Body Level One…"/>
          <p:cNvSpPr txBox="1">
            <a:spLocks noGrp="1"/>
          </p:cNvSpPr>
          <p:nvPr>
            <p:ph type="body" idx="1"/>
          </p:nvPr>
        </p:nvSpPr>
        <p:spPr>
          <a:xfrm>
            <a:off x="2468563" y="1950358"/>
            <a:ext cx="20834351" cy="1755684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2600325" y="14102444"/>
            <a:ext cx="27981276" cy="435791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2600325" y="9301843"/>
            <a:ext cx="27981276" cy="4800601"/>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2468564" y="6339115"/>
            <a:ext cx="13914438" cy="13168087"/>
          </a:xfrm>
          <a:prstGeom prst="rect">
            <a:avLst/>
          </a:prstGeom>
        </p:spPr>
        <p:txBody>
          <a:bodyPr/>
          <a:lstStyle>
            <a:lvl1pPr>
              <a:spcBef>
                <a:spcPts val="600"/>
              </a:spcBef>
              <a:defRPr sz="2800"/>
            </a:lvl1pPr>
            <a:lvl2pPr marL="2572279" indent="-1081616">
              <a:spcBef>
                <a:spcPts val="600"/>
              </a:spcBef>
              <a:defRPr sz="2800"/>
            </a:lvl2pPr>
            <a:lvl3pPr marL="4018915" indent="-1042353">
              <a:spcBef>
                <a:spcPts val="600"/>
              </a:spcBef>
              <a:defRPr sz="2800"/>
            </a:lvl3pPr>
            <a:lvl4pPr marL="5626276" indent="-1160638">
              <a:spcBef>
                <a:spcPts val="600"/>
              </a:spcBef>
              <a:defRPr sz="2800"/>
            </a:lvl4pPr>
            <a:lvl5pPr marL="7112176" indent="-1160638">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1646239" y="878114"/>
            <a:ext cx="29625926" cy="3657601"/>
          </a:xfrm>
          <a:prstGeom prst="rect">
            <a:avLst/>
          </a:prstGeom>
        </p:spPr>
        <p:txBody>
          <a:bodyPr/>
          <a:lstStyle/>
          <a:p>
            <a:r>
              <a:t>Title Text</a:t>
            </a:r>
          </a:p>
        </p:txBody>
      </p:sp>
      <p:sp>
        <p:nvSpPr>
          <p:cNvPr id="48" name="Body Level One…"/>
          <p:cNvSpPr txBox="1">
            <a:spLocks noGrp="1"/>
          </p:cNvSpPr>
          <p:nvPr>
            <p:ph type="body" sz="quarter" idx="1"/>
          </p:nvPr>
        </p:nvSpPr>
        <p:spPr>
          <a:xfrm>
            <a:off x="1646239" y="4913086"/>
            <a:ext cx="14544676" cy="2046515"/>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16722725" y="4913086"/>
            <a:ext cx="14549438" cy="2046515"/>
          </a:xfrm>
          <a:prstGeom prst="rect">
            <a:avLst/>
          </a:prstGeom>
        </p:spPr>
        <p:txBody>
          <a:bodyPr anchor="b"/>
          <a:lstStyle/>
          <a:p>
            <a:pPr marL="0" indent="0">
              <a:spcBef>
                <a:spcPts val="500"/>
              </a:spcBef>
              <a:buSz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1646239" y="874485"/>
            <a:ext cx="10829926" cy="3717473"/>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12869863" y="874485"/>
            <a:ext cx="18402301" cy="18728874"/>
          </a:xfrm>
          <a:prstGeom prst="rect">
            <a:avLst/>
          </a:prstGeom>
        </p:spPr>
        <p:txBody>
          <a:bodyPr/>
          <a:lstStyle>
            <a:lvl1pPr>
              <a:spcBef>
                <a:spcPts val="700"/>
              </a:spcBef>
              <a:defRPr sz="3200"/>
            </a:lvl1pPr>
            <a:lvl2pPr marL="2550205" indent="-1059542">
              <a:spcBef>
                <a:spcPts val="700"/>
              </a:spcBef>
              <a:defRPr sz="3200"/>
            </a:lvl2pPr>
            <a:lvl3pPr marL="3969279" indent="-992717">
              <a:spcBef>
                <a:spcPts val="700"/>
              </a:spcBef>
              <a:defRPr sz="3200"/>
            </a:lvl3pPr>
            <a:lvl4pPr marL="5659437" indent="-1193800">
              <a:spcBef>
                <a:spcPts val="700"/>
              </a:spcBef>
              <a:defRPr sz="3200"/>
            </a:lvl4pPr>
            <a:lvl5pPr marL="7145338" indent="-119380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13"/>
          </p:nvPr>
        </p:nvSpPr>
        <p:spPr>
          <a:xfrm>
            <a:off x="1646239" y="4591958"/>
            <a:ext cx="10829926" cy="15011401"/>
          </a:xfrm>
          <a:prstGeom prst="rect">
            <a:avLst/>
          </a:prstGeom>
        </p:spPr>
        <p:txBody>
          <a:bodyPr/>
          <a:lstStyle/>
          <a:p>
            <a:pPr marL="0" indent="0">
              <a:spcBef>
                <a:spcPts val="300"/>
              </a:spcBef>
              <a:buSz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451601" y="15361558"/>
            <a:ext cx="19751676" cy="1814287"/>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13"/>
          </p:nvPr>
        </p:nvSpPr>
        <p:spPr>
          <a:xfrm>
            <a:off x="6451601" y="1961244"/>
            <a:ext cx="19751676" cy="13166271"/>
          </a:xfrm>
          <a:prstGeom prst="rect">
            <a:avLst/>
          </a:prstGeom>
        </p:spPr>
        <p:txBody>
          <a:bodyPr lIns="91439" tIns="45719" rIns="91439" bIns="45719">
            <a:noAutofit/>
          </a:bodyPr>
          <a:lstStyle/>
          <a:p>
            <a:endParaRPr dirty="0"/>
          </a:p>
        </p:txBody>
      </p:sp>
      <p:sp>
        <p:nvSpPr>
          <p:cNvPr id="84" name="Body Level One…"/>
          <p:cNvSpPr txBox="1">
            <a:spLocks noGrp="1"/>
          </p:cNvSpPr>
          <p:nvPr>
            <p:ph type="body" sz="quarter" idx="1"/>
          </p:nvPr>
        </p:nvSpPr>
        <p:spPr>
          <a:xfrm>
            <a:off x="6451601" y="17175843"/>
            <a:ext cx="19751676" cy="2574472"/>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2468564" y="1950358"/>
            <a:ext cx="27981276" cy="36576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48842" tIns="148842" rIns="148842" bIns="148842" anchor="ctr">
            <a:normAutofit/>
          </a:bodyPr>
          <a:lstStyle/>
          <a:p>
            <a:r>
              <a:t>Title Text</a:t>
            </a:r>
          </a:p>
        </p:txBody>
      </p:sp>
      <p:sp>
        <p:nvSpPr>
          <p:cNvPr id="3" name="Body Level One…"/>
          <p:cNvSpPr txBox="1">
            <a:spLocks noGrp="1"/>
          </p:cNvSpPr>
          <p:nvPr>
            <p:ph type="body" idx="1"/>
          </p:nvPr>
        </p:nvSpPr>
        <p:spPr>
          <a:xfrm>
            <a:off x="2468564" y="6339115"/>
            <a:ext cx="27981276" cy="131680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48842" tIns="148842" rIns="148842" bIns="148842">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29555253" y="19995244"/>
            <a:ext cx="894585" cy="945968"/>
          </a:xfrm>
          <a:prstGeom prst="rect">
            <a:avLst/>
          </a:prstGeom>
          <a:ln w="12700">
            <a:miter lim="400000"/>
          </a:ln>
        </p:spPr>
        <p:txBody>
          <a:bodyPr wrap="none" lIns="148842" tIns="148842" rIns="148842" bIns="148842">
            <a:spAutoFit/>
          </a:bodyPr>
          <a:lstStyle>
            <a:lvl1pPr algn="r">
              <a:defRPr sz="4600"/>
            </a:lvl1pPr>
          </a:lstStyle>
          <a:p>
            <a:fld id="{86CB4B4D-7CA3-9044-876B-883B54F8677D}" type="slidenum">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1pPr>
      <a:lvl2pPr marL="0" marR="0" indent="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2pPr>
      <a:lvl3pPr marL="0" marR="0" indent="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3pPr>
      <a:lvl4pPr marL="0" marR="0" indent="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4pPr>
      <a:lvl5pPr marL="0" marR="0" indent="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5pPr>
      <a:lvl6pPr marL="0" marR="0" indent="45720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6pPr>
      <a:lvl7pPr marL="0" marR="0" indent="91440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7pPr>
      <a:lvl8pPr marL="0" marR="0" indent="137160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8pPr>
      <a:lvl9pPr marL="0" marR="0" indent="1828800" algn="ctr" defTabSz="2976563" rtl="0" latinLnBrk="0">
        <a:lnSpc>
          <a:spcPct val="100000"/>
        </a:lnSpc>
        <a:spcBef>
          <a:spcPts val="0"/>
        </a:spcBef>
        <a:spcAft>
          <a:spcPts val="0"/>
        </a:spcAft>
        <a:buClrTx/>
        <a:buSzTx/>
        <a:buFontTx/>
        <a:buNone/>
        <a:tabLst/>
        <a:defRPr sz="14300" b="0" i="0" u="none" strike="noStrike" cap="none" spc="0" baseline="0">
          <a:ln>
            <a:noFill/>
          </a:ln>
          <a:solidFill>
            <a:srgbClr val="000000"/>
          </a:solidFill>
          <a:uFillTx/>
          <a:latin typeface="+mj-lt"/>
          <a:ea typeface="+mj-ea"/>
          <a:cs typeface="+mj-cs"/>
          <a:sym typeface="Times New Roman"/>
        </a:defRPr>
      </a:lvl9pPr>
    </p:titleStyle>
    <p:bodyStyle>
      <a:lvl1pPr marL="1116012" marR="0" indent="-1116012"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1pPr>
      <a:lvl2pPr marL="2551677" marR="0" indent="-1061014"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2pPr>
      <a:lvl3pPr marL="3972502" marR="0" indent="-99594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3pPr>
      <a:lvl4pPr marL="5647959" marR="0" indent="-1182321"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4pPr>
      <a:lvl5pPr marL="7133859" marR="0" indent="-118232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5pPr>
      <a:lvl6pPr marL="7591059" marR="0" indent="-118232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6pPr>
      <a:lvl7pPr marL="8048259" marR="0" indent="-118232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7pPr>
      <a:lvl8pPr marL="8505459" marR="0" indent="-118232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8pPr>
      <a:lvl9pPr marL="8962659" marR="0" indent="-1182320" algn="l" defTabSz="2976563" rtl="0" latinLnBrk="0">
        <a:lnSpc>
          <a:spcPct val="100000"/>
        </a:lnSpc>
        <a:spcBef>
          <a:spcPts val="2400"/>
        </a:spcBef>
        <a:spcAft>
          <a:spcPts val="0"/>
        </a:spcAft>
        <a:buClrTx/>
        <a:buSzPct val="100000"/>
        <a:buFontTx/>
        <a:buChar char="»"/>
        <a:tabLst/>
        <a:defRPr sz="10300" b="0" i="0" u="none" strike="noStrike" cap="none" spc="0" baseline="0">
          <a:ln>
            <a:noFill/>
          </a:ln>
          <a:solidFill>
            <a:srgbClr val="000000"/>
          </a:solidFill>
          <a:uFillTx/>
          <a:latin typeface="+mj-lt"/>
          <a:ea typeface="+mj-ea"/>
          <a:cs typeface="+mj-cs"/>
          <a:sym typeface="Times New Roman"/>
        </a:defRPr>
      </a:lvl9pPr>
    </p:bodyStyle>
    <p:otherStyle>
      <a:lvl1pPr marL="0" marR="0" indent="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5pPr>
      <a:lvl6pPr marL="0" marR="0" indent="22860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6pPr>
      <a:lvl7pPr marL="0" marR="0" indent="27432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7pPr>
      <a:lvl8pPr marL="0" marR="0" indent="32004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8pPr>
      <a:lvl9pPr marL="0" marR="0" indent="3657600" algn="r" defTabSz="914400" rtl="0" latinLnBrk="0">
        <a:lnSpc>
          <a:spcPct val="100000"/>
        </a:lnSpc>
        <a:spcBef>
          <a:spcPts val="0"/>
        </a:spcBef>
        <a:spcAft>
          <a:spcPts val="0"/>
        </a:spcAft>
        <a:buClrTx/>
        <a:buSzTx/>
        <a:buFontTx/>
        <a:buNone/>
        <a:tabLst/>
        <a:defRPr sz="4600" b="0" i="0" u="none" strike="noStrike" cap="none" spc="0" baseline="0">
          <a:ln>
            <a:noFill/>
          </a:ln>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Rectangle 5075"/>
          <p:cNvSpPr/>
          <p:nvPr/>
        </p:nvSpPr>
        <p:spPr>
          <a:xfrm>
            <a:off x="16299225" y="5515870"/>
            <a:ext cx="8161711" cy="15557500"/>
          </a:xfrm>
          <a:prstGeom prst="rect">
            <a:avLst/>
          </a:prstGeom>
          <a:solidFill>
            <a:schemeClr val="accent3">
              <a:lumOff val="44000"/>
            </a:schemeClr>
          </a:solidFill>
          <a:ln w="38100">
            <a:solidFill>
              <a:srgbClr val="FF0000"/>
            </a:solidFill>
            <a:miter/>
          </a:ln>
        </p:spPr>
        <p:txBody>
          <a:bodyPr lIns="45719" rIns="45719" anchor="ctr"/>
          <a:lstStyle/>
          <a:p>
            <a:endParaRPr dirty="0"/>
          </a:p>
        </p:txBody>
      </p:sp>
      <p:sp>
        <p:nvSpPr>
          <p:cNvPr id="113" name="Text Box 4638"/>
          <p:cNvSpPr txBox="1"/>
          <p:nvPr/>
        </p:nvSpPr>
        <p:spPr>
          <a:xfrm>
            <a:off x="5370512" y="991783"/>
            <a:ext cx="22177376" cy="28345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p>
            <a:pPr algn="ctr" defTabSz="915987">
              <a:lnSpc>
                <a:spcPct val="90000"/>
              </a:lnSpc>
              <a:defRPr sz="5400" b="1">
                <a:solidFill>
                  <a:srgbClr val="FF0000"/>
                </a:solidFill>
              </a:defRPr>
            </a:pPr>
            <a:r>
              <a:rPr dirty="0"/>
              <a:t>Allied Heath Education: Teaching Assistant at Otterbein University and High School Outreach Programs</a:t>
            </a:r>
          </a:p>
          <a:p>
            <a:pPr algn="ctr" defTabSz="915987">
              <a:lnSpc>
                <a:spcPct val="90000"/>
              </a:lnSpc>
              <a:defRPr sz="5400" b="1">
                <a:solidFill>
                  <a:srgbClr val="FF0000"/>
                </a:solidFill>
              </a:defRPr>
            </a:pPr>
            <a:endParaRPr dirty="0"/>
          </a:p>
          <a:p>
            <a:pPr algn="ctr" defTabSz="915987">
              <a:lnSpc>
                <a:spcPct val="90000"/>
              </a:lnSpc>
              <a:defRPr sz="3600" b="1">
                <a:solidFill>
                  <a:srgbClr val="FF0000"/>
                </a:solidFill>
              </a:defRPr>
            </a:pPr>
            <a:r>
              <a:rPr dirty="0"/>
              <a:t>Andrea </a:t>
            </a:r>
            <a:r>
              <a:rPr dirty="0"/>
              <a:t>Pohlman</a:t>
            </a:r>
            <a:r>
              <a:rPr dirty="0"/>
              <a:t> ATC</a:t>
            </a:r>
          </a:p>
        </p:txBody>
      </p:sp>
      <p:sp>
        <p:nvSpPr>
          <p:cNvPr id="114" name="Rectangle 4991"/>
          <p:cNvSpPr/>
          <p:nvPr/>
        </p:nvSpPr>
        <p:spPr>
          <a:xfrm>
            <a:off x="557649" y="5515870"/>
            <a:ext cx="6086476" cy="15557500"/>
          </a:xfrm>
          <a:prstGeom prst="rect">
            <a:avLst/>
          </a:prstGeom>
          <a:solidFill>
            <a:schemeClr val="accent3">
              <a:lumOff val="44000"/>
            </a:schemeClr>
          </a:solidFill>
          <a:ln w="38100">
            <a:solidFill>
              <a:srgbClr val="FF0000"/>
            </a:solidFill>
            <a:miter/>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pPr lvl="1"/>
            <a:endParaRPr dirty="0"/>
          </a:p>
          <a:p>
            <a:endParaRPr dirty="0"/>
          </a:p>
          <a:p>
            <a:endParaRPr dirty="0"/>
          </a:p>
          <a:p>
            <a:endParaRPr dirty="0"/>
          </a:p>
          <a:p>
            <a:endParaRPr dirty="0"/>
          </a:p>
          <a:p>
            <a:endParaRPr dirty="0"/>
          </a:p>
          <a:p>
            <a:endParaRPr dirty="0"/>
          </a:p>
          <a:p>
            <a:endParaRPr dirty="0"/>
          </a:p>
          <a:p>
            <a:endParaRPr dirty="0"/>
          </a:p>
          <a:p>
            <a:endParaRPr dirty="0"/>
          </a:p>
        </p:txBody>
      </p:sp>
      <p:sp>
        <p:nvSpPr>
          <p:cNvPr id="115" name="Rectangle 5060"/>
          <p:cNvSpPr/>
          <p:nvPr/>
        </p:nvSpPr>
        <p:spPr>
          <a:xfrm>
            <a:off x="5281613" y="4292601"/>
            <a:ext cx="22340890" cy="107723"/>
          </a:xfrm>
          <a:prstGeom prst="rect">
            <a:avLst/>
          </a:prstGeom>
          <a:solidFill>
            <a:srgbClr val="CC9900"/>
          </a:solidFill>
          <a:ln>
            <a:solidFill>
              <a:srgbClr val="000080"/>
            </a:solidFill>
            <a:miter/>
          </a:ln>
        </p:spPr>
        <p:txBody>
          <a:bodyPr lIns="45719" rIns="45719"/>
          <a:lstStyle/>
          <a:p>
            <a:pPr algn="ctr">
              <a:defRPr sz="700" i="1">
                <a:solidFill>
                  <a:srgbClr val="0000FF"/>
                </a:solidFill>
                <a:latin typeface="Times"/>
                <a:ea typeface="Times"/>
                <a:cs typeface="Times"/>
                <a:sym typeface="Times"/>
              </a:defRPr>
            </a:pPr>
            <a:endParaRPr dirty="0"/>
          </a:p>
        </p:txBody>
      </p:sp>
      <p:sp>
        <p:nvSpPr>
          <p:cNvPr id="116" name="Rectangle 5075"/>
          <p:cNvSpPr/>
          <p:nvPr/>
        </p:nvSpPr>
        <p:spPr>
          <a:xfrm>
            <a:off x="7437802" y="5515870"/>
            <a:ext cx="8161711" cy="15557500"/>
          </a:xfrm>
          <a:prstGeom prst="rect">
            <a:avLst/>
          </a:prstGeom>
          <a:solidFill>
            <a:schemeClr val="accent3">
              <a:lumOff val="44000"/>
            </a:schemeClr>
          </a:solidFill>
          <a:ln w="38100">
            <a:solidFill>
              <a:srgbClr val="FF0000"/>
            </a:solidFill>
            <a:miter/>
          </a:ln>
        </p:spPr>
        <p:txBody>
          <a:bodyPr lIns="45719" rIns="45719" anchor="ctr"/>
          <a:lstStyle/>
          <a:p>
            <a:endParaRPr dirty="0"/>
          </a:p>
        </p:txBody>
      </p:sp>
      <p:sp>
        <p:nvSpPr>
          <p:cNvPr id="117" name="Rectangle 5077"/>
          <p:cNvSpPr/>
          <p:nvPr/>
        </p:nvSpPr>
        <p:spPr>
          <a:xfrm>
            <a:off x="1017230" y="6234191"/>
            <a:ext cx="5167313" cy="486207"/>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a:t>Abstract</a:t>
            </a:r>
          </a:p>
        </p:txBody>
      </p:sp>
      <p:sp>
        <p:nvSpPr>
          <p:cNvPr id="118" name="Rectangle 5094"/>
          <p:cNvSpPr/>
          <p:nvPr/>
        </p:nvSpPr>
        <p:spPr>
          <a:xfrm>
            <a:off x="1017230" y="11204722"/>
            <a:ext cx="5167314" cy="486208"/>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a:t>Goals</a:t>
            </a:r>
          </a:p>
        </p:txBody>
      </p:sp>
      <p:sp>
        <p:nvSpPr>
          <p:cNvPr id="119" name="Rectangle 5095"/>
          <p:cNvSpPr/>
          <p:nvPr/>
        </p:nvSpPr>
        <p:spPr>
          <a:xfrm>
            <a:off x="8350166" y="6234191"/>
            <a:ext cx="6695800" cy="486207"/>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a:t>Teaching Assistant</a:t>
            </a:r>
          </a:p>
        </p:txBody>
      </p:sp>
      <p:sp>
        <p:nvSpPr>
          <p:cNvPr id="120" name="Rectangle 5097"/>
          <p:cNvSpPr/>
          <p:nvPr/>
        </p:nvSpPr>
        <p:spPr>
          <a:xfrm>
            <a:off x="25733245" y="5515870"/>
            <a:ext cx="5972176" cy="15557500"/>
          </a:xfrm>
          <a:prstGeom prst="rect">
            <a:avLst/>
          </a:prstGeom>
          <a:solidFill>
            <a:schemeClr val="accent3">
              <a:lumOff val="44000"/>
            </a:schemeClr>
          </a:solidFill>
          <a:ln w="38100">
            <a:solidFill>
              <a:srgbClr val="FF0000"/>
            </a:solidFill>
            <a:miter/>
          </a:ln>
        </p:spPr>
        <p:txBody>
          <a:bodyPr lIns="45719" rIns="45719" anchor="ctr"/>
          <a:lstStyle/>
          <a:p>
            <a:endParaRPr dirty="0"/>
          </a:p>
        </p:txBody>
      </p:sp>
      <p:sp>
        <p:nvSpPr>
          <p:cNvPr id="121" name="Rectangle 5099"/>
          <p:cNvSpPr/>
          <p:nvPr/>
        </p:nvSpPr>
        <p:spPr>
          <a:xfrm>
            <a:off x="26124755" y="17776082"/>
            <a:ext cx="5167314" cy="523220"/>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smtClean="0"/>
              <a:t>Ac</a:t>
            </a:r>
            <a:r>
              <a:rPr lang="en-US" dirty="0" smtClean="0"/>
              <a:t>k</a:t>
            </a:r>
            <a:r>
              <a:rPr dirty="0" smtClean="0"/>
              <a:t>nowledgements</a:t>
            </a:r>
            <a:endParaRPr dirty="0"/>
          </a:p>
        </p:txBody>
      </p:sp>
      <p:sp>
        <p:nvSpPr>
          <p:cNvPr id="122" name="Rectangle 5099"/>
          <p:cNvSpPr/>
          <p:nvPr/>
        </p:nvSpPr>
        <p:spPr>
          <a:xfrm>
            <a:off x="26135676" y="6234191"/>
            <a:ext cx="5167314" cy="486207"/>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a:t>Outcome</a:t>
            </a:r>
          </a:p>
        </p:txBody>
      </p:sp>
      <p:pic>
        <p:nvPicPr>
          <p:cNvPr id="123" name="Picture 3" descr="Picture 3"/>
          <p:cNvPicPr>
            <a:picLocks noChangeAspect="1"/>
          </p:cNvPicPr>
          <p:nvPr/>
        </p:nvPicPr>
        <p:blipFill>
          <a:blip r:embed="rId2">
            <a:extLst/>
          </a:blip>
          <a:stretch>
            <a:fillRect/>
          </a:stretch>
        </p:blipFill>
        <p:spPr>
          <a:xfrm>
            <a:off x="475994" y="546101"/>
            <a:ext cx="4833425" cy="3631463"/>
          </a:xfrm>
          <a:prstGeom prst="rect">
            <a:avLst/>
          </a:prstGeom>
          <a:ln w="12700">
            <a:miter lim="400000"/>
          </a:ln>
        </p:spPr>
      </p:pic>
      <p:sp>
        <p:nvSpPr>
          <p:cNvPr id="124" name="Rectangle 5095"/>
          <p:cNvSpPr/>
          <p:nvPr/>
        </p:nvSpPr>
        <p:spPr>
          <a:xfrm>
            <a:off x="17032180" y="6234191"/>
            <a:ext cx="6695801" cy="486207"/>
          </a:xfrm>
          <a:prstGeom prst="rect">
            <a:avLst/>
          </a:prstGeom>
          <a:solidFill>
            <a:srgbClr val="FF0000"/>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defTabSz="566737">
              <a:defRPr sz="2800" b="1">
                <a:solidFill>
                  <a:schemeClr val="accent3">
                    <a:lumOff val="44000"/>
                  </a:schemeClr>
                </a:solidFill>
                <a:latin typeface="Arial"/>
                <a:ea typeface="Arial"/>
                <a:cs typeface="Arial"/>
                <a:sym typeface="Arial"/>
              </a:defRPr>
            </a:lvl1pPr>
          </a:lstStyle>
          <a:p>
            <a:r>
              <a:rPr dirty="0"/>
              <a:t>High School Outreach</a:t>
            </a:r>
          </a:p>
        </p:txBody>
      </p:sp>
      <p:pic>
        <p:nvPicPr>
          <p:cNvPr id="125" name="D0_AjaaWsAEzK_r (1).jpg" descr="D0_AjaaWsAEzK_r (1).jpg"/>
          <p:cNvPicPr>
            <a:picLocks noChangeAspect="1"/>
          </p:cNvPicPr>
          <p:nvPr/>
        </p:nvPicPr>
        <p:blipFill>
          <a:blip r:embed="rId3">
            <a:extLst/>
          </a:blip>
          <a:srcRect t="8346"/>
          <a:stretch>
            <a:fillRect/>
          </a:stretch>
        </p:blipFill>
        <p:spPr>
          <a:xfrm>
            <a:off x="17544408" y="16410755"/>
            <a:ext cx="5671236" cy="3898426"/>
          </a:xfrm>
          <a:prstGeom prst="rect">
            <a:avLst/>
          </a:prstGeom>
          <a:ln w="12700">
            <a:miter lim="400000"/>
          </a:ln>
        </p:spPr>
      </p:pic>
      <p:pic>
        <p:nvPicPr>
          <p:cNvPr id="126" name="Screen Shot 2019-03-09 at 5.29.44 PM.png" descr="Screen Shot 2019-03-09 at 5.29.44 PM.png"/>
          <p:cNvPicPr>
            <a:picLocks noChangeAspect="1"/>
          </p:cNvPicPr>
          <p:nvPr/>
        </p:nvPicPr>
        <p:blipFill>
          <a:blip r:embed="rId4">
            <a:extLst/>
          </a:blip>
          <a:stretch>
            <a:fillRect/>
          </a:stretch>
        </p:blipFill>
        <p:spPr>
          <a:xfrm>
            <a:off x="12994798" y="7420560"/>
            <a:ext cx="2249212" cy="2133444"/>
          </a:xfrm>
          <a:prstGeom prst="rect">
            <a:avLst/>
          </a:prstGeom>
          <a:ln w="12700">
            <a:miter lim="400000"/>
          </a:ln>
        </p:spPr>
      </p:pic>
      <p:pic>
        <p:nvPicPr>
          <p:cNvPr id="127" name="Screen Shot 2019-03-09 at 5.32.19 PM.png" descr="Screen Shot 2019-03-09 at 5.32.19 PM.png"/>
          <p:cNvPicPr>
            <a:picLocks noChangeAspect="1"/>
          </p:cNvPicPr>
          <p:nvPr/>
        </p:nvPicPr>
        <p:blipFill>
          <a:blip r:embed="rId5">
            <a:extLst/>
          </a:blip>
          <a:stretch>
            <a:fillRect/>
          </a:stretch>
        </p:blipFill>
        <p:spPr>
          <a:xfrm>
            <a:off x="7766921" y="7200687"/>
            <a:ext cx="4833425" cy="2573190"/>
          </a:xfrm>
          <a:prstGeom prst="rect">
            <a:avLst/>
          </a:prstGeom>
          <a:ln w="12700">
            <a:miter lim="400000"/>
          </a:ln>
        </p:spPr>
      </p:pic>
      <p:sp>
        <p:nvSpPr>
          <p:cNvPr id="128" name="My practicum was created to provide me with the opportunity of learning how to teach in the Allied Health Education field.  There was two main parts of my practicum.  The first part was being a teaching assistant in the freshmen Introduction into Allied Healthcare Professions course and the junior level Therapeutic Interventions course. The second part was assisting in the creation of a two day high school outreach program.…"/>
          <p:cNvSpPr txBox="1"/>
          <p:nvPr/>
        </p:nvSpPr>
        <p:spPr>
          <a:xfrm>
            <a:off x="819146" y="7280489"/>
            <a:ext cx="5671344" cy="3548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800"/>
            </a:pPr>
            <a:r>
              <a:rPr dirty="0"/>
              <a:t>My practicum was created to provide me with the opportunity of learning how to teach in the Allied Health Education field.  There was two main parts of my practicum.  The first part was being a teaching assistant in the freshmen Introduction into Allied Healthcare Professions course and the junior level Therapeutic Interventions course. The second part was assisting in the creation of a two day high school outreach program.  </a:t>
            </a:r>
          </a:p>
          <a:p>
            <a:pPr>
              <a:defRPr sz="1800"/>
            </a:pPr>
            <a:endParaRPr dirty="0"/>
          </a:p>
          <a:p>
            <a:pPr>
              <a:defRPr sz="1800"/>
            </a:pPr>
            <a:r>
              <a:rPr dirty="0"/>
              <a:t>The main goal of this practicum was to prepare myself with the skills to become a clinician, preceptor, and educator in the field of Athletic Training.  </a:t>
            </a:r>
          </a:p>
        </p:txBody>
      </p:sp>
      <p:sp>
        <p:nvSpPr>
          <p:cNvPr id="129" name="My goals for being a teaching assistant included the following:…"/>
          <p:cNvSpPr txBox="1"/>
          <p:nvPr/>
        </p:nvSpPr>
        <p:spPr>
          <a:xfrm>
            <a:off x="1034282" y="12476805"/>
            <a:ext cx="5456208" cy="7549329"/>
          </a:xfrm>
          <a:prstGeom prst="rect">
            <a:avLst/>
          </a:prstGeom>
          <a:solidFill>
            <a:schemeClr val="accent3">
              <a:lumOff val="44000"/>
            </a:schemeClr>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800"/>
            </a:pPr>
            <a:r>
              <a:rPr dirty="0"/>
              <a:t>My goals for being a teaching assistant included the following:</a:t>
            </a:r>
          </a:p>
          <a:p>
            <a:pPr>
              <a:defRPr sz="1800"/>
            </a:pPr>
            <a:endParaRPr dirty="0"/>
          </a:p>
          <a:p>
            <a:pPr>
              <a:defRPr sz="1800"/>
            </a:pPr>
            <a:r>
              <a:rPr dirty="0"/>
              <a:t>ATHT 1000:</a:t>
            </a:r>
          </a:p>
          <a:p>
            <a:pPr marL="170447" indent="-170447">
              <a:buSzPct val="100000"/>
              <a:buChar char="•"/>
              <a:defRPr sz="1800"/>
            </a:pPr>
            <a:r>
              <a:rPr dirty="0"/>
              <a:t>To develop the lecture regarding therapeutic exercise or modalities and present it to the ATHT 1000 class.</a:t>
            </a:r>
          </a:p>
          <a:p>
            <a:pPr marL="170447" indent="-170447">
              <a:buSzPct val="100000"/>
              <a:buChar char="•"/>
              <a:defRPr sz="1800"/>
            </a:pPr>
            <a:r>
              <a:rPr dirty="0"/>
              <a:t>To organize the majority of guest speakers and help facilitate conversation with the guest speaker and the class.</a:t>
            </a:r>
          </a:p>
          <a:p>
            <a:pPr marL="170447" indent="-170447">
              <a:buSzPct val="100000"/>
              <a:buChar char="•"/>
              <a:defRPr sz="1800"/>
            </a:pPr>
            <a:r>
              <a:rPr dirty="0"/>
              <a:t>To be involved in the planning and presenting of all lab days.  </a:t>
            </a:r>
          </a:p>
          <a:p>
            <a:pPr marL="170447" indent="-170447">
              <a:buSzPct val="100000"/>
              <a:buChar char="•"/>
              <a:defRPr sz="1800"/>
            </a:pPr>
            <a:r>
              <a:rPr dirty="0"/>
              <a:t>To develop and perform office hours to assist the students in a one on one environment.  </a:t>
            </a:r>
          </a:p>
          <a:p>
            <a:pPr marL="170447" indent="-170447">
              <a:buSzPct val="100000"/>
              <a:buChar char="•"/>
              <a:defRPr sz="1800"/>
            </a:pPr>
            <a:r>
              <a:rPr dirty="0"/>
              <a:t>To help the students create and use E-portfolio.</a:t>
            </a:r>
          </a:p>
          <a:p>
            <a:pPr>
              <a:defRPr sz="1800"/>
            </a:pPr>
            <a:endParaRPr dirty="0"/>
          </a:p>
          <a:p>
            <a:pPr>
              <a:defRPr sz="1800"/>
            </a:pPr>
            <a:r>
              <a:rPr dirty="0"/>
              <a:t>ATHT 4700:</a:t>
            </a:r>
          </a:p>
          <a:p>
            <a:pPr marL="170447" indent="-170447">
              <a:buSzPct val="100000"/>
              <a:buChar char="•"/>
              <a:defRPr sz="1800"/>
            </a:pPr>
            <a:r>
              <a:rPr dirty="0"/>
              <a:t>To be a resource for students in the 4700 class all semester.</a:t>
            </a:r>
          </a:p>
          <a:p>
            <a:pPr marL="170447" indent="-170447">
              <a:buSzPct val="100000"/>
              <a:buChar char="•"/>
              <a:defRPr sz="1800"/>
            </a:pPr>
            <a:r>
              <a:rPr dirty="0"/>
              <a:t>To aid in the instruction and lab days of the rehabilitation portion of the 4700 class.</a:t>
            </a:r>
          </a:p>
          <a:p>
            <a:pPr>
              <a:defRPr sz="1800"/>
            </a:pPr>
            <a:endParaRPr dirty="0"/>
          </a:p>
          <a:p>
            <a:pPr>
              <a:defRPr sz="1800"/>
            </a:pPr>
            <a:r>
              <a:rPr dirty="0"/>
              <a:t>My goals for the high school outreach program were:</a:t>
            </a:r>
          </a:p>
          <a:p>
            <a:pPr>
              <a:defRPr sz="1800"/>
            </a:pPr>
            <a:endParaRPr dirty="0"/>
          </a:p>
          <a:p>
            <a:pPr marL="170447" indent="-170447">
              <a:buSzPct val="100000"/>
              <a:buChar char="•"/>
              <a:defRPr sz="1800"/>
            </a:pPr>
            <a:r>
              <a:rPr dirty="0"/>
              <a:t>To be apart of the planning and implementation of the high school outreach days.</a:t>
            </a:r>
          </a:p>
          <a:p>
            <a:pPr marL="170447" indent="-170447">
              <a:buSzPct val="100000"/>
              <a:buChar char="•"/>
              <a:defRPr sz="1800"/>
            </a:pPr>
            <a:r>
              <a:rPr dirty="0"/>
              <a:t>To learn how to create a thorough lesson plan and associated worksheet for students to follow along.</a:t>
            </a:r>
          </a:p>
        </p:txBody>
      </p:sp>
      <p:sp>
        <p:nvSpPr>
          <p:cNvPr id="130" name="ATHT 1000:…"/>
          <p:cNvSpPr txBox="1"/>
          <p:nvPr/>
        </p:nvSpPr>
        <p:spPr>
          <a:xfrm>
            <a:off x="7766921" y="9867146"/>
            <a:ext cx="7503473" cy="111722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800" u="sng"/>
            </a:pPr>
            <a:r>
              <a:rPr dirty="0"/>
              <a:t>ATHT 1000:</a:t>
            </a:r>
          </a:p>
          <a:p>
            <a:pPr>
              <a:defRPr sz="1800"/>
            </a:pPr>
            <a:endParaRPr dirty="0"/>
          </a:p>
          <a:p>
            <a:pPr>
              <a:defRPr sz="1800"/>
            </a:pPr>
            <a:r>
              <a:rPr dirty="0"/>
              <a:t>Guest Speakers:</a:t>
            </a:r>
          </a:p>
          <a:p>
            <a:pPr>
              <a:defRPr sz="1800"/>
            </a:pPr>
            <a:r>
              <a:rPr dirty="0"/>
              <a:t>One of my first roles was to contact and arrange guest speakers.  The first half of the semester, I brought in speakers from various centers on campus.  Examples of these were the Center for Student Success, Center for Career and Professional Development, and Academic Support Center.  The second half of the semester included guest speakers from various health care professions.  These were all Otterbein alumni that are now physical </a:t>
            </a:r>
            <a:r>
              <a:rPr dirty="0" smtClean="0"/>
              <a:t>therapist</a:t>
            </a:r>
            <a:r>
              <a:rPr lang="en-US" dirty="0" smtClean="0"/>
              <a:t>s</a:t>
            </a:r>
            <a:r>
              <a:rPr dirty="0" smtClean="0"/>
              <a:t>, </a:t>
            </a:r>
            <a:r>
              <a:rPr dirty="0"/>
              <a:t>athletic trainers, or physician assistants.  Prior to each guest speaker, the students would turn in an index card of two questions.  Once the speaker was done with their presentation, I would facilitate a question and answer </a:t>
            </a:r>
            <a:r>
              <a:rPr lang="en-US" dirty="0" smtClean="0"/>
              <a:t>session</a:t>
            </a:r>
            <a:r>
              <a:rPr dirty="0" smtClean="0"/>
              <a:t>.  </a:t>
            </a:r>
            <a:endParaRPr dirty="0"/>
          </a:p>
          <a:p>
            <a:pPr>
              <a:defRPr sz="1800"/>
            </a:pPr>
            <a:endParaRPr dirty="0"/>
          </a:p>
          <a:p>
            <a:pPr>
              <a:defRPr sz="1800"/>
            </a:pPr>
            <a:r>
              <a:rPr dirty="0"/>
              <a:t>Lecture:</a:t>
            </a:r>
          </a:p>
          <a:p>
            <a:pPr>
              <a:defRPr sz="1800"/>
            </a:pPr>
            <a:r>
              <a:rPr dirty="0"/>
              <a:t>This class was an introduction to different aspects of allied health.  I presented the portion on therapeutic exercise.  </a:t>
            </a:r>
          </a:p>
          <a:p>
            <a:pPr>
              <a:defRPr sz="1800"/>
            </a:pPr>
            <a:endParaRPr dirty="0"/>
          </a:p>
          <a:p>
            <a:pPr>
              <a:defRPr sz="1800"/>
            </a:pPr>
            <a:r>
              <a:rPr dirty="0"/>
              <a:t>Lab Days:</a:t>
            </a:r>
          </a:p>
          <a:p>
            <a:pPr>
              <a:defRPr sz="1800"/>
            </a:pPr>
            <a:r>
              <a:rPr dirty="0"/>
              <a:t>I created multiple lab days with </a:t>
            </a:r>
            <a:r>
              <a:rPr dirty="0" smtClean="0"/>
              <a:t>th</a:t>
            </a:r>
            <a:r>
              <a:rPr lang="en-US" dirty="0" smtClean="0"/>
              <a:t>e</a:t>
            </a:r>
            <a:r>
              <a:rPr dirty="0" smtClean="0"/>
              <a:t> </a:t>
            </a:r>
            <a:r>
              <a:rPr dirty="0"/>
              <a:t>class.  One day was a multi-station class where students learned ankle taping, balance testing, and crutch fitting.  Following there was a competition to show what they learned.  Additionally, I created a therapeutic exercise lab where students got to practice different strengthening techniques. I also </a:t>
            </a:r>
            <a:r>
              <a:rPr lang="en-US" dirty="0" smtClean="0"/>
              <a:t>t</a:t>
            </a:r>
            <a:r>
              <a:rPr dirty="0" smtClean="0"/>
              <a:t>augh</a:t>
            </a:r>
            <a:r>
              <a:rPr lang="en-US" dirty="0" smtClean="0"/>
              <a:t>t</a:t>
            </a:r>
            <a:r>
              <a:rPr dirty="0" smtClean="0"/>
              <a:t> </a:t>
            </a:r>
            <a:r>
              <a:rPr dirty="0"/>
              <a:t>the students about therapeutic modalities such as ice, paraffin bath, heat, and ultrasound.   </a:t>
            </a:r>
          </a:p>
          <a:p>
            <a:pPr>
              <a:defRPr sz="1800"/>
            </a:pPr>
            <a:endParaRPr dirty="0"/>
          </a:p>
          <a:p>
            <a:pPr>
              <a:defRPr sz="1800"/>
            </a:pPr>
            <a:r>
              <a:rPr dirty="0"/>
              <a:t>I also developed and explained the therapeutic exercise lab and part of the therapeutic modalities lab.  </a:t>
            </a:r>
          </a:p>
          <a:p>
            <a:pPr>
              <a:defRPr sz="1800"/>
            </a:pPr>
            <a:endParaRPr dirty="0"/>
          </a:p>
          <a:p>
            <a:pPr>
              <a:defRPr sz="1800"/>
            </a:pPr>
            <a:r>
              <a:rPr dirty="0"/>
              <a:t>Office Hours:</a:t>
            </a:r>
          </a:p>
          <a:p>
            <a:pPr>
              <a:defRPr sz="1800"/>
            </a:pPr>
            <a:r>
              <a:rPr dirty="0"/>
              <a:t>Once a week, I held office hours.  Students had the opportunity to ask questions and get assistance with assignments.</a:t>
            </a:r>
          </a:p>
          <a:p>
            <a:pPr>
              <a:defRPr sz="1800"/>
            </a:pPr>
            <a:endParaRPr dirty="0"/>
          </a:p>
          <a:p>
            <a:pPr>
              <a:defRPr sz="1800"/>
            </a:pPr>
            <a:r>
              <a:rPr dirty="0"/>
              <a:t>E-Portfolio:</a:t>
            </a:r>
          </a:p>
          <a:p>
            <a:pPr>
              <a:defRPr sz="1800"/>
            </a:pPr>
            <a:r>
              <a:rPr dirty="0"/>
              <a:t>I helped students create and format their E-Portfolios with the Allied Health template.  I also showed them how to upload assignments, edit pages, and upload it to the professor at the end of the year.  </a:t>
            </a:r>
          </a:p>
          <a:p>
            <a:pPr>
              <a:defRPr sz="1800"/>
            </a:pPr>
            <a:endParaRPr dirty="0"/>
          </a:p>
          <a:p>
            <a:pPr>
              <a:defRPr sz="1800" u="sng"/>
            </a:pPr>
            <a:r>
              <a:rPr dirty="0"/>
              <a:t>ATHT 4700:</a:t>
            </a:r>
          </a:p>
          <a:p>
            <a:pPr>
              <a:defRPr sz="1800"/>
            </a:pPr>
            <a:r>
              <a:rPr dirty="0"/>
              <a:t>In addition to assisting on lab days and lectures, I held office hours where I would assist students with assignments and studying.  </a:t>
            </a:r>
          </a:p>
        </p:txBody>
      </p:sp>
      <p:sp>
        <p:nvSpPr>
          <p:cNvPr id="131" name="The high school outreach program was a two day session.   The first day was going into their high school and completing a lecture about ankle kinesiology.  The second day, the students came onto Otterbein’s campus and use the facilities.…"/>
          <p:cNvSpPr txBox="1"/>
          <p:nvPr/>
        </p:nvSpPr>
        <p:spPr>
          <a:xfrm>
            <a:off x="16752748" y="7390861"/>
            <a:ext cx="7254665" cy="86792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800"/>
            </a:pPr>
            <a:r>
              <a:rPr dirty="0"/>
              <a:t>The high school outreach program was a two day session.   The first day was going into their high school and completing a lecture about ankle kinesiology.  The second day, the students came onto Otterbein’s campus and use the facilities.  </a:t>
            </a:r>
          </a:p>
          <a:p>
            <a:pPr>
              <a:defRPr sz="1800"/>
            </a:pPr>
            <a:endParaRPr dirty="0"/>
          </a:p>
          <a:p>
            <a:pPr>
              <a:defRPr sz="1800"/>
            </a:pPr>
            <a:r>
              <a:rPr dirty="0"/>
              <a:t>Lesson Plan:</a:t>
            </a:r>
          </a:p>
          <a:p>
            <a:pPr>
              <a:defRPr sz="1800"/>
            </a:pPr>
            <a:r>
              <a:rPr dirty="0"/>
              <a:t>I created the lesson plan for the lecture day.  This included course objective and a lesson outline.  The goal of this was to create a lesson that would set the students up for the lab session.  </a:t>
            </a:r>
          </a:p>
          <a:p>
            <a:pPr>
              <a:defRPr sz="1800"/>
            </a:pPr>
            <a:endParaRPr dirty="0"/>
          </a:p>
          <a:p>
            <a:pPr>
              <a:defRPr sz="1800"/>
            </a:pPr>
            <a:r>
              <a:rPr dirty="0"/>
              <a:t>Lecture:</a:t>
            </a:r>
          </a:p>
          <a:p>
            <a:pPr>
              <a:defRPr sz="1800"/>
            </a:pPr>
            <a:r>
              <a:rPr dirty="0"/>
              <a:t>This lecture covered the basics of ankle kinesiology.  This lecture explained:  boney anatomy, muscles and their functions, range of motion, open kinetic chain and closed kinetic chain, foot type, and the gait pattern.  There were interactive portions where the students would hands on experience the ranges of motion and they learned how to manual muscle test the muscles of the lower leg. </a:t>
            </a:r>
          </a:p>
          <a:p>
            <a:pPr>
              <a:defRPr sz="1800"/>
            </a:pPr>
            <a:endParaRPr dirty="0"/>
          </a:p>
          <a:p>
            <a:pPr>
              <a:defRPr sz="1800"/>
            </a:pPr>
            <a:r>
              <a:rPr dirty="0"/>
              <a:t>For the students to follow along and take notes, I created a handout outlining the key points.  The outline had fill in the blank </a:t>
            </a:r>
            <a:r>
              <a:rPr dirty="0" smtClean="0"/>
              <a:t>portions</a:t>
            </a:r>
            <a:r>
              <a:rPr lang="en-US" dirty="0" smtClean="0"/>
              <a:t>.</a:t>
            </a:r>
            <a:r>
              <a:rPr dirty="0" smtClean="0"/>
              <a:t> </a:t>
            </a:r>
            <a:endParaRPr dirty="0"/>
          </a:p>
          <a:p>
            <a:pPr>
              <a:defRPr sz="1800"/>
            </a:pPr>
            <a:endParaRPr dirty="0"/>
          </a:p>
          <a:p>
            <a:pPr>
              <a:defRPr sz="1800"/>
            </a:pPr>
            <a:r>
              <a:rPr dirty="0"/>
              <a:t>Lab day:</a:t>
            </a:r>
          </a:p>
          <a:p>
            <a:pPr>
              <a:defRPr sz="1800"/>
            </a:pPr>
            <a:r>
              <a:rPr dirty="0"/>
              <a:t>Students came to campus and had a brief lecture recapping the previous day, and outlining the lab portion.  </a:t>
            </a:r>
          </a:p>
          <a:p>
            <a:pPr>
              <a:defRPr sz="1800"/>
            </a:pPr>
            <a:endParaRPr dirty="0"/>
          </a:p>
          <a:p>
            <a:pPr>
              <a:defRPr sz="1800"/>
            </a:pPr>
            <a:r>
              <a:rPr dirty="0"/>
              <a:t>The students then separated and rotated through three stations.  The stations were, using the Biomechanics running lab for an analysis, completing the Y-Balance Test, and completing the Landing Error Scoring System Test.  The students were able to learn how filming and reviewing the test can help identify athletes who are at risk for injuries.  They also discovered how filming can help </a:t>
            </a:r>
            <a:r>
              <a:rPr dirty="0" smtClean="0"/>
              <a:t>w</a:t>
            </a:r>
            <a:r>
              <a:rPr lang="en-US" dirty="0" smtClean="0"/>
              <a:t>i</a:t>
            </a:r>
            <a:r>
              <a:rPr dirty="0" smtClean="0"/>
              <a:t>th </a:t>
            </a:r>
            <a:r>
              <a:rPr dirty="0"/>
              <a:t>cueing athletes to proper running and landing form.  </a:t>
            </a:r>
          </a:p>
        </p:txBody>
      </p:sp>
      <p:sp>
        <p:nvSpPr>
          <p:cNvPr id="132" name="From this practicum I developed the knowledge of what goes into making a successful lesson plan, lecture, and lab.  I discovered how to make a lesson plan, informative for the students while also being fun and interactive to keep their attention.…"/>
          <p:cNvSpPr txBox="1"/>
          <p:nvPr/>
        </p:nvSpPr>
        <p:spPr>
          <a:xfrm>
            <a:off x="26124755" y="7449269"/>
            <a:ext cx="5189155" cy="102163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1800"/>
            </a:pPr>
            <a:r>
              <a:rPr dirty="0"/>
              <a:t>From this practicum I developed the knowledge of what goes into making a successful lesson plan, lecture, and lab.  I discovered how to make a lesson plan, informative for the students while also being fun and interactive to keep their attention.</a:t>
            </a:r>
          </a:p>
          <a:p>
            <a:pPr>
              <a:defRPr sz="1800"/>
            </a:pPr>
            <a:endParaRPr dirty="0"/>
          </a:p>
          <a:p>
            <a:pPr>
              <a:defRPr sz="1800"/>
            </a:pPr>
            <a:r>
              <a:rPr dirty="0"/>
              <a:t>I learned the importance of having a handout for any lab day.  It helps give the students a structured schedule and keep them focused on the outcomes of the planned lab.  </a:t>
            </a:r>
          </a:p>
          <a:p>
            <a:pPr>
              <a:defRPr sz="1800"/>
            </a:pPr>
            <a:endParaRPr dirty="0"/>
          </a:p>
          <a:p>
            <a:pPr>
              <a:defRPr sz="1800"/>
            </a:pPr>
            <a:r>
              <a:rPr dirty="0"/>
              <a:t>When creating a session plan, I realized the importance of using Bloom’s taxonomy in creating learning objectives.  This helped plan and execute the lessons and labs.  </a:t>
            </a:r>
          </a:p>
          <a:p>
            <a:pPr>
              <a:defRPr sz="1800"/>
            </a:pPr>
            <a:endParaRPr dirty="0"/>
          </a:p>
          <a:p>
            <a:pPr>
              <a:defRPr sz="1800"/>
            </a:pPr>
            <a:r>
              <a:rPr dirty="0"/>
              <a:t>When planning public speakers, I learned how important it is to have the students create questions ahead of time.  It helped facilitate conversation and allow for full use of the knowledge the speaker can share.  </a:t>
            </a:r>
          </a:p>
          <a:p>
            <a:pPr>
              <a:defRPr sz="1800"/>
            </a:pPr>
            <a:endParaRPr dirty="0"/>
          </a:p>
          <a:p>
            <a:pPr>
              <a:defRPr sz="1800"/>
            </a:pPr>
            <a:r>
              <a:rPr dirty="0"/>
              <a:t>I also learned how to explain concepts to different levels of students.  I worked with high school students, college freshmen, and college juniors.  How you explain topics vary depending on their level.  With high school students, you need to explain topics in a more generalized way.  College freshmen need to be taught in more in-depth manner where you explain what and why you are trying to teach them that.  College juniors are different because while you are teaching them the what and why, you need to be showing them the real life application of what they are learning.  </a:t>
            </a:r>
          </a:p>
          <a:p>
            <a:pPr>
              <a:defRPr sz="1800"/>
            </a:pPr>
            <a:endParaRPr dirty="0"/>
          </a:p>
          <a:p>
            <a:pPr>
              <a:defRPr sz="1800"/>
            </a:pPr>
            <a:endParaRPr dirty="0"/>
          </a:p>
          <a:p>
            <a:pPr>
              <a:defRPr sz="1800"/>
            </a:pPr>
            <a:endParaRPr dirty="0"/>
          </a:p>
          <a:p>
            <a:pPr>
              <a:defRPr sz="1800"/>
            </a:pPr>
            <a:endParaRPr dirty="0"/>
          </a:p>
        </p:txBody>
      </p:sp>
      <p:sp>
        <p:nvSpPr>
          <p:cNvPr id="133" name="Dr. Shelley Payne DHS, PT, ATC, AT…"/>
          <p:cNvSpPr txBox="1"/>
          <p:nvPr/>
        </p:nvSpPr>
        <p:spPr>
          <a:xfrm>
            <a:off x="26641029" y="18878023"/>
            <a:ext cx="4146911" cy="283407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defTabSz="2976563">
              <a:spcBef>
                <a:spcPts val="300"/>
              </a:spcBef>
              <a:defRPr sz="1800"/>
            </a:pPr>
            <a:r>
              <a:rPr dirty="0"/>
              <a:t>Dr. Shelley Payne DHS, PT, ATC, AT </a:t>
            </a:r>
          </a:p>
          <a:p>
            <a:pPr defTabSz="2976563">
              <a:spcBef>
                <a:spcPts val="300"/>
              </a:spcBef>
              <a:defRPr sz="1800"/>
            </a:pPr>
            <a:endParaRPr dirty="0"/>
          </a:p>
          <a:p>
            <a:pPr defTabSz="2976563">
              <a:spcBef>
                <a:spcPts val="300"/>
              </a:spcBef>
              <a:defRPr sz="1800"/>
            </a:pPr>
            <a:r>
              <a:rPr dirty="0"/>
              <a:t>Paul D. Longenecker RN, MBA, PhD</a:t>
            </a:r>
          </a:p>
          <a:p>
            <a:pPr>
              <a:defRPr sz="1800"/>
            </a:pPr>
            <a:endParaRPr dirty="0"/>
          </a:p>
          <a:p>
            <a:pPr>
              <a:defRPr sz="1800"/>
            </a:pPr>
            <a:endParaRPr dirty="0"/>
          </a:p>
          <a:p>
            <a:pPr>
              <a:defRPr sz="1800"/>
            </a:pPr>
            <a:endParaRPr dirty="0"/>
          </a:p>
          <a:p>
            <a:pPr>
              <a:defRPr sz="1800"/>
            </a:pPr>
            <a:endParaRPr dirty="0"/>
          </a:p>
          <a:p>
            <a:pPr>
              <a:defRPr sz="1800"/>
            </a:pPr>
            <a:endParaRPr dirty="0"/>
          </a:p>
          <a:p>
            <a:pPr>
              <a:defRPr sz="1800"/>
            </a:pPr>
            <a:endParaRPr dirty="0"/>
          </a:p>
        </p:txBody>
      </p:sp>
    </p:spTree>
  </p:cSld>
  <p:clrMapOvr>
    <a:masterClrMapping/>
  </p:clrMapOvr>
  <p:transition spd="med"/>
</p:sld>
</file>

<file path=ppt/theme/theme1.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Design">
      <a:majorFont>
        <a:latin typeface="Times New Roman"/>
        <a:ea typeface="Times New Roman"/>
        <a:cs typeface="Times New Roman"/>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Design">
      <a:majorFont>
        <a:latin typeface="Times New Roman"/>
        <a:ea typeface="Times New Roman"/>
        <a:cs typeface="Times New Roman"/>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700" b="0"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1200</Words>
  <Application>Microsoft Office PowerPoint</Application>
  <PresentationFormat>Custom</PresentationFormat>
  <Paragraphs>90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Longenecker, Paul</dc:creator>
  <cp:lastModifiedBy>Longenecker, Paul</cp:lastModifiedBy>
  <cp:revision>1</cp:revision>
  <dcterms:modified xsi:type="dcterms:W3CDTF">2019-03-11T16:11:02Z</dcterms:modified>
</cp:coreProperties>
</file>