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21945600"/>
  <p:notesSz cx="7010400" cy="9296400"/>
  <p:defaultTextStyle>
    <a:defPPr>
      <a:defRPr lang="en-US"/>
    </a:defPPr>
    <a:lvl1pPr algn="l" rtl="0" fontAlgn="base">
      <a:spcBef>
        <a:spcPct val="0"/>
      </a:spcBef>
      <a:spcAft>
        <a:spcPct val="0"/>
      </a:spcAft>
      <a:defRPr sz="1700" kern="1200">
        <a:solidFill>
          <a:schemeClr val="tx1"/>
        </a:solidFill>
        <a:latin typeface="Times New Roman" pitchFamily="18" charset="0"/>
        <a:ea typeface="+mn-ea"/>
        <a:cs typeface="+mn-cs"/>
      </a:defRPr>
    </a:lvl1pPr>
    <a:lvl2pPr marL="457200" algn="l" rtl="0" fontAlgn="base">
      <a:spcBef>
        <a:spcPct val="0"/>
      </a:spcBef>
      <a:spcAft>
        <a:spcPct val="0"/>
      </a:spcAft>
      <a:defRPr sz="1700" kern="1200">
        <a:solidFill>
          <a:schemeClr val="tx1"/>
        </a:solidFill>
        <a:latin typeface="Times New Roman" pitchFamily="18" charset="0"/>
        <a:ea typeface="+mn-ea"/>
        <a:cs typeface="+mn-cs"/>
      </a:defRPr>
    </a:lvl2pPr>
    <a:lvl3pPr marL="914400" algn="l" rtl="0" fontAlgn="base">
      <a:spcBef>
        <a:spcPct val="0"/>
      </a:spcBef>
      <a:spcAft>
        <a:spcPct val="0"/>
      </a:spcAft>
      <a:defRPr sz="1700" kern="1200">
        <a:solidFill>
          <a:schemeClr val="tx1"/>
        </a:solidFill>
        <a:latin typeface="Times New Roman" pitchFamily="18" charset="0"/>
        <a:ea typeface="+mn-ea"/>
        <a:cs typeface="+mn-cs"/>
      </a:defRPr>
    </a:lvl3pPr>
    <a:lvl4pPr marL="1371600" algn="l" rtl="0" fontAlgn="base">
      <a:spcBef>
        <a:spcPct val="0"/>
      </a:spcBef>
      <a:spcAft>
        <a:spcPct val="0"/>
      </a:spcAft>
      <a:defRPr sz="1700" kern="1200">
        <a:solidFill>
          <a:schemeClr val="tx1"/>
        </a:solidFill>
        <a:latin typeface="Times New Roman" pitchFamily="18" charset="0"/>
        <a:ea typeface="+mn-ea"/>
        <a:cs typeface="+mn-cs"/>
      </a:defRPr>
    </a:lvl4pPr>
    <a:lvl5pPr marL="1828800" algn="l" rtl="0" fontAlgn="base">
      <a:spcBef>
        <a:spcPct val="0"/>
      </a:spcBef>
      <a:spcAft>
        <a:spcPct val="0"/>
      </a:spcAft>
      <a:defRPr sz="1700" kern="1200">
        <a:solidFill>
          <a:schemeClr val="tx1"/>
        </a:solidFill>
        <a:latin typeface="Times New Roman" pitchFamily="18" charset="0"/>
        <a:ea typeface="+mn-ea"/>
        <a:cs typeface="+mn-cs"/>
      </a:defRPr>
    </a:lvl5pPr>
    <a:lvl6pPr marL="2286000" algn="l" defTabSz="914400" rtl="0" eaLnBrk="1" latinLnBrk="0" hangingPunct="1">
      <a:defRPr sz="1700" kern="1200">
        <a:solidFill>
          <a:schemeClr val="tx1"/>
        </a:solidFill>
        <a:latin typeface="Times New Roman" pitchFamily="18" charset="0"/>
        <a:ea typeface="+mn-ea"/>
        <a:cs typeface="+mn-cs"/>
      </a:defRPr>
    </a:lvl6pPr>
    <a:lvl7pPr marL="2743200" algn="l" defTabSz="914400" rtl="0" eaLnBrk="1" latinLnBrk="0" hangingPunct="1">
      <a:defRPr sz="1700" kern="1200">
        <a:solidFill>
          <a:schemeClr val="tx1"/>
        </a:solidFill>
        <a:latin typeface="Times New Roman" pitchFamily="18" charset="0"/>
        <a:ea typeface="+mn-ea"/>
        <a:cs typeface="+mn-cs"/>
      </a:defRPr>
    </a:lvl7pPr>
    <a:lvl8pPr marL="3200400" algn="l" defTabSz="914400" rtl="0" eaLnBrk="1" latinLnBrk="0" hangingPunct="1">
      <a:defRPr sz="1700" kern="1200">
        <a:solidFill>
          <a:schemeClr val="tx1"/>
        </a:solidFill>
        <a:latin typeface="Times New Roman" pitchFamily="18" charset="0"/>
        <a:ea typeface="+mn-ea"/>
        <a:cs typeface="+mn-cs"/>
      </a:defRPr>
    </a:lvl8pPr>
    <a:lvl9pPr marL="3657600" algn="l" defTabSz="914400" rtl="0" eaLnBrk="1" latinLnBrk="0" hangingPunct="1">
      <a:defRPr sz="17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349">
          <p15:clr>
            <a:srgbClr val="A4A3A4"/>
          </p15:clr>
        </p15:guide>
        <p15:guide id="2" pos="104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6633"/>
    <a:srgbClr val="CC6600"/>
    <a:srgbClr val="996600"/>
    <a:srgbClr val="CC9900"/>
    <a:srgbClr val="FFFF00"/>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9828" autoAdjust="0"/>
  </p:normalViewPr>
  <p:slideViewPr>
    <p:cSldViewPr snapToGrid="0">
      <p:cViewPr>
        <p:scale>
          <a:sx n="50" d="100"/>
          <a:sy n="50" d="100"/>
        </p:scale>
        <p:origin x="-6528" y="-3744"/>
      </p:cViewPr>
      <p:guideLst>
        <p:guide orient="horz" pos="7349"/>
        <p:guide pos="10418"/>
      </p:guideLst>
    </p:cSldViewPr>
  </p:slideViewPr>
  <p:outlineViewPr>
    <p:cViewPr>
      <p:scale>
        <a:sx n="25" d="100"/>
        <a:sy n="25" d="100"/>
      </p:scale>
      <p:origin x="0" y="0"/>
    </p:cViewPr>
  </p:outlin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06137888361"/>
          <c:y val="0.196876849434719"/>
          <c:w val="0.568558314162534"/>
          <c:h val="0.71589886096977595"/>
        </c:manualLayout>
      </c:layout>
      <c:pieChart>
        <c:varyColors val="1"/>
        <c:dLbls>
          <c:showLegendKey val="0"/>
          <c:showVal val="0"/>
          <c:showCatName val="0"/>
          <c:showSerName val="0"/>
          <c:showPercent val="1"/>
          <c:showBubbleSize val="0"/>
          <c:showLeaderLines val="0"/>
        </c:dLbls>
        <c:firstSliceAng val="0"/>
      </c:pieChart>
    </c:plotArea>
    <c:legend>
      <c:legendPos val="r"/>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2"/>
            <a:ext cx="3038475" cy="464575"/>
          </a:xfrm>
          <a:prstGeom prst="rect">
            <a:avLst/>
          </a:prstGeom>
          <a:noFill/>
          <a:ln w="9525">
            <a:noFill/>
            <a:miter lim="800000"/>
            <a:headEnd/>
            <a:tailEnd/>
          </a:ln>
          <a:effectLst/>
        </p:spPr>
        <p:txBody>
          <a:bodyPr vert="horz" wrap="square" lIns="108783" tIns="54391" rIns="108783" bIns="54391" numCol="1" anchor="t" anchorCtr="0" compatLnSpc="1">
            <a:prstTxWarp prst="textNoShape">
              <a:avLst/>
            </a:prstTxWarp>
          </a:bodyPr>
          <a:lstStyle>
            <a:lvl1pPr defTabSz="1089025">
              <a:defRPr sz="1400"/>
            </a:lvl1pPr>
          </a:lstStyle>
          <a:p>
            <a:pPr>
              <a:defRPr/>
            </a:pPr>
            <a:endParaRPr lang="en-US" dirty="0"/>
          </a:p>
        </p:txBody>
      </p:sp>
      <p:sp>
        <p:nvSpPr>
          <p:cNvPr id="6147" name="Rectangle 3"/>
          <p:cNvSpPr>
            <a:spLocks noGrp="1" noChangeArrowheads="1"/>
          </p:cNvSpPr>
          <p:nvPr>
            <p:ph type="dt" sz="quarter" idx="1"/>
          </p:nvPr>
        </p:nvSpPr>
        <p:spPr bwMode="auto">
          <a:xfrm>
            <a:off x="3971928" y="2"/>
            <a:ext cx="3038475" cy="464575"/>
          </a:xfrm>
          <a:prstGeom prst="rect">
            <a:avLst/>
          </a:prstGeom>
          <a:noFill/>
          <a:ln w="9525">
            <a:noFill/>
            <a:miter lim="800000"/>
            <a:headEnd/>
            <a:tailEnd/>
          </a:ln>
          <a:effectLst/>
        </p:spPr>
        <p:txBody>
          <a:bodyPr vert="horz" wrap="square" lIns="108783" tIns="54391" rIns="108783" bIns="54391" numCol="1" anchor="t" anchorCtr="0" compatLnSpc="1">
            <a:prstTxWarp prst="textNoShape">
              <a:avLst/>
            </a:prstTxWarp>
          </a:bodyPr>
          <a:lstStyle>
            <a:lvl1pPr algn="r" defTabSz="1089025">
              <a:defRPr sz="1400"/>
            </a:lvl1pPr>
          </a:lstStyle>
          <a:p>
            <a:pPr>
              <a:defRPr/>
            </a:pPr>
            <a:endParaRPr lang="en-US" dirty="0"/>
          </a:p>
        </p:txBody>
      </p:sp>
      <p:sp>
        <p:nvSpPr>
          <p:cNvPr id="6148" name="Rectangle 4"/>
          <p:cNvSpPr>
            <a:spLocks noGrp="1" noChangeArrowheads="1"/>
          </p:cNvSpPr>
          <p:nvPr>
            <p:ph type="ftr" sz="quarter" idx="2"/>
          </p:nvPr>
        </p:nvSpPr>
        <p:spPr bwMode="auto">
          <a:xfrm>
            <a:off x="3" y="8831826"/>
            <a:ext cx="3038475" cy="464574"/>
          </a:xfrm>
          <a:prstGeom prst="rect">
            <a:avLst/>
          </a:prstGeom>
          <a:noFill/>
          <a:ln w="9525">
            <a:noFill/>
            <a:miter lim="800000"/>
            <a:headEnd/>
            <a:tailEnd/>
          </a:ln>
          <a:effectLst/>
        </p:spPr>
        <p:txBody>
          <a:bodyPr vert="horz" wrap="square" lIns="108783" tIns="54391" rIns="108783" bIns="54391" numCol="1" anchor="b" anchorCtr="0" compatLnSpc="1">
            <a:prstTxWarp prst="textNoShape">
              <a:avLst/>
            </a:prstTxWarp>
          </a:bodyPr>
          <a:lstStyle>
            <a:lvl1pPr defTabSz="1089025">
              <a:defRPr sz="1400"/>
            </a:lvl1pPr>
          </a:lstStyle>
          <a:p>
            <a:pPr>
              <a:defRPr/>
            </a:pPr>
            <a:endParaRPr lang="en-US" dirty="0"/>
          </a:p>
        </p:txBody>
      </p:sp>
      <p:sp>
        <p:nvSpPr>
          <p:cNvPr id="6149" name="Rectangle 5"/>
          <p:cNvSpPr>
            <a:spLocks noGrp="1" noChangeArrowheads="1"/>
          </p:cNvSpPr>
          <p:nvPr>
            <p:ph type="sldNum" sz="quarter" idx="3"/>
          </p:nvPr>
        </p:nvSpPr>
        <p:spPr bwMode="auto">
          <a:xfrm>
            <a:off x="3971928" y="8831826"/>
            <a:ext cx="3038475" cy="464574"/>
          </a:xfrm>
          <a:prstGeom prst="rect">
            <a:avLst/>
          </a:prstGeom>
          <a:noFill/>
          <a:ln w="9525">
            <a:noFill/>
            <a:miter lim="800000"/>
            <a:headEnd/>
            <a:tailEnd/>
          </a:ln>
          <a:effectLst/>
        </p:spPr>
        <p:txBody>
          <a:bodyPr vert="horz" wrap="square" lIns="108783" tIns="54391" rIns="108783" bIns="54391" numCol="1" anchor="b" anchorCtr="0" compatLnSpc="1">
            <a:prstTxWarp prst="textNoShape">
              <a:avLst/>
            </a:prstTxWarp>
          </a:bodyPr>
          <a:lstStyle>
            <a:lvl1pPr algn="r" defTabSz="1089025">
              <a:defRPr sz="1400"/>
            </a:lvl1pPr>
          </a:lstStyle>
          <a:p>
            <a:pPr>
              <a:defRPr/>
            </a:pPr>
            <a:fld id="{87AE1C5B-82C7-4323-A636-C178C0BCEC5E}" type="slidenum">
              <a:rPr lang="en-US"/>
              <a:pPr>
                <a:defRPr/>
              </a:pPr>
              <a:t>‹#›</a:t>
            </a:fld>
            <a:endParaRPr lang="en-US" dirty="0"/>
          </a:p>
        </p:txBody>
      </p:sp>
    </p:spTree>
    <p:extLst>
      <p:ext uri="{BB962C8B-B14F-4D97-AF65-F5344CB8AC3E}">
        <p14:creationId xmlns:p14="http://schemas.microsoft.com/office/powerpoint/2010/main" val="212711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D72C896-1090-8043-A9E3-BCAB3126452A}" type="datetimeFigureOut">
              <a:rPr lang="en-US" smtClean="0"/>
              <a:t>3/11/2019</a:t>
            </a:fld>
            <a:endParaRPr lang="en-US"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B702E32-36A2-9445-9E8B-65A05BD94EF1}" type="slidenum">
              <a:rPr lang="en-US" smtClean="0"/>
              <a:t>‹#›</a:t>
            </a:fld>
            <a:endParaRPr lang="en-US" dirty="0"/>
          </a:p>
        </p:txBody>
      </p:sp>
    </p:spTree>
    <p:extLst>
      <p:ext uri="{BB962C8B-B14F-4D97-AF65-F5344CB8AC3E}">
        <p14:creationId xmlns:p14="http://schemas.microsoft.com/office/powerpoint/2010/main" val="1996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4" y="6818086"/>
            <a:ext cx="27981275" cy="4702629"/>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2435115"/>
            <a:ext cx="23044150" cy="560977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DCF164-FB8B-48C7-B030-EE13C2456E8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6478FB-7EB6-4E0B-814F-37B43F59DD1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4" y="1950358"/>
            <a:ext cx="6994525" cy="175568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1950358"/>
            <a:ext cx="20834350" cy="175568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9D198B-7245-444F-804A-C11066EAC8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E445A-5212-42D4-B0B6-D1F6892EDD0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444"/>
            <a:ext cx="27981275" cy="435791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844"/>
            <a:ext cx="27981275"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713E59-87FE-47BA-BBA1-AD6C047F4F9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4" y="6339115"/>
            <a:ext cx="13914437" cy="13168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6339115"/>
            <a:ext cx="13914438" cy="13168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DFE949-A4CB-4DBA-9AB1-78ADCE827D5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9" y="878114"/>
            <a:ext cx="29625925"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9" y="4913086"/>
            <a:ext cx="14544675" cy="2046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9" y="6959600"/>
            <a:ext cx="14544675" cy="126437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4913086"/>
            <a:ext cx="14549438" cy="2046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6959600"/>
            <a:ext cx="14549438" cy="126437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9602AC6-A7BC-412E-92B8-BCBF601647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22648FF-1933-404F-8895-B6F678FE7B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6C711B0-F19E-4FB7-BDE9-0A690022CE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9" y="874486"/>
            <a:ext cx="10829925" cy="37174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874486"/>
            <a:ext cx="18402300" cy="18728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9" y="459195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CE9341-1964-4F8E-9C4B-99A0F5E9210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1" y="15361558"/>
            <a:ext cx="19751675" cy="181428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1" y="1961244"/>
            <a:ext cx="19751675" cy="131662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451601" y="17175843"/>
            <a:ext cx="19751675" cy="25744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721F85C-E3C7-4E63-A590-6E08E178F1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68564" y="1950358"/>
            <a:ext cx="27981275" cy="3657600"/>
          </a:xfrm>
          <a:prstGeom prst="rect">
            <a:avLst/>
          </a:prstGeom>
          <a:noFill/>
          <a:ln w="9525">
            <a:noFill/>
            <a:miter lim="800000"/>
            <a:headEnd/>
            <a:tailEnd/>
          </a:ln>
        </p:spPr>
        <p:txBody>
          <a:bodyPr vert="horz" wrap="square" lIns="297681" tIns="148842" rIns="297681" bIns="14884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468564" y="6339115"/>
            <a:ext cx="27981275" cy="13168086"/>
          </a:xfrm>
          <a:prstGeom prst="rect">
            <a:avLst/>
          </a:prstGeom>
          <a:noFill/>
          <a:ln w="9525">
            <a:noFill/>
            <a:miter lim="800000"/>
            <a:headEnd/>
            <a:tailEnd/>
          </a:ln>
        </p:spPr>
        <p:txBody>
          <a:bodyPr vert="horz" wrap="square" lIns="297681" tIns="148842" rIns="297681" bIns="1488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19995244"/>
            <a:ext cx="6858000" cy="1462314"/>
          </a:xfrm>
          <a:prstGeom prst="rect">
            <a:avLst/>
          </a:prstGeom>
          <a:noFill/>
          <a:ln w="9525">
            <a:noFill/>
            <a:miter lim="800000"/>
            <a:headEnd/>
            <a:tailEnd/>
          </a:ln>
          <a:effectLst/>
        </p:spPr>
        <p:txBody>
          <a:bodyPr vert="horz" wrap="square" lIns="297681" tIns="148842" rIns="297681" bIns="148842" numCol="1" anchor="t" anchorCtr="0" compatLnSpc="1">
            <a:prstTxWarp prst="textNoShape">
              <a:avLst/>
            </a:prstTxWarp>
          </a:bodyPr>
          <a:lstStyle>
            <a:lvl1pPr>
              <a:defRPr sz="4600"/>
            </a:lvl1pPr>
          </a:lstStyle>
          <a:p>
            <a:pPr>
              <a:defRPr/>
            </a:pPr>
            <a:endParaRPr lang="en-US" dirty="0"/>
          </a:p>
        </p:txBody>
      </p:sp>
      <p:sp>
        <p:nvSpPr>
          <p:cNvPr id="1029" name="Rectangle 5"/>
          <p:cNvSpPr>
            <a:spLocks noGrp="1" noChangeArrowheads="1"/>
          </p:cNvSpPr>
          <p:nvPr>
            <p:ph type="ftr" sz="quarter" idx="3"/>
          </p:nvPr>
        </p:nvSpPr>
        <p:spPr bwMode="auto">
          <a:xfrm>
            <a:off x="11247439" y="19995244"/>
            <a:ext cx="10423525" cy="1462314"/>
          </a:xfrm>
          <a:prstGeom prst="rect">
            <a:avLst/>
          </a:prstGeom>
          <a:noFill/>
          <a:ln w="9525">
            <a:noFill/>
            <a:miter lim="800000"/>
            <a:headEnd/>
            <a:tailEnd/>
          </a:ln>
          <a:effectLst/>
        </p:spPr>
        <p:txBody>
          <a:bodyPr vert="horz" wrap="square" lIns="297681" tIns="148842" rIns="297681" bIns="148842" numCol="1" anchor="t" anchorCtr="0" compatLnSpc="1">
            <a:prstTxWarp prst="textNoShape">
              <a:avLst/>
            </a:prstTxWarp>
          </a:bodyPr>
          <a:lstStyle>
            <a:lvl1pPr algn="ctr">
              <a:defRPr sz="4600"/>
            </a:lvl1pPr>
          </a:lstStyle>
          <a:p>
            <a:pPr>
              <a:defRPr/>
            </a:pPr>
            <a:endParaRPr lang="en-US" dirty="0"/>
          </a:p>
        </p:txBody>
      </p:sp>
      <p:sp>
        <p:nvSpPr>
          <p:cNvPr id="1030" name="Rectangle 6"/>
          <p:cNvSpPr>
            <a:spLocks noGrp="1" noChangeArrowheads="1"/>
          </p:cNvSpPr>
          <p:nvPr>
            <p:ph type="sldNum" sz="quarter" idx="4"/>
          </p:nvPr>
        </p:nvSpPr>
        <p:spPr bwMode="auto">
          <a:xfrm>
            <a:off x="23591838" y="19995244"/>
            <a:ext cx="6858000" cy="1462314"/>
          </a:xfrm>
          <a:prstGeom prst="rect">
            <a:avLst/>
          </a:prstGeom>
          <a:noFill/>
          <a:ln w="9525">
            <a:noFill/>
            <a:miter lim="800000"/>
            <a:headEnd/>
            <a:tailEnd/>
          </a:ln>
          <a:effectLst/>
        </p:spPr>
        <p:txBody>
          <a:bodyPr vert="horz" wrap="square" lIns="297681" tIns="148842" rIns="297681" bIns="148842" numCol="1" anchor="t" anchorCtr="0" compatLnSpc="1">
            <a:prstTxWarp prst="textNoShape">
              <a:avLst/>
            </a:prstTxWarp>
          </a:bodyPr>
          <a:lstStyle>
            <a:lvl1pPr algn="r">
              <a:defRPr sz="4600"/>
            </a:lvl1pPr>
          </a:lstStyle>
          <a:p>
            <a:pPr>
              <a:defRPr/>
            </a:pPr>
            <a:fld id="{F5FC0057-BEF9-48D2-B9BB-C66E180D6D2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76563" rtl="0" eaLnBrk="0" fontAlgn="base" hangingPunct="0">
        <a:spcBef>
          <a:spcPct val="0"/>
        </a:spcBef>
        <a:spcAft>
          <a:spcPct val="0"/>
        </a:spcAft>
        <a:defRPr sz="14300">
          <a:solidFill>
            <a:schemeClr val="tx2"/>
          </a:solidFill>
          <a:latin typeface="+mj-lt"/>
          <a:ea typeface="+mj-ea"/>
          <a:cs typeface="+mj-cs"/>
        </a:defRPr>
      </a:lvl1pPr>
      <a:lvl2pPr algn="ctr" defTabSz="2976563" rtl="0" eaLnBrk="0" fontAlgn="base" hangingPunct="0">
        <a:spcBef>
          <a:spcPct val="0"/>
        </a:spcBef>
        <a:spcAft>
          <a:spcPct val="0"/>
        </a:spcAft>
        <a:defRPr sz="14300">
          <a:solidFill>
            <a:schemeClr val="tx2"/>
          </a:solidFill>
          <a:latin typeface="Times New Roman" pitchFamily="18" charset="0"/>
        </a:defRPr>
      </a:lvl2pPr>
      <a:lvl3pPr algn="ctr" defTabSz="2976563" rtl="0" eaLnBrk="0" fontAlgn="base" hangingPunct="0">
        <a:spcBef>
          <a:spcPct val="0"/>
        </a:spcBef>
        <a:spcAft>
          <a:spcPct val="0"/>
        </a:spcAft>
        <a:defRPr sz="14300">
          <a:solidFill>
            <a:schemeClr val="tx2"/>
          </a:solidFill>
          <a:latin typeface="Times New Roman" pitchFamily="18" charset="0"/>
        </a:defRPr>
      </a:lvl3pPr>
      <a:lvl4pPr algn="ctr" defTabSz="2976563" rtl="0" eaLnBrk="0" fontAlgn="base" hangingPunct="0">
        <a:spcBef>
          <a:spcPct val="0"/>
        </a:spcBef>
        <a:spcAft>
          <a:spcPct val="0"/>
        </a:spcAft>
        <a:defRPr sz="14300">
          <a:solidFill>
            <a:schemeClr val="tx2"/>
          </a:solidFill>
          <a:latin typeface="Times New Roman" pitchFamily="18" charset="0"/>
        </a:defRPr>
      </a:lvl4pPr>
      <a:lvl5pPr algn="ctr" defTabSz="2976563" rtl="0" eaLnBrk="0" fontAlgn="base" hangingPunct="0">
        <a:spcBef>
          <a:spcPct val="0"/>
        </a:spcBef>
        <a:spcAft>
          <a:spcPct val="0"/>
        </a:spcAft>
        <a:defRPr sz="14300">
          <a:solidFill>
            <a:schemeClr val="tx2"/>
          </a:solidFill>
          <a:latin typeface="Times New Roman" pitchFamily="18" charset="0"/>
        </a:defRPr>
      </a:lvl5pPr>
      <a:lvl6pPr marL="457200" algn="ctr" defTabSz="2976563" rtl="0" fontAlgn="base">
        <a:spcBef>
          <a:spcPct val="0"/>
        </a:spcBef>
        <a:spcAft>
          <a:spcPct val="0"/>
        </a:spcAft>
        <a:defRPr sz="14300">
          <a:solidFill>
            <a:schemeClr val="tx2"/>
          </a:solidFill>
          <a:latin typeface="Times New Roman" pitchFamily="18" charset="0"/>
        </a:defRPr>
      </a:lvl6pPr>
      <a:lvl7pPr marL="914400" algn="ctr" defTabSz="2976563" rtl="0" fontAlgn="base">
        <a:spcBef>
          <a:spcPct val="0"/>
        </a:spcBef>
        <a:spcAft>
          <a:spcPct val="0"/>
        </a:spcAft>
        <a:defRPr sz="14300">
          <a:solidFill>
            <a:schemeClr val="tx2"/>
          </a:solidFill>
          <a:latin typeface="Times New Roman" pitchFamily="18" charset="0"/>
        </a:defRPr>
      </a:lvl7pPr>
      <a:lvl8pPr marL="1371600" algn="ctr" defTabSz="2976563" rtl="0" fontAlgn="base">
        <a:spcBef>
          <a:spcPct val="0"/>
        </a:spcBef>
        <a:spcAft>
          <a:spcPct val="0"/>
        </a:spcAft>
        <a:defRPr sz="14300">
          <a:solidFill>
            <a:schemeClr val="tx2"/>
          </a:solidFill>
          <a:latin typeface="Times New Roman" pitchFamily="18" charset="0"/>
        </a:defRPr>
      </a:lvl8pPr>
      <a:lvl9pPr marL="1828800" algn="ctr" defTabSz="2976563" rtl="0" fontAlgn="base">
        <a:spcBef>
          <a:spcPct val="0"/>
        </a:spcBef>
        <a:spcAft>
          <a:spcPct val="0"/>
        </a:spcAft>
        <a:defRPr sz="14300">
          <a:solidFill>
            <a:schemeClr val="tx2"/>
          </a:solidFill>
          <a:latin typeface="Times New Roman" pitchFamily="18" charset="0"/>
        </a:defRPr>
      </a:lvl9pPr>
    </p:titleStyle>
    <p:bodyStyle>
      <a:lvl1pPr marL="1116013" indent="-1116013" algn="l" defTabSz="2976563" rtl="0" eaLnBrk="0" fontAlgn="base" hangingPunct="0">
        <a:spcBef>
          <a:spcPct val="20000"/>
        </a:spcBef>
        <a:spcAft>
          <a:spcPct val="0"/>
        </a:spcAft>
        <a:buChar char="•"/>
        <a:defRPr sz="10300">
          <a:solidFill>
            <a:schemeClr val="tx1"/>
          </a:solidFill>
          <a:latin typeface="+mn-lt"/>
          <a:ea typeface="+mn-ea"/>
          <a:cs typeface="+mn-cs"/>
        </a:defRPr>
      </a:lvl1pPr>
      <a:lvl2pPr marL="2417763" indent="-927100" algn="l" defTabSz="2976563" rtl="0" eaLnBrk="0" fontAlgn="base" hangingPunct="0">
        <a:spcBef>
          <a:spcPct val="20000"/>
        </a:spcBef>
        <a:spcAft>
          <a:spcPct val="0"/>
        </a:spcAft>
        <a:buChar char="–"/>
        <a:defRPr sz="9000">
          <a:solidFill>
            <a:schemeClr val="tx1"/>
          </a:solidFill>
          <a:latin typeface="+mn-lt"/>
        </a:defRPr>
      </a:lvl2pPr>
      <a:lvl3pPr marL="3721100" indent="-744538" algn="l" defTabSz="2976563" rtl="0" eaLnBrk="0" fontAlgn="base" hangingPunct="0">
        <a:spcBef>
          <a:spcPct val="20000"/>
        </a:spcBef>
        <a:spcAft>
          <a:spcPct val="0"/>
        </a:spcAft>
        <a:buChar char="•"/>
        <a:defRPr sz="7700">
          <a:solidFill>
            <a:schemeClr val="tx1"/>
          </a:solidFill>
          <a:latin typeface="+mn-lt"/>
        </a:defRPr>
      </a:lvl3pPr>
      <a:lvl4pPr marL="5211763" indent="-746125" algn="l" defTabSz="2976563" rtl="0" eaLnBrk="0" fontAlgn="base" hangingPunct="0">
        <a:spcBef>
          <a:spcPct val="20000"/>
        </a:spcBef>
        <a:spcAft>
          <a:spcPct val="0"/>
        </a:spcAft>
        <a:buChar char="–"/>
        <a:defRPr sz="6500">
          <a:solidFill>
            <a:schemeClr val="tx1"/>
          </a:solidFill>
          <a:latin typeface="+mn-lt"/>
        </a:defRPr>
      </a:lvl4pPr>
      <a:lvl5pPr marL="6697663" indent="-746125" algn="l" defTabSz="2976563" rtl="0" eaLnBrk="0" fontAlgn="base" hangingPunct="0">
        <a:spcBef>
          <a:spcPct val="20000"/>
        </a:spcBef>
        <a:spcAft>
          <a:spcPct val="0"/>
        </a:spcAft>
        <a:buChar char="»"/>
        <a:defRPr sz="6500">
          <a:solidFill>
            <a:schemeClr val="tx1"/>
          </a:solidFill>
          <a:latin typeface="+mn-lt"/>
        </a:defRPr>
      </a:lvl5pPr>
      <a:lvl6pPr marL="7154863" indent="-746125" algn="l" defTabSz="2976563" rtl="0" fontAlgn="base">
        <a:spcBef>
          <a:spcPct val="20000"/>
        </a:spcBef>
        <a:spcAft>
          <a:spcPct val="0"/>
        </a:spcAft>
        <a:buChar char="»"/>
        <a:defRPr sz="6500">
          <a:solidFill>
            <a:schemeClr val="tx1"/>
          </a:solidFill>
          <a:latin typeface="+mn-lt"/>
        </a:defRPr>
      </a:lvl6pPr>
      <a:lvl7pPr marL="7612063" indent="-746125" algn="l" defTabSz="2976563" rtl="0" fontAlgn="base">
        <a:spcBef>
          <a:spcPct val="20000"/>
        </a:spcBef>
        <a:spcAft>
          <a:spcPct val="0"/>
        </a:spcAft>
        <a:buChar char="»"/>
        <a:defRPr sz="6500">
          <a:solidFill>
            <a:schemeClr val="tx1"/>
          </a:solidFill>
          <a:latin typeface="+mn-lt"/>
        </a:defRPr>
      </a:lvl7pPr>
      <a:lvl8pPr marL="8069263" indent="-746125" algn="l" defTabSz="2976563" rtl="0" fontAlgn="base">
        <a:spcBef>
          <a:spcPct val="20000"/>
        </a:spcBef>
        <a:spcAft>
          <a:spcPct val="0"/>
        </a:spcAft>
        <a:buChar char="»"/>
        <a:defRPr sz="6500">
          <a:solidFill>
            <a:schemeClr val="tx1"/>
          </a:solidFill>
          <a:latin typeface="+mn-lt"/>
        </a:defRPr>
      </a:lvl8pPr>
      <a:lvl9pPr marL="8526463" indent="-746125" algn="l" defTabSz="2976563" rtl="0" fontAlgn="base">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1.xml"/><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4638"/>
          <p:cNvSpPr txBox="1">
            <a:spLocks noChangeArrowheads="1"/>
          </p:cNvSpPr>
          <p:nvPr/>
        </p:nvSpPr>
        <p:spPr bwMode="auto">
          <a:xfrm>
            <a:off x="6825182" y="985166"/>
            <a:ext cx="18092832" cy="3166980"/>
          </a:xfrm>
          <a:prstGeom prst="rect">
            <a:avLst/>
          </a:prstGeom>
          <a:noFill/>
          <a:ln w="9525">
            <a:noFill/>
            <a:miter lim="800000"/>
            <a:headEnd/>
            <a:tailEnd/>
          </a:ln>
        </p:spPr>
        <p:txBody>
          <a:bodyPr wrap="square" lIns="91405" tIns="45700" rIns="91405" bIns="45700">
            <a:spAutoFit/>
          </a:bodyPr>
          <a:lstStyle/>
          <a:p>
            <a:pPr algn="ctr" defTabSz="915988">
              <a:lnSpc>
                <a:spcPct val="90000"/>
              </a:lnSpc>
            </a:pPr>
            <a:r>
              <a:rPr lang="en-US" sz="6000" b="1" dirty="0" smtClean="0">
                <a:solidFill>
                  <a:srgbClr val="FF0000"/>
                </a:solidFill>
              </a:rPr>
              <a:t>Professional experience at Ohio Council for </a:t>
            </a:r>
          </a:p>
          <a:p>
            <a:pPr algn="ctr" defTabSz="915988">
              <a:lnSpc>
                <a:spcPct val="90000"/>
              </a:lnSpc>
            </a:pPr>
            <a:r>
              <a:rPr lang="en-US" sz="6000" b="1" dirty="0" smtClean="0">
                <a:solidFill>
                  <a:srgbClr val="FF0000"/>
                </a:solidFill>
              </a:rPr>
              <a:t>Home Care &amp; Hospice</a:t>
            </a:r>
          </a:p>
          <a:p>
            <a:pPr algn="ctr" defTabSz="915988">
              <a:lnSpc>
                <a:spcPct val="90000"/>
              </a:lnSpc>
            </a:pPr>
            <a:endParaRPr lang="en-US" sz="4800" b="1" dirty="0">
              <a:solidFill>
                <a:srgbClr val="FF0000"/>
              </a:solidFill>
            </a:endParaRPr>
          </a:p>
          <a:p>
            <a:pPr algn="ctr" defTabSz="915988">
              <a:lnSpc>
                <a:spcPct val="90000"/>
              </a:lnSpc>
            </a:pPr>
            <a:r>
              <a:rPr lang="en-US" sz="5400" b="1" dirty="0" smtClean="0">
                <a:solidFill>
                  <a:srgbClr val="FF0000"/>
                </a:solidFill>
              </a:rPr>
              <a:t>By Emma T. Hill,  MSAH Administration </a:t>
            </a:r>
            <a:endParaRPr lang="en-US" sz="2800" dirty="0" smtClean="0">
              <a:solidFill>
                <a:srgbClr val="FF0000"/>
              </a:solidFill>
              <a:latin typeface="Arial Black" pitchFamily="34" charset="0"/>
            </a:endParaRPr>
          </a:p>
        </p:txBody>
      </p:sp>
      <p:sp>
        <p:nvSpPr>
          <p:cNvPr id="1030" name="Rectangle 4640"/>
          <p:cNvSpPr>
            <a:spLocks noChangeArrowheads="1"/>
          </p:cNvSpPr>
          <p:nvPr/>
        </p:nvSpPr>
        <p:spPr bwMode="auto">
          <a:xfrm>
            <a:off x="3365500" y="11976101"/>
            <a:ext cx="0" cy="276999"/>
          </a:xfrm>
          <a:prstGeom prst="rect">
            <a:avLst/>
          </a:prstGeom>
          <a:noFill/>
          <a:ln w="9525">
            <a:noFill/>
            <a:miter lim="800000"/>
            <a:headEnd/>
            <a:tailEnd/>
          </a:ln>
        </p:spPr>
        <p:txBody>
          <a:bodyPr wrap="none" lIns="0" tIns="0" rIns="0" bIns="0">
            <a:spAutoFit/>
          </a:bodyPr>
          <a:lstStyle/>
          <a:p>
            <a:endParaRPr lang="en-US" sz="1800" dirty="0"/>
          </a:p>
        </p:txBody>
      </p:sp>
      <p:sp>
        <p:nvSpPr>
          <p:cNvPr id="1031" name="Rectangle 4991"/>
          <p:cNvSpPr>
            <a:spLocks noChangeArrowheads="1"/>
          </p:cNvSpPr>
          <p:nvPr/>
        </p:nvSpPr>
        <p:spPr bwMode="auto">
          <a:xfrm>
            <a:off x="725489" y="5029200"/>
            <a:ext cx="7150897" cy="15866870"/>
          </a:xfrm>
          <a:prstGeom prst="rect">
            <a:avLst/>
          </a:prstGeom>
          <a:solidFill>
            <a:schemeClr val="bg1"/>
          </a:solidFill>
          <a:ln w="38100">
            <a:solidFill>
              <a:srgbClr val="FF0000"/>
            </a:solidFill>
            <a:miter lim="800000"/>
            <a:headEnd/>
            <a:tailEnd/>
          </a:ln>
        </p:spPr>
        <p:txBody>
          <a:bodyPr wrap="none" anchor="ctr"/>
          <a:lstStyle/>
          <a:p>
            <a:endParaRPr lang="en-US" dirty="0"/>
          </a:p>
        </p:txBody>
      </p:sp>
      <p:sp>
        <p:nvSpPr>
          <p:cNvPr id="1032" name="Rectangle 5060"/>
          <p:cNvSpPr>
            <a:spLocks noChangeArrowheads="1"/>
          </p:cNvSpPr>
          <p:nvPr/>
        </p:nvSpPr>
        <p:spPr bwMode="auto">
          <a:xfrm>
            <a:off x="8394192" y="4491383"/>
            <a:ext cx="14959584" cy="107722"/>
          </a:xfrm>
          <a:prstGeom prst="rect">
            <a:avLst/>
          </a:prstGeom>
          <a:solidFill>
            <a:srgbClr val="FF0000"/>
          </a:solidFill>
          <a:ln w="9525">
            <a:solidFill>
              <a:srgbClr val="000080"/>
            </a:solidFill>
            <a:miter lim="800000"/>
            <a:headEnd/>
            <a:tailEnd/>
          </a:ln>
        </p:spPr>
        <p:txBody>
          <a:bodyPr wrap="square" lIns="0" tIns="0" rIns="0" bIns="0">
            <a:spAutoFit/>
          </a:bodyPr>
          <a:lstStyle/>
          <a:p>
            <a:pPr algn="ctr"/>
            <a:endParaRPr lang="en-US" sz="700" i="1" dirty="0">
              <a:solidFill>
                <a:srgbClr val="FF0000"/>
              </a:solidFill>
              <a:latin typeface="Times" pitchFamily="18" charset="0"/>
            </a:endParaRPr>
          </a:p>
        </p:txBody>
      </p:sp>
      <p:sp>
        <p:nvSpPr>
          <p:cNvPr id="1034" name="Rectangle 5075"/>
          <p:cNvSpPr>
            <a:spLocks noChangeArrowheads="1"/>
          </p:cNvSpPr>
          <p:nvPr/>
        </p:nvSpPr>
        <p:spPr bwMode="auto">
          <a:xfrm>
            <a:off x="8127398" y="5029200"/>
            <a:ext cx="15222460" cy="15866871"/>
          </a:xfrm>
          <a:prstGeom prst="rect">
            <a:avLst/>
          </a:prstGeom>
          <a:solidFill>
            <a:schemeClr val="bg1"/>
          </a:solidFill>
          <a:ln w="38100">
            <a:solidFill>
              <a:srgbClr val="FF0000"/>
            </a:solidFill>
            <a:miter lim="800000"/>
            <a:headEnd/>
            <a:tailEnd/>
          </a:ln>
        </p:spPr>
        <p:txBody>
          <a:bodyPr wrap="none" anchor="ctr"/>
          <a:lstStyle/>
          <a:p>
            <a:endParaRPr lang="en-US" dirty="0" smtClean="0">
              <a:effectLst/>
            </a:endParaRPr>
          </a:p>
          <a:p>
            <a:endParaRPr lang="en-US" dirty="0"/>
          </a:p>
          <a:p>
            <a:endParaRPr lang="en-US" dirty="0" smtClean="0">
              <a:effectLst/>
            </a:endParaRPr>
          </a:p>
          <a:p>
            <a:endParaRPr lang="en-US" dirty="0"/>
          </a:p>
          <a:p>
            <a:endParaRPr lang="en-US" dirty="0" smtClean="0">
              <a:effectLst/>
            </a:endParaRPr>
          </a:p>
          <a:p>
            <a:endParaRPr lang="en-US" dirty="0"/>
          </a:p>
          <a:p>
            <a:endParaRPr lang="en-US" dirty="0" smtClean="0">
              <a:effectLst/>
            </a:endParaRPr>
          </a:p>
          <a:p>
            <a:endParaRPr lang="en-US" dirty="0"/>
          </a:p>
          <a:p>
            <a:endParaRPr lang="en-US" dirty="0" smtClean="0">
              <a:effectLst/>
            </a:endParaRPr>
          </a:p>
          <a:p>
            <a:endParaRPr lang="en-US" dirty="0"/>
          </a:p>
          <a:p>
            <a:endParaRPr lang="en-US" dirty="0" smtClean="0">
              <a:effectLst/>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effectLst/>
            </a:endParaRPr>
          </a:p>
        </p:txBody>
      </p:sp>
      <p:sp>
        <p:nvSpPr>
          <p:cNvPr id="1036" name="Rectangle 5094"/>
          <p:cNvSpPr>
            <a:spLocks noChangeArrowheads="1"/>
          </p:cNvSpPr>
          <p:nvPr/>
        </p:nvSpPr>
        <p:spPr bwMode="auto">
          <a:xfrm>
            <a:off x="894127" y="5212080"/>
            <a:ext cx="6813619" cy="646331"/>
          </a:xfrm>
          <a:prstGeom prst="rect">
            <a:avLst/>
          </a:prstGeom>
          <a:solidFill>
            <a:srgbClr val="FF0000"/>
          </a:solidFill>
          <a:ln w="9525">
            <a:noFill/>
            <a:miter lim="800000"/>
            <a:headEnd/>
            <a:tailEnd/>
          </a:ln>
        </p:spPr>
        <p:txBody>
          <a:bodyPr wrap="square">
            <a:spAutoFit/>
          </a:bodyPr>
          <a:lstStyle/>
          <a:p>
            <a:pPr algn="ctr" defTabSz="566738"/>
            <a:r>
              <a:rPr lang="en-US" sz="3600" b="1" dirty="0" smtClean="0">
                <a:solidFill>
                  <a:schemeClr val="bg1"/>
                </a:solidFill>
                <a:latin typeface="Times New Roman" charset="0"/>
                <a:ea typeface="Times New Roman" charset="0"/>
                <a:cs typeface="Times New Roman" charset="0"/>
              </a:rPr>
              <a:t>Goals</a:t>
            </a:r>
            <a:endParaRPr lang="en-US" sz="3600" b="1" dirty="0">
              <a:solidFill>
                <a:schemeClr val="bg1"/>
              </a:solidFill>
              <a:latin typeface="Times New Roman" charset="0"/>
              <a:ea typeface="Times New Roman" charset="0"/>
              <a:cs typeface="Times New Roman" charset="0"/>
            </a:endParaRPr>
          </a:p>
        </p:txBody>
      </p:sp>
      <p:sp>
        <p:nvSpPr>
          <p:cNvPr id="1037" name="Rectangle 5095"/>
          <p:cNvSpPr>
            <a:spLocks noChangeArrowheads="1"/>
          </p:cNvSpPr>
          <p:nvPr/>
        </p:nvSpPr>
        <p:spPr bwMode="auto">
          <a:xfrm>
            <a:off x="8295935" y="5212080"/>
            <a:ext cx="14904720" cy="646331"/>
          </a:xfrm>
          <a:prstGeom prst="rect">
            <a:avLst/>
          </a:prstGeom>
          <a:solidFill>
            <a:srgbClr val="FF0000"/>
          </a:solidFill>
          <a:ln w="9525">
            <a:noFill/>
            <a:miter lim="800000"/>
            <a:headEnd/>
            <a:tailEnd/>
          </a:ln>
        </p:spPr>
        <p:txBody>
          <a:bodyPr wrap="square">
            <a:spAutoFit/>
          </a:bodyPr>
          <a:lstStyle/>
          <a:p>
            <a:pPr algn="ctr" defTabSz="566738"/>
            <a:r>
              <a:rPr lang="en-US" sz="3600" b="1" dirty="0" smtClean="0">
                <a:solidFill>
                  <a:schemeClr val="bg1"/>
                </a:solidFill>
                <a:latin typeface="Times New Roman" charset="0"/>
                <a:ea typeface="Times New Roman" charset="0"/>
                <a:cs typeface="Times New Roman" charset="0"/>
              </a:rPr>
              <a:t>A Voice for the Community</a:t>
            </a:r>
            <a:endParaRPr lang="en-US" sz="3600" b="1" dirty="0">
              <a:solidFill>
                <a:schemeClr val="bg1"/>
              </a:solidFill>
              <a:latin typeface="Times New Roman" charset="0"/>
              <a:ea typeface="Times New Roman" charset="0"/>
              <a:cs typeface="Times New Roman" charset="0"/>
            </a:endParaRPr>
          </a:p>
        </p:txBody>
      </p:sp>
      <p:sp>
        <p:nvSpPr>
          <p:cNvPr id="1038" name="Rectangle 5097"/>
          <p:cNvSpPr>
            <a:spLocks noChangeArrowheads="1"/>
          </p:cNvSpPr>
          <p:nvPr/>
        </p:nvSpPr>
        <p:spPr bwMode="auto">
          <a:xfrm>
            <a:off x="23603869" y="5029200"/>
            <a:ext cx="8448083" cy="15864840"/>
          </a:xfrm>
          <a:prstGeom prst="rect">
            <a:avLst/>
          </a:prstGeom>
          <a:solidFill>
            <a:schemeClr val="bg1"/>
          </a:solidFill>
          <a:ln w="38100">
            <a:solidFill>
              <a:srgbClr val="FF0000"/>
            </a:solidFill>
            <a:miter lim="800000"/>
            <a:headEnd/>
            <a:tailEnd/>
          </a:ln>
        </p:spPr>
        <p:txBody>
          <a:bodyPr wrap="none" anchor="ctr"/>
          <a:lstStyle/>
          <a:p>
            <a:r>
              <a:rPr lang="en-US" dirty="0" smtClean="0"/>
              <a:t>  </a:t>
            </a:r>
            <a:endParaRPr lang="en-US" dirty="0"/>
          </a:p>
        </p:txBody>
      </p:sp>
      <p:sp>
        <p:nvSpPr>
          <p:cNvPr id="28" name="Rectangle 5099"/>
          <p:cNvSpPr>
            <a:spLocks noChangeArrowheads="1"/>
          </p:cNvSpPr>
          <p:nvPr/>
        </p:nvSpPr>
        <p:spPr bwMode="auto">
          <a:xfrm>
            <a:off x="906612" y="17396508"/>
            <a:ext cx="6812280" cy="646331"/>
          </a:xfrm>
          <a:prstGeom prst="rect">
            <a:avLst/>
          </a:prstGeom>
          <a:solidFill>
            <a:srgbClr val="FF0000"/>
          </a:solidFill>
          <a:ln w="9525">
            <a:noFill/>
            <a:miter lim="800000"/>
            <a:headEnd/>
            <a:tailEnd/>
          </a:ln>
        </p:spPr>
        <p:txBody>
          <a:bodyPr wrap="square">
            <a:spAutoFit/>
          </a:bodyPr>
          <a:lstStyle/>
          <a:p>
            <a:pPr algn="ctr" defTabSz="566738"/>
            <a:r>
              <a:rPr lang="en-US" sz="3600" b="1" dirty="0" smtClean="0">
                <a:solidFill>
                  <a:schemeClr val="bg1"/>
                </a:solidFill>
                <a:latin typeface="Times" charset="0"/>
                <a:ea typeface="Times" charset="0"/>
                <a:cs typeface="Times" charset="0"/>
              </a:rPr>
              <a:t>Acknowledgement</a:t>
            </a:r>
            <a:endParaRPr lang="en-US" sz="4000" b="1" dirty="0">
              <a:solidFill>
                <a:schemeClr val="bg1"/>
              </a:solidFill>
              <a:latin typeface="Times" charset="0"/>
              <a:ea typeface="Times" charset="0"/>
              <a:cs typeface="Times" charset="0"/>
            </a:endParaRPr>
          </a:p>
        </p:txBody>
      </p:sp>
      <p:sp>
        <p:nvSpPr>
          <p:cNvPr id="30" name="Rectangle 5099"/>
          <p:cNvSpPr>
            <a:spLocks noChangeArrowheads="1"/>
          </p:cNvSpPr>
          <p:nvPr/>
        </p:nvSpPr>
        <p:spPr bwMode="auto">
          <a:xfrm>
            <a:off x="23803311" y="5212080"/>
            <a:ext cx="8058990" cy="646331"/>
          </a:xfrm>
          <a:prstGeom prst="rect">
            <a:avLst/>
          </a:prstGeom>
          <a:solidFill>
            <a:srgbClr val="FF0000"/>
          </a:solidFill>
          <a:ln w="9525">
            <a:noFill/>
            <a:miter lim="800000"/>
            <a:headEnd/>
            <a:tailEnd/>
          </a:ln>
        </p:spPr>
        <p:txBody>
          <a:bodyPr wrap="square">
            <a:spAutoFit/>
          </a:bodyPr>
          <a:lstStyle/>
          <a:p>
            <a:pPr algn="ctr" defTabSz="566738"/>
            <a:r>
              <a:rPr lang="en-US" sz="3600" b="1" dirty="0" smtClean="0">
                <a:solidFill>
                  <a:schemeClr val="bg1"/>
                </a:solidFill>
                <a:latin typeface="Times New Roman" charset="0"/>
                <a:ea typeface="Times New Roman" charset="0"/>
                <a:cs typeface="Times New Roman" charset="0"/>
              </a:rPr>
              <a:t>Goal Outcomes</a:t>
            </a:r>
            <a:endParaRPr lang="en-US" sz="2800" b="1" dirty="0">
              <a:solidFill>
                <a:schemeClr val="bg1"/>
              </a:solidFill>
              <a:latin typeface="Times New Roman" charset="0"/>
              <a:ea typeface="Times New Roman" charset="0"/>
              <a:cs typeface="Times New Roman" charset="0"/>
            </a:endParaRPr>
          </a:p>
        </p:txBody>
      </p: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733" y="432789"/>
            <a:ext cx="5796220" cy="4354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4" name="Chart 23"/>
          <p:cNvGraphicFramePr/>
          <p:nvPr>
            <p:extLst>
              <p:ext uri="{D42A27DB-BD31-4B8C-83A1-F6EECF244321}">
                <p14:modId xmlns:p14="http://schemas.microsoft.com/office/powerpoint/2010/main" val="279896597"/>
              </p:ext>
            </p:extLst>
          </p:nvPr>
        </p:nvGraphicFramePr>
        <p:xfrm>
          <a:off x="42181849" y="28304257"/>
          <a:ext cx="697996" cy="16730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7758" y="6220900"/>
            <a:ext cx="6789988" cy="10433625"/>
          </a:xfrm>
          <a:prstGeom prst="rect">
            <a:avLst/>
          </a:prstGeom>
          <a:noFill/>
        </p:spPr>
        <p:txBody>
          <a:bodyPr wrap="square" rtlCol="0">
            <a:spAutoFit/>
          </a:bodyPr>
          <a:lstStyle/>
          <a:p>
            <a:pPr marL="342900" indent="-342900">
              <a:buFont typeface="Arial" charset="0"/>
              <a:buChar char="•"/>
            </a:pPr>
            <a:r>
              <a:rPr lang="en-US" sz="2400" dirty="0"/>
              <a:t>T</a:t>
            </a:r>
            <a:r>
              <a:rPr lang="en-US" sz="2400" dirty="0" smtClean="0"/>
              <a:t>he </a:t>
            </a:r>
            <a:r>
              <a:rPr lang="en-US" sz="2400" dirty="0"/>
              <a:t>primary goal </a:t>
            </a:r>
            <a:r>
              <a:rPr lang="en-US" sz="2400" dirty="0" smtClean="0"/>
              <a:t>is learning </a:t>
            </a:r>
            <a:r>
              <a:rPr lang="en-US" sz="2400" dirty="0"/>
              <a:t>how to run a non-profit organization on a daily basis, with both short term and long term goals in mind, through observing and shadowing with Joe </a:t>
            </a:r>
            <a:r>
              <a:rPr lang="en-US" sz="2400" dirty="0" smtClean="0"/>
              <a:t>Russell, </a:t>
            </a:r>
            <a:r>
              <a:rPr lang="en-US" sz="2400" dirty="0"/>
              <a:t>e</a:t>
            </a:r>
            <a:r>
              <a:rPr lang="en-US" sz="2400" dirty="0" smtClean="0"/>
              <a:t>xecutive director of OCHCH. </a:t>
            </a:r>
          </a:p>
          <a:p>
            <a:pPr marL="342900" indent="-342900">
              <a:buFont typeface="Arial" charset="0"/>
              <a:buChar char="•"/>
            </a:pPr>
            <a:endParaRPr lang="en-US" sz="2400" dirty="0"/>
          </a:p>
          <a:p>
            <a:pPr marL="342900" indent="-342900">
              <a:buFont typeface="Arial" charset="0"/>
              <a:buChar char="•"/>
            </a:pPr>
            <a:r>
              <a:rPr lang="en-US" sz="2400" dirty="0" smtClean="0"/>
              <a:t>Learning </a:t>
            </a:r>
            <a:r>
              <a:rPr lang="en-US" sz="2400" dirty="0"/>
              <a:t>and understanding how OCHCH advocates for all of its members and non-members, by interacting with the various OCHCH members and affiliated organizations, and learning about the policies that impact them.   </a:t>
            </a:r>
            <a:endParaRPr lang="en-US" sz="2400" dirty="0" smtClean="0"/>
          </a:p>
          <a:p>
            <a:pPr marL="342900" indent="-342900">
              <a:buFont typeface="Arial" charset="0"/>
              <a:buChar char="•"/>
            </a:pPr>
            <a:endParaRPr lang="en-US" sz="2400" dirty="0"/>
          </a:p>
          <a:p>
            <a:pPr marL="342900" indent="-342900">
              <a:buFont typeface="Arial" charset="0"/>
              <a:buChar char="•"/>
            </a:pPr>
            <a:r>
              <a:rPr lang="en-US" sz="2400" dirty="0" smtClean="0"/>
              <a:t>Interacting </a:t>
            </a:r>
            <a:r>
              <a:rPr lang="en-US" sz="2400" dirty="0"/>
              <a:t>with and understanding third parties, such as sponsors, vendors, and other associated companies, to be able to comprehend how such parties function, relate, and support each other, as well as the </a:t>
            </a:r>
            <a:r>
              <a:rPr lang="en-US" sz="2400" dirty="0" smtClean="0"/>
              <a:t>community. </a:t>
            </a:r>
          </a:p>
          <a:p>
            <a:pPr marL="342900" indent="-342900">
              <a:buFont typeface="Arial" charset="0"/>
              <a:buChar char="•"/>
            </a:pPr>
            <a:endParaRPr lang="en-US" sz="2400" dirty="0"/>
          </a:p>
          <a:p>
            <a:pPr marL="342900" indent="-342900">
              <a:buFont typeface="Arial" charset="0"/>
              <a:buChar char="•"/>
            </a:pPr>
            <a:r>
              <a:rPr lang="en-US" sz="2400" dirty="0" smtClean="0"/>
              <a:t>Learn </a:t>
            </a:r>
            <a:r>
              <a:rPr lang="en-US" sz="2400" dirty="0"/>
              <a:t>how to build and oversee projects for OCHCH, such as workshops and webinars, to determine how these projects strengthen and benefit the various OCHCH members, non-members, and related organizations. </a:t>
            </a:r>
            <a:endParaRPr lang="en-US" sz="2400" dirty="0" smtClean="0"/>
          </a:p>
          <a:p>
            <a:pPr marL="342900" indent="-342900">
              <a:buFont typeface="Arial" charset="0"/>
              <a:buChar char="•"/>
            </a:pPr>
            <a:endParaRPr lang="en-US" sz="2400" dirty="0"/>
          </a:p>
          <a:p>
            <a:pPr marL="342900" indent="-342900">
              <a:buFont typeface="Arial" charset="0"/>
              <a:buChar char="•"/>
            </a:pPr>
            <a:r>
              <a:rPr lang="en-US" sz="2400" dirty="0" smtClean="0"/>
              <a:t>Develop </a:t>
            </a:r>
            <a:r>
              <a:rPr lang="en-US" sz="2400" dirty="0"/>
              <a:t>leadership and management techniques that apply to a wide variety of healthcare settings, such as hospice and home-health </a:t>
            </a:r>
            <a:r>
              <a:rPr lang="en-US" sz="2400" dirty="0" smtClean="0"/>
              <a:t>agencies</a:t>
            </a:r>
            <a:r>
              <a:rPr lang="en-US" sz="2400" dirty="0"/>
              <a:t>, as well as other community </a:t>
            </a:r>
            <a:r>
              <a:rPr lang="en-US" sz="2400" dirty="0" smtClean="0"/>
              <a:t>leadership </a:t>
            </a:r>
            <a:r>
              <a:rPr lang="en-US" sz="2400" dirty="0"/>
              <a:t>positions.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3618" y="6116748"/>
            <a:ext cx="3368306" cy="3529662"/>
          </a:xfrm>
          <a:prstGeom prst="rect">
            <a:avLst/>
          </a:prstGeom>
        </p:spPr>
      </p:pic>
      <p:sp>
        <p:nvSpPr>
          <p:cNvPr id="15" name="TextBox 14"/>
          <p:cNvSpPr txBox="1"/>
          <p:nvPr/>
        </p:nvSpPr>
        <p:spPr>
          <a:xfrm>
            <a:off x="23941391" y="6296164"/>
            <a:ext cx="7732410" cy="14496276"/>
          </a:xfrm>
          <a:prstGeom prst="rect">
            <a:avLst/>
          </a:prstGeom>
          <a:noFill/>
        </p:spPr>
        <p:txBody>
          <a:bodyPr wrap="square" rtlCol="0">
            <a:spAutoFit/>
          </a:bodyPr>
          <a:lstStyle/>
          <a:p>
            <a:pPr marL="342900" indent="-342900">
              <a:buFont typeface="Arial" charset="0"/>
              <a:buChar char="•"/>
            </a:pPr>
            <a:r>
              <a:rPr lang="en-US" sz="2400" dirty="0"/>
              <a:t>The OCHCH team has helped me to learn how </a:t>
            </a:r>
            <a:r>
              <a:rPr lang="en-US" sz="2400" dirty="0" smtClean="0"/>
              <a:t>they </a:t>
            </a:r>
            <a:r>
              <a:rPr lang="en-US" sz="2400" dirty="0"/>
              <a:t>run a successful non-profit organization, how operations function each day. The mission was to </a:t>
            </a:r>
            <a:r>
              <a:rPr lang="en-US" sz="2400" dirty="0" smtClean="0"/>
              <a:t>understand</a:t>
            </a:r>
            <a:r>
              <a:rPr lang="en-US" sz="2400" dirty="0"/>
              <a:t> </a:t>
            </a:r>
            <a:r>
              <a:rPr lang="en-US" sz="2400" dirty="0" smtClean="0"/>
              <a:t>how they achieve </a:t>
            </a:r>
            <a:r>
              <a:rPr lang="en-US" sz="2400" dirty="0"/>
              <a:t>both short term and long term </a:t>
            </a:r>
            <a:r>
              <a:rPr lang="en-US" sz="2400" dirty="0" smtClean="0"/>
              <a:t>goals, </a:t>
            </a:r>
            <a:r>
              <a:rPr lang="en-US" sz="2400" dirty="0"/>
              <a:t>by learning at Joe’s side. Attending meetings with Joe </a:t>
            </a:r>
            <a:r>
              <a:rPr lang="en-US" sz="2400" dirty="0" smtClean="0"/>
              <a:t>has </a:t>
            </a:r>
            <a:r>
              <a:rPr lang="en-US" sz="2400" dirty="0"/>
              <a:t>shown me the importance of networking, </a:t>
            </a:r>
            <a:r>
              <a:rPr lang="en-US" sz="2400" dirty="0" smtClean="0"/>
              <a:t>of </a:t>
            </a:r>
            <a:r>
              <a:rPr lang="en-US" sz="2400" dirty="0"/>
              <a:t>organizational and personal advancement, and adaptability. Good leaders make real-time decisions with long term goals in mind</a:t>
            </a:r>
            <a:r>
              <a:rPr lang="en-US" sz="2400" dirty="0" smtClean="0"/>
              <a:t>.</a:t>
            </a:r>
          </a:p>
          <a:p>
            <a:endParaRPr lang="en-US" sz="2400" dirty="0"/>
          </a:p>
          <a:p>
            <a:pPr marL="342900" indent="-342900">
              <a:buFont typeface="Arial" charset="0"/>
              <a:buChar char="•"/>
            </a:pPr>
            <a:r>
              <a:rPr lang="en-US" sz="2400" dirty="0"/>
              <a:t>Just as leaders must be adaptable, so must healthcare organizations. OCHCH does more than lobby for home care and hospice organizations. Advocating goes beyond lobbying, it includes educating the members of OCHCH so that they can be their own voice, and provide them with the knowledge and chances to support their organizations and the industry.  </a:t>
            </a:r>
          </a:p>
          <a:p>
            <a:endParaRPr lang="en-US" sz="2400" dirty="0" smtClean="0"/>
          </a:p>
          <a:p>
            <a:pPr marL="342900" indent="-342900">
              <a:buFont typeface="Arial" charset="0"/>
              <a:buChar char="•"/>
            </a:pPr>
            <a:r>
              <a:rPr lang="en-US" sz="2400" dirty="0"/>
              <a:t>Successful adapting means understanding industry partners and this happens through networking. It is important to be a good partner with vendors, sponsors, and other associated companies. I had many opportunities with Joe to learn many of the techniques for using that networking to allow OCHCH sponsors to connect with member organizations and build understanding.</a:t>
            </a:r>
          </a:p>
          <a:p>
            <a:endParaRPr lang="en-US" sz="2400" dirty="0"/>
          </a:p>
          <a:p>
            <a:pPr marL="342900" indent="-342900">
              <a:buFont typeface="Arial" charset="0"/>
              <a:buChar char="•"/>
            </a:pPr>
            <a:r>
              <a:rPr lang="en-US" sz="2400" dirty="0"/>
              <a:t>This understanding and adaptability is why education is so important in this industry. By </a:t>
            </a:r>
            <a:r>
              <a:rPr lang="en-US" sz="2400" dirty="0" smtClean="0"/>
              <a:t>helping the </a:t>
            </a:r>
            <a:r>
              <a:rPr lang="en-US" sz="2400" dirty="0"/>
              <a:t>team </a:t>
            </a:r>
            <a:r>
              <a:rPr lang="en-US" sz="2400" dirty="0" smtClean="0"/>
              <a:t>prepare </a:t>
            </a:r>
            <a:r>
              <a:rPr lang="en-US" sz="2400" dirty="0"/>
              <a:t>for classes, seminars, and educational sessions, I was able to see how events and policy changes impact members and non-members in the home care and hospices industry, </a:t>
            </a:r>
            <a:r>
              <a:rPr lang="en-US" sz="2400" dirty="0" smtClean="0"/>
              <a:t>and how </a:t>
            </a:r>
            <a:r>
              <a:rPr lang="en-US" sz="2400" dirty="0"/>
              <a:t>OCHCH helps them prepare for the unexpected. </a:t>
            </a:r>
          </a:p>
          <a:p>
            <a:endParaRPr lang="en-US" sz="2400" dirty="0"/>
          </a:p>
          <a:p>
            <a:pPr marL="342900" indent="-342900">
              <a:buFont typeface="Arial" charset="0"/>
              <a:buChar char="•"/>
            </a:pPr>
            <a:r>
              <a:rPr lang="en-US" sz="2400" dirty="0"/>
              <a:t>Joe has helped me a lot in my journey to learn leadership and management strategies. Joe has shown me that networking is the most important skill a leader can have in healthcare today. This allows today’s healthcare leaders to organize, educate, prepare, and adapt in a rapidly growing and changing industry</a:t>
            </a:r>
            <a:r>
              <a:rPr lang="en-US" sz="2400" dirty="0" smtClean="0"/>
              <a:t>. </a:t>
            </a:r>
            <a:endParaRPr lang="en-US" sz="2400" dirty="0"/>
          </a:p>
        </p:txBody>
      </p:sp>
      <p:sp>
        <p:nvSpPr>
          <p:cNvPr id="33" name="Rectangle 5095"/>
          <p:cNvSpPr>
            <a:spLocks noChangeArrowheads="1"/>
          </p:cNvSpPr>
          <p:nvPr/>
        </p:nvSpPr>
        <p:spPr bwMode="auto">
          <a:xfrm>
            <a:off x="8293608" y="13200581"/>
            <a:ext cx="14904720" cy="646331"/>
          </a:xfrm>
          <a:prstGeom prst="rect">
            <a:avLst/>
          </a:prstGeom>
          <a:solidFill>
            <a:srgbClr val="FF0000"/>
          </a:solidFill>
          <a:ln w="9525">
            <a:noFill/>
            <a:miter lim="800000"/>
            <a:headEnd/>
            <a:tailEnd/>
          </a:ln>
        </p:spPr>
        <p:txBody>
          <a:bodyPr wrap="square">
            <a:spAutoFit/>
          </a:bodyPr>
          <a:lstStyle/>
          <a:p>
            <a:pPr algn="ctr" defTabSz="566738"/>
            <a:r>
              <a:rPr lang="en-US" sz="3600" b="1" dirty="0" smtClean="0">
                <a:solidFill>
                  <a:schemeClr val="bg1"/>
                </a:solidFill>
                <a:latin typeface="Times New Roman" charset="0"/>
                <a:ea typeface="Times New Roman" charset="0"/>
                <a:cs typeface="Times New Roman" charset="0"/>
              </a:rPr>
              <a:t>Learning from Leaders </a:t>
            </a:r>
            <a:endParaRPr lang="en-US" sz="3600" b="1" dirty="0">
              <a:solidFill>
                <a:schemeClr val="bg1"/>
              </a:solidFill>
              <a:latin typeface="Times New Roman" charset="0"/>
              <a:ea typeface="Times New Roman" charset="0"/>
              <a:cs typeface="Times New Roman" charset="0"/>
            </a:endParaRPr>
          </a:p>
        </p:txBody>
      </p:sp>
      <p:sp>
        <p:nvSpPr>
          <p:cNvPr id="18" name="TextBox 17"/>
          <p:cNvSpPr txBox="1"/>
          <p:nvPr/>
        </p:nvSpPr>
        <p:spPr>
          <a:xfrm>
            <a:off x="12169645" y="6078649"/>
            <a:ext cx="11014573" cy="6863417"/>
          </a:xfrm>
          <a:prstGeom prst="rect">
            <a:avLst/>
          </a:prstGeom>
          <a:noFill/>
        </p:spPr>
        <p:txBody>
          <a:bodyPr wrap="square" rtlCol="0">
            <a:spAutoFit/>
          </a:bodyPr>
          <a:lstStyle/>
          <a:p>
            <a:pPr marL="342900" lvl="0" indent="-342900">
              <a:buFont typeface="Arial" charset="0"/>
              <a:buChar char="•"/>
            </a:pPr>
            <a:r>
              <a:rPr lang="en-US" sz="2400" dirty="0"/>
              <a:t>The Ohio Council for Home Care &amp; Hospice (OCHCH) was established in 1965 as a non-profit association to advocate for ethical, compassionate, quality home care and to provide members with a voice, value, and trusted </a:t>
            </a:r>
            <a:r>
              <a:rPr lang="en-US" sz="2400" dirty="0" smtClean="0"/>
              <a:t>resources (OCHCH, 2019).</a:t>
            </a:r>
          </a:p>
          <a:p>
            <a:pPr marL="342900" lvl="0" indent="-342900">
              <a:buFont typeface="Arial" charset="0"/>
              <a:buChar char="•"/>
            </a:pPr>
            <a:endParaRPr lang="en-US" sz="2400" dirty="0" smtClean="0"/>
          </a:p>
          <a:p>
            <a:pPr marL="342900" indent="-342900">
              <a:buFont typeface="Arial" charset="0"/>
              <a:buChar char="•"/>
            </a:pPr>
            <a:r>
              <a:rPr lang="en-US" sz="2400" dirty="0"/>
              <a:t>OCHCH provides a wide variety of workshops </a:t>
            </a:r>
            <a:r>
              <a:rPr lang="en-US" sz="2400" dirty="0" smtClean="0"/>
              <a:t>as well as </a:t>
            </a:r>
            <a:r>
              <a:rPr lang="en-US" sz="2400" dirty="0"/>
              <a:t>live </a:t>
            </a:r>
            <a:r>
              <a:rPr lang="en-US" sz="2400" dirty="0" smtClean="0"/>
              <a:t>and </a:t>
            </a:r>
            <a:r>
              <a:rPr lang="en-US" sz="2400" dirty="0"/>
              <a:t>recorded webinars that allow members to keep pace with updates on important topics that includes billing, coding, OASIS, and many other key </a:t>
            </a:r>
            <a:r>
              <a:rPr lang="en-US" sz="2400" dirty="0" smtClean="0"/>
              <a:t>categories (OCHCH</a:t>
            </a:r>
            <a:r>
              <a:rPr lang="en-US" sz="2400" dirty="0"/>
              <a:t>, 2019).</a:t>
            </a:r>
            <a:r>
              <a:rPr lang="en-US" sz="2400" dirty="0" smtClean="0"/>
              <a:t> </a:t>
            </a:r>
          </a:p>
          <a:p>
            <a:pPr marL="342900" lvl="0" indent="-342900">
              <a:buFont typeface="Arial" charset="0"/>
              <a:buChar char="•"/>
            </a:pPr>
            <a:endParaRPr lang="en-US" sz="2400" dirty="0" smtClean="0"/>
          </a:p>
          <a:p>
            <a:pPr marL="342900" indent="-342900">
              <a:buFont typeface="Arial" charset="0"/>
              <a:buChar char="•"/>
            </a:pPr>
            <a:r>
              <a:rPr lang="en-US" sz="2400" dirty="0"/>
              <a:t>An important part of OCHCH is the political action committee (OCHCH-PAC) which helps member organizations unite their voice in </a:t>
            </a:r>
            <a:r>
              <a:rPr lang="en-US" sz="2400" dirty="0" smtClean="0"/>
              <a:t> government </a:t>
            </a:r>
            <a:r>
              <a:rPr lang="en-US" sz="2400" dirty="0"/>
              <a:t>(OCHCH, 2019</a:t>
            </a:r>
            <a:r>
              <a:rPr lang="en-US" sz="2400" dirty="0" smtClean="0"/>
              <a:t>).</a:t>
            </a:r>
          </a:p>
          <a:p>
            <a:pPr marL="342900" indent="-342900">
              <a:buFont typeface="Arial" charset="0"/>
              <a:buChar char="•"/>
            </a:pPr>
            <a:endParaRPr lang="en-US" sz="2400" dirty="0" smtClean="0"/>
          </a:p>
          <a:p>
            <a:pPr marL="342900" lvl="0" indent="-342900">
              <a:buFont typeface="Arial" charset="0"/>
              <a:buChar char="•"/>
            </a:pPr>
            <a:r>
              <a:rPr lang="en-US" sz="2400" dirty="0"/>
              <a:t>OCHCH holds Ohio’s largest gathering of home care and hospice professionals each year in the form of the OCHCH Annual Conference &amp; Tradeshow, bringing together hundreds of exhibitors and attendees for a learning experience the supports improvements and </a:t>
            </a:r>
            <a:r>
              <a:rPr lang="en-US" sz="2400" dirty="0" smtClean="0"/>
              <a:t>partnerships</a:t>
            </a:r>
            <a:r>
              <a:rPr lang="en-US" sz="2400" dirty="0"/>
              <a:t> (OCHCH, 2019</a:t>
            </a:r>
            <a:r>
              <a:rPr lang="en-US" sz="2400" dirty="0" smtClean="0"/>
              <a:t>).</a:t>
            </a:r>
          </a:p>
          <a:p>
            <a:endParaRPr lang="en-US" sz="2400" dirty="0" smtClean="0"/>
          </a:p>
          <a:p>
            <a:r>
              <a:rPr lang="en-US" sz="2000" b="1" dirty="0" smtClean="0"/>
              <a:t>Reference</a:t>
            </a:r>
          </a:p>
          <a:p>
            <a:r>
              <a:rPr lang="en-US" sz="1800" dirty="0" smtClean="0"/>
              <a:t>Ohio </a:t>
            </a:r>
            <a:r>
              <a:rPr lang="en-US" sz="1800" dirty="0"/>
              <a:t>Council for Home Care &amp; Hospice (OCHCH) (2019). </a:t>
            </a:r>
            <a:r>
              <a:rPr lang="en-US" sz="1800" i="1" dirty="0"/>
              <a:t>Center for Excellence</a:t>
            </a:r>
            <a:r>
              <a:rPr lang="en-US" sz="1800" dirty="0"/>
              <a:t>. Retrieved February 23, 2019 from https://www.ochch.org/center-for-excellence</a:t>
            </a:r>
            <a:r>
              <a:rPr lang="en-US" sz="1800" dirty="0" smtClean="0"/>
              <a:t>/.</a:t>
            </a:r>
            <a:endParaRPr lang="en-US" sz="1800" dirty="0"/>
          </a:p>
        </p:txBody>
      </p:sp>
      <p:sp>
        <p:nvSpPr>
          <p:cNvPr id="2" name="TextBox 1"/>
          <p:cNvSpPr txBox="1"/>
          <p:nvPr/>
        </p:nvSpPr>
        <p:spPr>
          <a:xfrm>
            <a:off x="8293609" y="14077538"/>
            <a:ext cx="9865188" cy="6740307"/>
          </a:xfrm>
          <a:prstGeom prst="rect">
            <a:avLst/>
          </a:prstGeom>
          <a:noFill/>
        </p:spPr>
        <p:txBody>
          <a:bodyPr wrap="square" rtlCol="0">
            <a:spAutoFit/>
          </a:bodyPr>
          <a:lstStyle/>
          <a:p>
            <a:pPr marL="342900" lvl="0" indent="-342900">
              <a:buFont typeface="Arial" charset="0"/>
              <a:buChar char="•"/>
            </a:pPr>
            <a:r>
              <a:rPr lang="en-US" sz="2400" dirty="0"/>
              <a:t>Assisting Joe with research topics such as Ohio Family Stability Commission, C</a:t>
            </a:r>
            <a:r>
              <a:rPr lang="en-US" sz="2400" dirty="0" smtClean="0"/>
              <a:t>ompound </a:t>
            </a:r>
            <a:r>
              <a:rPr lang="en-US" sz="2400" dirty="0"/>
              <a:t>A</a:t>
            </a:r>
            <a:r>
              <a:rPr lang="en-US" sz="2400" dirty="0" smtClean="0"/>
              <a:t>nnual </a:t>
            </a:r>
            <a:r>
              <a:rPr lang="en-US" sz="2400" dirty="0"/>
              <a:t>G</a:t>
            </a:r>
            <a:r>
              <a:rPr lang="en-US" sz="2400" dirty="0" smtClean="0"/>
              <a:t>rowth Rate</a:t>
            </a:r>
            <a:r>
              <a:rPr lang="en-US" sz="2400" dirty="0"/>
              <a:t>, </a:t>
            </a:r>
            <a:r>
              <a:rPr lang="en-US" sz="2400" dirty="0" smtClean="0"/>
              <a:t>Home Care and Hospice Financial </a:t>
            </a:r>
            <a:r>
              <a:rPr lang="en-US" sz="2400" dirty="0"/>
              <a:t>Managers Association (HHFMA), Alliance for </a:t>
            </a:r>
            <a:r>
              <a:rPr lang="en-US" sz="2400" dirty="0" smtClean="0"/>
              <a:t>Home Health </a:t>
            </a:r>
            <a:r>
              <a:rPr lang="en-US" sz="2400" dirty="0"/>
              <a:t>Quality &amp; Innovation, Medicare Rights Center, Malnutrition Prevention Commission, Home Health Prospective Payment System (HHPPS), </a:t>
            </a:r>
            <a:r>
              <a:rPr lang="en-US" sz="2400" dirty="0" smtClean="0"/>
              <a:t>Home Health </a:t>
            </a:r>
            <a:r>
              <a:rPr lang="en-US" sz="2400" dirty="0"/>
              <a:t>Resource Groups (HHRG</a:t>
            </a:r>
            <a:r>
              <a:rPr lang="en-US" sz="2400" dirty="0" smtClean="0"/>
              <a:t>). </a:t>
            </a:r>
          </a:p>
          <a:p>
            <a:pPr marL="342900" lvl="0" indent="-342900">
              <a:buFont typeface="Arial" charset="0"/>
              <a:buChar char="•"/>
            </a:pPr>
            <a:endParaRPr lang="en-US" sz="2400" dirty="0"/>
          </a:p>
          <a:p>
            <a:pPr marL="342900" lvl="0" indent="-342900">
              <a:buFont typeface="Arial" charset="0"/>
              <a:buChar char="•"/>
            </a:pPr>
            <a:r>
              <a:rPr lang="en-US" sz="2400" dirty="0"/>
              <a:t>Attending and observing </a:t>
            </a:r>
            <a:r>
              <a:rPr lang="en-US" sz="2400" dirty="0" smtClean="0"/>
              <a:t>meetings, </a:t>
            </a:r>
            <a:r>
              <a:rPr lang="en-US" sz="2400" dirty="0"/>
              <a:t>conferences </a:t>
            </a:r>
            <a:r>
              <a:rPr lang="en-US" sz="2400" dirty="0" smtClean="0"/>
              <a:t>calls, webinars, </a:t>
            </a:r>
            <a:r>
              <a:rPr lang="en-US" sz="2400" dirty="0"/>
              <a:t>classes, and planning </a:t>
            </a:r>
            <a:r>
              <a:rPr lang="en-US" sz="2400" dirty="0" smtClean="0"/>
              <a:t>sessions to develop professional skills. </a:t>
            </a:r>
          </a:p>
          <a:p>
            <a:pPr marL="342900" lvl="0" indent="-342900">
              <a:buFont typeface="Arial" charset="0"/>
              <a:buChar char="•"/>
            </a:pPr>
            <a:endParaRPr lang="en-US" sz="2400" dirty="0" smtClean="0"/>
          </a:p>
          <a:p>
            <a:pPr marL="342900" lvl="0" indent="-342900">
              <a:buFont typeface="Arial" charset="0"/>
              <a:buChar char="•"/>
            </a:pPr>
            <a:r>
              <a:rPr lang="en-US" sz="2400" dirty="0" smtClean="0"/>
              <a:t>Developing and improving networking theory and techniques.</a:t>
            </a:r>
          </a:p>
          <a:p>
            <a:pPr marL="342900" lvl="0" indent="-342900">
              <a:buFont typeface="Arial" charset="0"/>
              <a:buChar char="•"/>
            </a:pPr>
            <a:endParaRPr lang="en-US" sz="2400" dirty="0" smtClean="0"/>
          </a:p>
          <a:p>
            <a:pPr marL="342900" lvl="0" indent="-342900">
              <a:buFont typeface="Arial" charset="0"/>
              <a:buChar char="•"/>
            </a:pPr>
            <a:r>
              <a:rPr lang="en-US" sz="2400" dirty="0" smtClean="0"/>
              <a:t>Improving leadership and communication skills by learning how to better serve the community.</a:t>
            </a:r>
          </a:p>
          <a:p>
            <a:pPr marL="342900" lvl="0" indent="-342900">
              <a:buFont typeface="Arial" charset="0"/>
              <a:buChar char="•"/>
            </a:pPr>
            <a:endParaRPr lang="en-US" sz="2400" dirty="0"/>
          </a:p>
          <a:p>
            <a:pPr marL="342900" indent="-342900">
              <a:buFont typeface="Arial" charset="0"/>
              <a:buChar char="•"/>
            </a:pPr>
            <a:r>
              <a:rPr lang="en-US" sz="2400" dirty="0"/>
              <a:t>Assisting Jim Godin, logistics director, with all the post-evaluation reports. These reports’ main purpose is for audits and to be able to improve future education.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2807" y="14037098"/>
            <a:ext cx="4750146" cy="35626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5310" y="1630622"/>
            <a:ext cx="8236642" cy="2113680"/>
          </a:xfrm>
          <a:prstGeom prst="rect">
            <a:avLst/>
          </a:prstGeom>
        </p:spPr>
      </p:pic>
      <p:sp>
        <p:nvSpPr>
          <p:cNvPr id="10" name="TextBox 9"/>
          <p:cNvSpPr txBox="1"/>
          <p:nvPr/>
        </p:nvSpPr>
        <p:spPr>
          <a:xfrm>
            <a:off x="892460" y="18255073"/>
            <a:ext cx="6789988" cy="2677656"/>
          </a:xfrm>
          <a:prstGeom prst="rect">
            <a:avLst/>
          </a:prstGeom>
          <a:noFill/>
        </p:spPr>
        <p:txBody>
          <a:bodyPr wrap="square" rtlCol="0">
            <a:spAutoFit/>
          </a:bodyPr>
          <a:lstStyle/>
          <a:p>
            <a:pPr marL="285750" indent="-285750">
              <a:buFont typeface="Arial" charset="0"/>
              <a:buChar char="•"/>
            </a:pPr>
            <a:r>
              <a:rPr lang="en-US" sz="2400" dirty="0" smtClean="0"/>
              <a:t>Joe Russell – Site Supervisor, Executive Director of OCHCH</a:t>
            </a:r>
          </a:p>
          <a:p>
            <a:pPr marL="285750" indent="-285750">
              <a:buFont typeface="Arial" charset="0"/>
              <a:buChar char="•"/>
            </a:pPr>
            <a:endParaRPr lang="en-US" sz="2400" dirty="0" smtClean="0"/>
          </a:p>
          <a:p>
            <a:pPr marL="285750" indent="-285750">
              <a:buFont typeface="Arial" charset="0"/>
              <a:buChar char="•"/>
            </a:pPr>
            <a:r>
              <a:rPr lang="en-US" sz="2400" dirty="0" smtClean="0"/>
              <a:t>Dr. Paul Longenecker – MSAH Program Director</a:t>
            </a:r>
          </a:p>
          <a:p>
            <a:pPr marL="285750" indent="-285750">
              <a:buFont typeface="Arial" charset="0"/>
              <a:buChar char="•"/>
            </a:pPr>
            <a:endParaRPr lang="en-US" sz="2400" dirty="0" smtClean="0"/>
          </a:p>
          <a:p>
            <a:pPr marL="285750" indent="-285750">
              <a:buFont typeface="Arial" charset="0"/>
              <a:buChar char="•"/>
            </a:pPr>
            <a:r>
              <a:rPr lang="en-US" sz="2400" dirty="0" smtClean="0"/>
              <a:t>Otterbein University</a:t>
            </a:r>
          </a:p>
          <a:p>
            <a:pPr marL="285750" indent="-285750">
              <a:buFont typeface="Arial" charset="0"/>
              <a:buChar char="•"/>
            </a:pPr>
            <a:endParaRPr lang="en-US" sz="2400"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3618" y="9942350"/>
            <a:ext cx="3372789" cy="252959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561770" y="18092086"/>
            <a:ext cx="2979308" cy="223448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8037395" y="18092088"/>
            <a:ext cx="2979306" cy="22344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6738"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6738"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17369</TotalTime>
  <Words>865</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Times</vt:lpstr>
      <vt:lpstr>Times New Roman</vt:lpstr>
      <vt:lpstr>Default Design</vt:lpstr>
      <vt:lpstr>PowerPoint Presentation</vt:lpstr>
    </vt:vector>
  </TitlesOfParts>
  <Company>The University of Toledo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graduate</dc:creator>
  <cp:lastModifiedBy>Longenecker, Paul</cp:lastModifiedBy>
  <cp:revision>298</cp:revision>
  <cp:lastPrinted>2012-09-24T17:45:12Z</cp:lastPrinted>
  <dcterms:created xsi:type="dcterms:W3CDTF">2001-11-03T21:04:30Z</dcterms:created>
  <dcterms:modified xsi:type="dcterms:W3CDTF">2019-03-12T00:20:51Z</dcterms:modified>
</cp:coreProperties>
</file>