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2" r:id="rId9"/>
    <p:sldId id="265" r:id="rId10"/>
    <p:sldId id="263" r:id="rId11"/>
    <p:sldId id="264" r:id="rId12"/>
    <p:sldId id="267" r:id="rId13"/>
    <p:sldId id="268" r:id="rId14"/>
    <p:sldId id="269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83A196F-D10C-4BB9-84A5-4A31DB94965E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CC2B138-EA6F-48A2-A374-7ACEF7A0BEE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196F-D10C-4BB9-84A5-4A31DB94965E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B138-EA6F-48A2-A374-7ACEF7A0BEE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196F-D10C-4BB9-84A5-4A31DB94965E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B138-EA6F-48A2-A374-7ACEF7A0BEE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196F-D10C-4BB9-84A5-4A31DB94965E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B138-EA6F-48A2-A374-7ACEF7A0BEE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196F-D10C-4BB9-84A5-4A31DB94965E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B138-EA6F-48A2-A374-7ACEF7A0BEE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196F-D10C-4BB9-84A5-4A31DB94965E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B138-EA6F-48A2-A374-7ACEF7A0BEE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3A196F-D10C-4BB9-84A5-4A31DB94965E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C2B138-EA6F-48A2-A374-7ACEF7A0BE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83A196F-D10C-4BB9-84A5-4A31DB94965E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CC2B138-EA6F-48A2-A374-7ACEF7A0BEE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196F-D10C-4BB9-84A5-4A31DB94965E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B138-EA6F-48A2-A374-7ACEF7A0BEE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196F-D10C-4BB9-84A5-4A31DB94965E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B138-EA6F-48A2-A374-7ACEF7A0BEE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196F-D10C-4BB9-84A5-4A31DB94965E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B138-EA6F-48A2-A374-7ACEF7A0BEE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3A196F-D10C-4BB9-84A5-4A31DB94965E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CC2B138-EA6F-48A2-A374-7ACEF7A0BEE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ellness.uhahealth.com/blog/well-being/6-steps-to-effectively-communicate-a-wellness-program-to-employees/" TargetMode="External"/><Relationship Id="rId2" Type="http://schemas.openxmlformats.org/officeDocument/2006/relationships/hyperlink" Target="http://www.ideafit.com/fitness-library/trends-incorpora-tefitnes-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Increasing Fitness Engagement Among OhioHealth Employees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Kirsten Goins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353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Fitness Class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Time </a:t>
            </a:r>
          </a:p>
          <a:p>
            <a:pPr lvl="2"/>
            <a:r>
              <a:rPr lang="en-US" dirty="0" smtClean="0">
                <a:solidFill>
                  <a:schemeClr val="tx2"/>
                </a:solidFill>
              </a:rPr>
              <a:t>Length of practicum</a:t>
            </a:r>
          </a:p>
          <a:p>
            <a:pPr lvl="2"/>
            <a:r>
              <a:rPr lang="en-US" dirty="0" smtClean="0">
                <a:solidFill>
                  <a:schemeClr val="tx2"/>
                </a:solidFill>
              </a:rPr>
              <a:t>Timing of promotion 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No budget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Lack of access to HR share drive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80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Fitness Class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Fitness Class Surveys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Example:</a:t>
            </a:r>
          </a:p>
          <a:p>
            <a:pPr marL="411480" lvl="1" indent="0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Dublin Memorial Hospital </a:t>
            </a:r>
          </a:p>
          <a:p>
            <a:pPr marL="411480" lvl="1" indent="0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Number of Respondents: 32</a:t>
            </a:r>
          </a:p>
          <a:p>
            <a:pPr marL="411480" lvl="1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411480" lvl="1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411480" lvl="1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pPr marL="109728" indent="0">
              <a:buNone/>
            </a:pPr>
            <a:endParaRPr lang="en-US" sz="2200" dirty="0" smtClean="0"/>
          </a:p>
          <a:p>
            <a:pPr marL="109728" indent="0">
              <a:buNone/>
            </a:pPr>
            <a:r>
              <a:rPr lang="en-US" sz="2200" dirty="0" smtClean="0"/>
              <a:t>Time </a:t>
            </a:r>
            <a:r>
              <a:rPr lang="en-US" sz="2200" dirty="0"/>
              <a:t>Preference:</a:t>
            </a:r>
          </a:p>
          <a:p>
            <a:pPr marL="109728" indent="0">
              <a:buNone/>
            </a:pPr>
            <a:r>
              <a:rPr lang="en-US" sz="2200" dirty="0"/>
              <a:t>	First Choice: 4:30 p.m. &amp; 5:30 p.m. (tie)</a:t>
            </a:r>
          </a:p>
          <a:p>
            <a:pPr marL="109728" indent="0">
              <a:buNone/>
            </a:pPr>
            <a:r>
              <a:rPr lang="en-US" sz="2200" dirty="0"/>
              <a:t>	Second Choice: 5:30 p.m.</a:t>
            </a:r>
          </a:p>
          <a:p>
            <a:pPr lvl="1"/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886855"/>
              </p:ext>
            </p:extLst>
          </p:nvPr>
        </p:nvGraphicFramePr>
        <p:xfrm>
          <a:off x="685800" y="3429000"/>
          <a:ext cx="7543801" cy="68580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632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2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30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5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082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Likelihood of Participating in an On-site Fitness Class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8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Not Likely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Somewhat Likely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Very Likely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Definitely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13%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39%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45%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499015"/>
              </p:ext>
            </p:extLst>
          </p:nvPr>
        </p:nvGraphicFramePr>
        <p:xfrm>
          <a:off x="685800" y="4267200"/>
          <a:ext cx="7543800" cy="1057085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296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5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Class Type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Percent of respondents who expressed interest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Dance-based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59%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Yoga/Pilates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59%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Strength/</a:t>
                      </a:r>
                      <a:r>
                        <a:rPr lang="en-US" sz="1200" b="0" dirty="0" err="1">
                          <a:effectLst/>
                        </a:rPr>
                        <a:t>bootcamp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50%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9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Walking Group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28%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57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Wellness Kit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provide tools that encourage wellness at smaller OhioHealth locations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Westerville and Pickerington Medical Campuses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Include resources such as: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Virgin Pulse demo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Educational workshops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Fitness/meditation DVDs</a:t>
            </a:r>
          </a:p>
          <a:p>
            <a:pPr lvl="1"/>
            <a:r>
              <a:rPr lang="en-US" b="1" dirty="0" smtClean="0">
                <a:solidFill>
                  <a:schemeClr val="tx2"/>
                </a:solidFill>
              </a:rPr>
              <a:t>Walking paths</a:t>
            </a:r>
          </a:p>
          <a:p>
            <a:pPr lvl="1"/>
            <a:r>
              <a:rPr lang="en-US" b="1" dirty="0" smtClean="0">
                <a:solidFill>
                  <a:schemeClr val="tx2"/>
                </a:solidFill>
              </a:rPr>
              <a:t>Wellness tip sheets</a:t>
            </a:r>
          </a:p>
          <a:p>
            <a:pPr lvl="1"/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096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Wellness Kit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Walking Paths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Find safe, easy path that associates can use to be physically active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Measured distance, time, and steps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Overhead view of the campus with the highlighted route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Tips for success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344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Wellness Kit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Tip Sheets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5 Tips for physical activity, eating healthy, and stress</a:t>
            </a:r>
          </a:p>
          <a:p>
            <a:pPr marL="411480" lvl="1" indent="0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Example:</a:t>
            </a:r>
          </a:p>
          <a:p>
            <a:pPr marL="868680" lvl="1" indent="-457200">
              <a:buAutoNum type="arabicPeriod"/>
            </a:pPr>
            <a:r>
              <a:rPr lang="en-US" sz="2000" dirty="0" smtClean="0">
                <a:solidFill>
                  <a:schemeClr val="tx2"/>
                </a:solidFill>
              </a:rPr>
              <a:t>Increase your total steps for the day by making small changes that will be easy to accomplish. </a:t>
            </a:r>
          </a:p>
          <a:p>
            <a:pPr marL="868680" lvl="1" indent="-457200">
              <a:buAutoNum type="arabicPeriod"/>
            </a:pPr>
            <a:r>
              <a:rPr lang="en-US" sz="2000" dirty="0" smtClean="0">
                <a:solidFill>
                  <a:schemeClr val="tx2"/>
                </a:solidFill>
              </a:rPr>
              <a:t>Hold walking meetings. </a:t>
            </a:r>
          </a:p>
          <a:p>
            <a:pPr marL="868680" lvl="1" indent="-457200">
              <a:buAutoNum type="arabicPeriod"/>
            </a:pPr>
            <a:r>
              <a:rPr lang="en-US" sz="2000" dirty="0" smtClean="0">
                <a:solidFill>
                  <a:schemeClr val="tx2"/>
                </a:solidFill>
              </a:rPr>
              <a:t>Wear shoes that you will be comfortable in all day. </a:t>
            </a:r>
          </a:p>
          <a:p>
            <a:pPr marL="868680" lvl="1" indent="-457200">
              <a:buAutoNum type="arabicPeriod"/>
            </a:pPr>
            <a:r>
              <a:rPr lang="en-US" sz="2000" dirty="0" smtClean="0">
                <a:solidFill>
                  <a:schemeClr val="tx2"/>
                </a:solidFill>
              </a:rPr>
              <a:t>Hold a fitness class or walking group. </a:t>
            </a:r>
          </a:p>
          <a:p>
            <a:pPr marL="868680" lvl="1" indent="-457200">
              <a:buAutoNum type="arabicPeriod"/>
            </a:pPr>
            <a:r>
              <a:rPr lang="en-US" sz="2000" dirty="0" smtClean="0">
                <a:solidFill>
                  <a:schemeClr val="tx2"/>
                </a:solidFill>
              </a:rPr>
              <a:t>Utilize wearable activity trackers.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526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Utilize fitness survey results/feedback</a:t>
            </a:r>
          </a:p>
          <a:p>
            <a:r>
              <a:rPr lang="en-US" dirty="0" smtClean="0"/>
              <a:t>Promotion and implementation of programs by Wellness Champions</a:t>
            </a:r>
          </a:p>
          <a:p>
            <a:r>
              <a:rPr lang="en-US" dirty="0" smtClean="0"/>
              <a:t>New Associate Orientations</a:t>
            </a:r>
          </a:p>
          <a:p>
            <a:r>
              <a:rPr lang="en-US" dirty="0" smtClean="0"/>
              <a:t>Offer combination classes (</a:t>
            </a:r>
            <a:r>
              <a:rPr lang="en-US" dirty="0" err="1" smtClean="0"/>
              <a:t>Durrett</a:t>
            </a:r>
            <a:r>
              <a:rPr lang="en-US" dirty="0" smtClean="0"/>
              <a:t>, 2004)</a:t>
            </a:r>
          </a:p>
          <a:p>
            <a:r>
              <a:rPr lang="en-US" dirty="0" smtClean="0"/>
              <a:t>Use testimonials and recognize frequent participants (Monahan, 2014)</a:t>
            </a:r>
          </a:p>
          <a:p>
            <a:r>
              <a:rPr lang="en-US" dirty="0" smtClean="0"/>
              <a:t>Virtual suggestion box (</a:t>
            </a:r>
            <a:r>
              <a:rPr lang="en-US" dirty="0" err="1" smtClean="0"/>
              <a:t>Kalahiki</a:t>
            </a:r>
            <a:r>
              <a:rPr lang="en-US" dirty="0" smtClean="0"/>
              <a:t>, 2015)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609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141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err="1" smtClean="0"/>
              <a:t>Durrett</a:t>
            </a:r>
            <a:r>
              <a:rPr lang="en-US" sz="1600" dirty="0" smtClean="0"/>
              <a:t>, A. (2004). Trends in Corporate Fitness. </a:t>
            </a:r>
            <a:r>
              <a:rPr lang="en-US" sz="1600" i="1" dirty="0" smtClean="0"/>
              <a:t>IDEA Health and Fitness Association</a:t>
            </a:r>
            <a:r>
              <a:rPr lang="en-US" sz="1600" dirty="0" smtClean="0"/>
              <a:t>. </a:t>
            </a:r>
            <a:r>
              <a:rPr lang="en-US" sz="1600" dirty="0"/>
              <a:t>Retrieved November 29, 2017 from </a:t>
            </a:r>
            <a:r>
              <a:rPr lang="en-US" sz="1600" dirty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www.ideafit.com/fitness-library/trends-incorpora-tefitnes-s</a:t>
            </a:r>
            <a:endParaRPr lang="en-US" sz="1600" dirty="0" smtClean="0"/>
          </a:p>
          <a:p>
            <a:r>
              <a:rPr lang="en-US" sz="1600" dirty="0" err="1" smtClean="0"/>
              <a:t>Kalahiki</a:t>
            </a:r>
            <a:r>
              <a:rPr lang="en-US" sz="1600" dirty="0" smtClean="0"/>
              <a:t>, L. (2015). 6 Steps to Effectively Communicate a Wellness Program to Employees. </a:t>
            </a:r>
            <a:r>
              <a:rPr lang="en-US" sz="1600" i="1" dirty="0" smtClean="0"/>
              <a:t>UHA Health Insurance</a:t>
            </a:r>
            <a:r>
              <a:rPr lang="en-US" sz="1600" dirty="0" smtClean="0"/>
              <a:t>. Retrieved November 29, </a:t>
            </a:r>
            <a:r>
              <a:rPr lang="en-US" sz="1600" dirty="0"/>
              <a:t>2017 from </a:t>
            </a:r>
            <a:r>
              <a:rPr lang="en-US" sz="1600" dirty="0">
                <a:hlinkClick r:id="rId3"/>
              </a:rPr>
              <a:t>https://wellness.uhahealth.com/blog/well-being/6-steps-to-effectively-communicate-a-wellness-program-to-employees</a:t>
            </a:r>
            <a:r>
              <a:rPr lang="en-US" sz="1600" dirty="0" smtClean="0">
                <a:hlinkClick r:id="rId3"/>
              </a:rPr>
              <a:t>/</a:t>
            </a:r>
            <a:endParaRPr lang="en-US" sz="1600" dirty="0" smtClean="0"/>
          </a:p>
          <a:p>
            <a:r>
              <a:rPr lang="en-US" sz="1600" dirty="0" smtClean="0"/>
              <a:t>Monahan, D. (2014). Eight Tips for Increasing Wellness Program Engagement. </a:t>
            </a:r>
            <a:r>
              <a:rPr lang="en-US" sz="1600" i="1" dirty="0" smtClean="0"/>
              <a:t>Corporate Wellness Magazine</a:t>
            </a:r>
            <a:r>
              <a:rPr lang="en-US" sz="1600" dirty="0" smtClean="0"/>
              <a:t>. </a:t>
            </a:r>
            <a:r>
              <a:rPr lang="en-US" sz="1600" dirty="0"/>
              <a:t>Retrieved November 29, 2017 from http://www.corporatewellnessmagazine.com/worksite-wellness/increasing-wellness-program-engagement/</a:t>
            </a:r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69024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/>
            <a:r>
              <a:rPr lang="en-US" dirty="0" smtClean="0">
                <a:solidFill>
                  <a:schemeClr val="tx2"/>
                </a:solidFill>
              </a:rPr>
              <a:t>13-week practicum</a:t>
            </a:r>
          </a:p>
          <a:p>
            <a:pPr marL="502920" indent="-457200"/>
            <a:r>
              <a:rPr lang="en-US" dirty="0" smtClean="0">
                <a:solidFill>
                  <a:schemeClr val="tx2"/>
                </a:solidFill>
              </a:rPr>
              <a:t>OhioHealth Benefits &amp; Wellness team</a:t>
            </a:r>
          </a:p>
          <a:p>
            <a:pPr marL="502920" indent="-457200"/>
            <a:r>
              <a:rPr lang="en-US" dirty="0" smtClean="0">
                <a:solidFill>
                  <a:schemeClr val="tx2"/>
                </a:solidFill>
              </a:rPr>
              <a:t>Two projects:</a:t>
            </a:r>
          </a:p>
          <a:p>
            <a:pPr marL="795528" lvl="1" indent="-457200"/>
            <a:r>
              <a:rPr lang="en-US" dirty="0" smtClean="0">
                <a:solidFill>
                  <a:schemeClr val="tx2"/>
                </a:solidFill>
              </a:rPr>
              <a:t>Increasing fitness class participation</a:t>
            </a:r>
          </a:p>
          <a:p>
            <a:pPr marL="795528" lvl="1" indent="-457200"/>
            <a:r>
              <a:rPr lang="en-US" dirty="0" smtClean="0">
                <a:solidFill>
                  <a:schemeClr val="tx2"/>
                </a:solidFill>
              </a:rPr>
              <a:t>Wellness kit for Westerville and Pickerington Medical Campuses</a:t>
            </a:r>
          </a:p>
          <a:p>
            <a:pPr marL="502920" indent="-457200"/>
            <a:endParaRPr lang="en-US" dirty="0" smtClean="0">
              <a:solidFill>
                <a:schemeClr val="tx2"/>
              </a:solidFill>
            </a:endParaRPr>
          </a:p>
          <a:p>
            <a:pPr marL="502920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699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OhioHealth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As of May 2017, OhioHealth is made up of 29,000 associates, physicians, and volunteers</a:t>
            </a:r>
          </a:p>
          <a:p>
            <a:r>
              <a:rPr lang="en-US" sz="2400" dirty="0" smtClean="0"/>
              <a:t>11 hospital and over 60 outpatient locations across 47 counties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OhioHealthy</a:t>
            </a:r>
            <a:endParaRPr lang="en-US" sz="2400" dirty="0"/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Diabetes prevention/management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Weight management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Move &amp; Improve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Health assessments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Biometric </a:t>
            </a:r>
            <a:r>
              <a:rPr lang="en-US" sz="2000" dirty="0" smtClean="0">
                <a:solidFill>
                  <a:schemeClr val="tx2"/>
                </a:solidFill>
              </a:rPr>
              <a:t>screening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Fitness rewards program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Tobacco cessation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Financial wellness 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348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Fitness Class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on-site fitness classes: 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Zumba at 180 E. Broad St.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Zumba at Marion Medical Campus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Zumba at Riverside Hospital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WERQ at Doctors Hospital</a:t>
            </a:r>
          </a:p>
          <a:p>
            <a:pPr marL="411480" lvl="1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405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Fitness Class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Current marketing strategies</a:t>
            </a:r>
          </a:p>
          <a:p>
            <a:pPr lvl="1"/>
            <a:r>
              <a:rPr lang="en-US" dirty="0" err="1" smtClean="0">
                <a:solidFill>
                  <a:schemeClr val="tx2"/>
                </a:solidFill>
              </a:rPr>
              <a:t>eBoards</a:t>
            </a:r>
            <a:endParaRPr lang="en-US" dirty="0" smtClean="0">
              <a:solidFill>
                <a:schemeClr val="tx2"/>
              </a:solidFill>
            </a:endParaRP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Site contacts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eSource announcements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Virgin Pulse </a:t>
            </a:r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New strategies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Posters displayed outside of fitness class rooms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Promotional postcard invites</a:t>
            </a:r>
          </a:p>
        </p:txBody>
      </p:sp>
    </p:spTree>
    <p:extLst>
      <p:ext uri="{BB962C8B-B14F-4D97-AF65-F5344CB8AC3E}">
        <p14:creationId xmlns:p14="http://schemas.microsoft.com/office/powerpoint/2010/main" val="3194399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Fitness Class Engagement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solidFill>
            <a:schemeClr val="bg1">
              <a:alpha val="25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dirty="0" smtClean="0"/>
              <a:t>Past Attendance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>
          <a:solidFill>
            <a:schemeClr val="bg1">
              <a:alpha val="25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Increase the average attendance for group fitness classes by 40% </a:t>
            </a:r>
            <a:endParaRPr lang="en-US" dirty="0" smtClean="0">
              <a:solidFill>
                <a:schemeClr val="tx2"/>
              </a:solidFill>
            </a:endParaRP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8 additional participants per week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About 2 per class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19400"/>
            <a:ext cx="4048125" cy="326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9450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Fitness Class Engagement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Projected Timeline</a:t>
            </a:r>
          </a:p>
          <a:p>
            <a:pPr marL="109728" indent="0">
              <a:buNone/>
            </a:pP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804663"/>
              </p:ext>
            </p:extLst>
          </p:nvPr>
        </p:nvGraphicFramePr>
        <p:xfrm>
          <a:off x="838200" y="3048000"/>
          <a:ext cx="74676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r>
                        <a:rPr lang="en-US" dirty="0" smtClean="0"/>
                        <a:t>Timing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 smtClean="0"/>
                        <a:t>11/1/17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Display posters outside of fitness</a:t>
                      </a:r>
                      <a:r>
                        <a:rPr lang="en-US" baseline="0" dirty="0" smtClean="0"/>
                        <a:t> class rooms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 smtClean="0"/>
                        <a:t>11/6/17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Postcards provided to all instructors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 smtClean="0"/>
                        <a:t>11/16/17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Initial attendance evaluation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 smtClean="0"/>
                        <a:t>12/8/17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Final attendance evaluation and recommendations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1082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Fitness Class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Complications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1. Unable to display posters outside of rooms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2. Postcards relied on help from graphic designer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3. Requires cooperation from instructors</a:t>
            </a:r>
          </a:p>
          <a:p>
            <a:pPr marL="411480" lvl="1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New Plan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Focus on postcards</a:t>
            </a:r>
          </a:p>
          <a:p>
            <a:pPr lvl="2"/>
            <a:r>
              <a:rPr lang="en-US" dirty="0" smtClean="0">
                <a:solidFill>
                  <a:schemeClr val="tx2"/>
                </a:solidFill>
              </a:rPr>
              <a:t>“Bring a Friend” Days</a:t>
            </a:r>
          </a:p>
          <a:p>
            <a:pPr lvl="2"/>
            <a:r>
              <a:rPr lang="en-US" dirty="0" smtClean="0">
                <a:solidFill>
                  <a:schemeClr val="tx2"/>
                </a:solidFill>
              </a:rPr>
              <a:t>Coordinate distribution and promotion plan with instructors</a:t>
            </a:r>
          </a:p>
          <a:p>
            <a:pPr lvl="2"/>
            <a:endParaRPr lang="en-US" dirty="0" smtClean="0">
              <a:solidFill>
                <a:schemeClr val="tx2"/>
              </a:solidFill>
            </a:endParaRPr>
          </a:p>
          <a:p>
            <a:pPr marL="411480" lvl="1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376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Fitness Class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State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No significant change in participation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Promotion is on-going, so no end data or long-term results are available at this time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1303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ustom 8">
      <a:dk1>
        <a:srgbClr val="3F6E8C"/>
      </a:dk1>
      <a:lt1>
        <a:sysClr val="window" lastClr="FFFFFF"/>
      </a:lt1>
      <a:dk2>
        <a:srgbClr val="3F6E8C"/>
      </a:dk2>
      <a:lt2>
        <a:srgbClr val="DEDEDE"/>
      </a:lt2>
      <a:accent1>
        <a:srgbClr val="53548A"/>
      </a:accent1>
      <a:accent2>
        <a:srgbClr val="FF6600"/>
      </a:accent2>
      <a:accent3>
        <a:srgbClr val="3F6E8C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2855</TotalTime>
  <Words>612</Words>
  <Application>Microsoft Office PowerPoint</Application>
  <PresentationFormat>On-screen Show (4:3)</PresentationFormat>
  <Paragraphs>147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Calibri</vt:lpstr>
      <vt:lpstr>Georgia</vt:lpstr>
      <vt:lpstr>Times New Roman</vt:lpstr>
      <vt:lpstr>Trebuchet MS</vt:lpstr>
      <vt:lpstr>Wingdings 2</vt:lpstr>
      <vt:lpstr>Urban</vt:lpstr>
      <vt:lpstr>Increasing Fitness Engagement Among OhioHealth Employees</vt:lpstr>
      <vt:lpstr>Introduction</vt:lpstr>
      <vt:lpstr>OhioHealth Background</vt:lpstr>
      <vt:lpstr>Fitness Class Engagement</vt:lpstr>
      <vt:lpstr>Fitness Class Engagement</vt:lpstr>
      <vt:lpstr>Fitness Class Engagement</vt:lpstr>
      <vt:lpstr>Fitness Class Engagement</vt:lpstr>
      <vt:lpstr>Fitness Class Engagement</vt:lpstr>
      <vt:lpstr>Fitness Class Engagement</vt:lpstr>
      <vt:lpstr>Fitness Class Engagement</vt:lpstr>
      <vt:lpstr>Fitness Class Engagement</vt:lpstr>
      <vt:lpstr>Wellness Kit</vt:lpstr>
      <vt:lpstr>Wellness Kit</vt:lpstr>
      <vt:lpstr>Wellness Kit</vt:lpstr>
      <vt:lpstr>Recommendations</vt:lpstr>
      <vt:lpstr>Questions? 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Increasing Fitness Engagement Among OhioHealth Employees</dc:title>
  <dc:creator>Kirsten</dc:creator>
  <cp:lastModifiedBy>Longenecker, Paul</cp:lastModifiedBy>
  <cp:revision>32</cp:revision>
  <dcterms:created xsi:type="dcterms:W3CDTF">2017-11-28T00:33:27Z</dcterms:created>
  <dcterms:modified xsi:type="dcterms:W3CDTF">2017-12-04T16:23:48Z</dcterms:modified>
</cp:coreProperties>
</file>