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1100"/>
    <a:srgbClr val="B37C49"/>
    <a:srgbClr val="991000"/>
    <a:srgbClr val="9460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92" autoAdjust="0"/>
    <p:restoredTop sz="86376"/>
  </p:normalViewPr>
  <p:slideViewPr>
    <p:cSldViewPr snapToGrid="0">
      <p:cViewPr>
        <p:scale>
          <a:sx n="94" d="100"/>
          <a:sy n="94" d="100"/>
        </p:scale>
        <p:origin x="536" y="4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000" b="1" i="0" u="none" strike="noStrike" kern="1200" spc="0" baseline="0">
                <a:solidFill>
                  <a:schemeClr val="tx1">
                    <a:lumMod val="65000"/>
                    <a:lumOff val="35000"/>
                  </a:schemeClr>
                </a:solidFill>
                <a:latin typeface="+mn-lt"/>
                <a:ea typeface="+mn-ea"/>
                <a:cs typeface="+mn-cs"/>
              </a:defRPr>
            </a:pPr>
            <a:r>
              <a:rPr lang="en-US" sz="1000" b="1" dirty="0"/>
              <a:t>Gender</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 = 38</c:v>
                </c:pt>
              </c:strCache>
            </c:strRef>
          </c:tx>
          <c:spPr>
            <a:solidFill>
              <a:srgbClr val="991000"/>
            </a:solidFill>
            <a:ln>
              <a:noFill/>
            </a:ln>
            <a:effectLst/>
          </c:spPr>
          <c:invertIfNegative val="0"/>
          <c:cat>
            <c:strRef>
              <c:f>Sheet1!$A$2:$A$3</c:f>
              <c:strCache>
                <c:ptCount val="2"/>
                <c:pt idx="0">
                  <c:v>Male (3)</c:v>
                </c:pt>
                <c:pt idx="1">
                  <c:v>Female (35)</c:v>
                </c:pt>
              </c:strCache>
            </c:strRef>
          </c:cat>
          <c:val>
            <c:numRef>
              <c:f>Sheet1!$B$2:$B$3</c:f>
              <c:numCache>
                <c:formatCode>General</c:formatCode>
                <c:ptCount val="2"/>
                <c:pt idx="0">
                  <c:v>3</c:v>
                </c:pt>
                <c:pt idx="1">
                  <c:v>35</c:v>
                </c:pt>
              </c:numCache>
            </c:numRef>
          </c:val>
          <c:extLst>
            <c:ext xmlns:c16="http://schemas.microsoft.com/office/drawing/2014/chart" uri="{C3380CC4-5D6E-409C-BE32-E72D297353CC}">
              <c16:uniqueId val="{00000000-77CA-A04B-844D-AC4630851129}"/>
            </c:ext>
          </c:extLst>
        </c:ser>
        <c:dLbls>
          <c:showLegendKey val="0"/>
          <c:showVal val="0"/>
          <c:showCatName val="0"/>
          <c:showSerName val="0"/>
          <c:showPercent val="0"/>
          <c:showBubbleSize val="0"/>
        </c:dLbls>
        <c:gapWidth val="77"/>
        <c:overlap val="100"/>
        <c:axId val="248210591"/>
        <c:axId val="251245967"/>
      </c:barChart>
      <c:catAx>
        <c:axId val="2482105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251245967"/>
        <c:crosses val="autoZero"/>
        <c:auto val="1"/>
        <c:lblAlgn val="ctr"/>
        <c:lblOffset val="100"/>
        <c:noMultiLvlLbl val="0"/>
      </c:catAx>
      <c:valAx>
        <c:axId val="25124596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2482105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00" b="1" i="0" u="none" strike="noStrike" kern="1200" spc="0" baseline="0">
                <a:solidFill>
                  <a:schemeClr val="tx1">
                    <a:lumMod val="65000"/>
                    <a:lumOff val="35000"/>
                  </a:schemeClr>
                </a:solidFill>
                <a:latin typeface="+mn-lt"/>
                <a:ea typeface="+mn-ea"/>
                <a:cs typeface="+mn-cs"/>
              </a:defRPr>
            </a:pPr>
            <a:r>
              <a:rPr lang="en-US" sz="1000" b="1" dirty="0"/>
              <a:t>Nursing Experience</a:t>
            </a:r>
          </a:p>
        </c:rich>
      </c:tx>
      <c:overlay val="0"/>
      <c:spPr>
        <a:noFill/>
        <a:ln>
          <a:noFill/>
        </a:ln>
        <a:effectLst/>
      </c:spPr>
      <c:txPr>
        <a:bodyPr rot="0" spcFirstLastPara="1" vertOverflow="ellipsis" vert="horz" wrap="square" anchor="ctr" anchorCtr="1"/>
        <a:lstStyle/>
        <a:p>
          <a:pPr>
            <a:defRPr sz="1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Nursing Experience</c:v>
                </c:pt>
              </c:strCache>
            </c:strRef>
          </c:tx>
          <c:spPr>
            <a:solidFill>
              <a:srgbClr val="941100">
                <a:alpha val="50000"/>
              </a:srgbClr>
            </a:solidFill>
            <a:ln>
              <a:noFill/>
            </a:ln>
            <a:effectLst/>
          </c:spPr>
          <c:invertIfNegative val="0"/>
          <c:cat>
            <c:strRef>
              <c:f>Sheet1!$A$2:$A$6</c:f>
              <c:strCache>
                <c:ptCount val="5"/>
                <c:pt idx="0">
                  <c:v>&lt;1 year</c:v>
                </c:pt>
                <c:pt idx="1">
                  <c:v>1 to 5 years</c:v>
                </c:pt>
                <c:pt idx="2">
                  <c:v>5 to 10 years</c:v>
                </c:pt>
                <c:pt idx="3">
                  <c:v>10 to 15 years</c:v>
                </c:pt>
                <c:pt idx="4">
                  <c:v>15+ years</c:v>
                </c:pt>
              </c:strCache>
            </c:strRef>
          </c:cat>
          <c:val>
            <c:numRef>
              <c:f>Sheet1!$B$2:$B$6</c:f>
              <c:numCache>
                <c:formatCode>General</c:formatCode>
                <c:ptCount val="5"/>
                <c:pt idx="0">
                  <c:v>10</c:v>
                </c:pt>
                <c:pt idx="1">
                  <c:v>12</c:v>
                </c:pt>
                <c:pt idx="2">
                  <c:v>6</c:v>
                </c:pt>
                <c:pt idx="3">
                  <c:v>4</c:v>
                </c:pt>
                <c:pt idx="4">
                  <c:v>6</c:v>
                </c:pt>
              </c:numCache>
            </c:numRef>
          </c:val>
          <c:extLst>
            <c:ext xmlns:c16="http://schemas.microsoft.com/office/drawing/2014/chart" uri="{C3380CC4-5D6E-409C-BE32-E72D297353CC}">
              <c16:uniqueId val="{00000000-680E-3342-B155-EBB460A938A1}"/>
            </c:ext>
          </c:extLst>
        </c:ser>
        <c:ser>
          <c:idx val="1"/>
          <c:order val="1"/>
          <c:tx>
            <c:strRef>
              <c:f>Sheet1!$C$1</c:f>
              <c:strCache>
                <c:ptCount val="1"/>
                <c:pt idx="0">
                  <c:v>Neuro Nursing Experience</c:v>
                </c:pt>
              </c:strCache>
            </c:strRef>
          </c:tx>
          <c:spPr>
            <a:solidFill>
              <a:srgbClr val="941100"/>
            </a:solidFill>
            <a:ln>
              <a:noFill/>
            </a:ln>
            <a:effectLst/>
          </c:spPr>
          <c:invertIfNegative val="0"/>
          <c:cat>
            <c:strRef>
              <c:f>Sheet1!$A$2:$A$6</c:f>
              <c:strCache>
                <c:ptCount val="5"/>
                <c:pt idx="0">
                  <c:v>&lt;1 year</c:v>
                </c:pt>
                <c:pt idx="1">
                  <c:v>1 to 5 years</c:v>
                </c:pt>
                <c:pt idx="2">
                  <c:v>5 to 10 years</c:v>
                </c:pt>
                <c:pt idx="3">
                  <c:v>10 to 15 years</c:v>
                </c:pt>
                <c:pt idx="4">
                  <c:v>15+ years</c:v>
                </c:pt>
              </c:strCache>
            </c:strRef>
          </c:cat>
          <c:val>
            <c:numRef>
              <c:f>Sheet1!$C$2:$C$6</c:f>
              <c:numCache>
                <c:formatCode>General</c:formatCode>
                <c:ptCount val="5"/>
                <c:pt idx="0">
                  <c:v>11</c:v>
                </c:pt>
                <c:pt idx="1">
                  <c:v>13</c:v>
                </c:pt>
                <c:pt idx="2">
                  <c:v>5</c:v>
                </c:pt>
                <c:pt idx="3">
                  <c:v>4</c:v>
                </c:pt>
                <c:pt idx="4">
                  <c:v>5</c:v>
                </c:pt>
              </c:numCache>
            </c:numRef>
          </c:val>
          <c:extLst>
            <c:ext xmlns:c16="http://schemas.microsoft.com/office/drawing/2014/chart" uri="{C3380CC4-5D6E-409C-BE32-E72D297353CC}">
              <c16:uniqueId val="{00000001-680E-3342-B155-EBB460A938A1}"/>
            </c:ext>
          </c:extLst>
        </c:ser>
        <c:dLbls>
          <c:showLegendKey val="0"/>
          <c:showVal val="0"/>
          <c:showCatName val="0"/>
          <c:showSerName val="0"/>
          <c:showPercent val="0"/>
          <c:showBubbleSize val="0"/>
        </c:dLbls>
        <c:gapWidth val="150"/>
        <c:axId val="214022079"/>
        <c:axId val="262302319"/>
      </c:barChart>
      <c:catAx>
        <c:axId val="214022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262302319"/>
        <c:crosses val="autoZero"/>
        <c:auto val="1"/>
        <c:lblAlgn val="ctr"/>
        <c:lblOffset val="100"/>
        <c:noMultiLvlLbl val="0"/>
      </c:catAx>
      <c:valAx>
        <c:axId val="262302319"/>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21402207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sz="1000" b="1" dirty="0"/>
              <a:t>Education</a:t>
            </a:r>
          </a:p>
        </c:rich>
      </c:tx>
      <c:layout>
        <c:manualLayout>
          <c:xMode val="edge"/>
          <c:yMode val="edge"/>
          <c:x val="0.36155568191855841"/>
          <c:y val="4.6661355518501348E-2"/>
        </c:manualLayout>
      </c:layout>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Degree</c:v>
                </c:pt>
              </c:strCache>
            </c:strRef>
          </c:tx>
          <c:spPr>
            <a:solidFill>
              <a:srgbClr val="941100"/>
            </a:solidFill>
            <a:ln w="19050">
              <a:solidFill>
                <a:schemeClr val="lt1"/>
              </a:solidFill>
            </a:ln>
            <a:effectLst/>
          </c:spPr>
          <c:invertIfNegative val="0"/>
          <c:cat>
            <c:strRef>
              <c:f>Sheet1!$A$2:$A$5</c:f>
              <c:strCache>
                <c:ptCount val="4"/>
                <c:pt idx="0">
                  <c:v>ADN (7)</c:v>
                </c:pt>
                <c:pt idx="1">
                  <c:v>BSN (28)</c:v>
                </c:pt>
                <c:pt idx="2">
                  <c:v>MSN (3)</c:v>
                </c:pt>
                <c:pt idx="3">
                  <c:v>DNP (0)</c:v>
                </c:pt>
              </c:strCache>
            </c:strRef>
          </c:cat>
          <c:val>
            <c:numRef>
              <c:f>Sheet1!$B$2:$B$5</c:f>
              <c:numCache>
                <c:formatCode>General</c:formatCode>
                <c:ptCount val="4"/>
                <c:pt idx="0">
                  <c:v>7</c:v>
                </c:pt>
                <c:pt idx="1">
                  <c:v>28</c:v>
                </c:pt>
                <c:pt idx="2">
                  <c:v>3</c:v>
                </c:pt>
                <c:pt idx="3">
                  <c:v>0</c:v>
                </c:pt>
              </c:numCache>
            </c:numRef>
          </c:val>
          <c:extLst>
            <c:ext xmlns:c16="http://schemas.microsoft.com/office/drawing/2014/chart" uri="{C3380CC4-5D6E-409C-BE32-E72D297353CC}">
              <c16:uniqueId val="{00000000-EE25-6942-8134-5D72D39AD439}"/>
            </c:ext>
          </c:extLst>
        </c:ser>
        <c:dLbls>
          <c:showLegendKey val="0"/>
          <c:showVal val="0"/>
          <c:showCatName val="0"/>
          <c:showSerName val="0"/>
          <c:showPercent val="0"/>
          <c:showBubbleSize val="0"/>
        </c:dLbls>
        <c:gapWidth val="150"/>
        <c:axId val="284767311"/>
        <c:axId val="280211999"/>
      </c:barChart>
      <c:valAx>
        <c:axId val="2802119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284767311"/>
        <c:crosses val="autoZero"/>
        <c:crossBetween val="between"/>
      </c:valAx>
      <c:catAx>
        <c:axId val="284767311"/>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n-US"/>
          </a:p>
        </c:txPr>
        <c:crossAx val="280211999"/>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3">
  <a:schemeClr val="accent3"/>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8969-1A4C-FE4F-99D2-B2A50CA78E89}" type="datetimeFigureOut">
              <a:rPr lang="en-US" smtClean="0"/>
              <a:t>3/15/20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6251DC-DB24-7D49-9160-019DDBC71698}" type="slidenum">
              <a:rPr lang="en-US" smtClean="0"/>
              <a:t>‹#›</a:t>
            </a:fld>
            <a:endParaRPr lang="en-US"/>
          </a:p>
        </p:txBody>
      </p:sp>
    </p:spTree>
    <p:extLst>
      <p:ext uri="{BB962C8B-B14F-4D97-AF65-F5344CB8AC3E}">
        <p14:creationId xmlns:p14="http://schemas.microsoft.com/office/powerpoint/2010/main" val="2407263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Nurses assessments were scored before and after each educational module. The post-test scores demonstrated a statistically significant difference in the scores with the mean scores. Evaluations demonstrated an increase in confidence and knowledge reported by nurses after completion of each module. </a:t>
            </a:r>
            <a:endParaRPr lang="en-US" sz="1200" dirty="0">
              <a:latin typeface="Cambria" panose="02040503050406030204" pitchFamily="18" charset="0"/>
            </a:endParaRPr>
          </a:p>
          <a:p>
            <a:endParaRPr lang="en-US" dirty="0"/>
          </a:p>
        </p:txBody>
      </p:sp>
      <p:sp>
        <p:nvSpPr>
          <p:cNvPr id="4" name="Slide Number Placeholder 3"/>
          <p:cNvSpPr>
            <a:spLocks noGrp="1"/>
          </p:cNvSpPr>
          <p:nvPr>
            <p:ph type="sldNum" sz="quarter" idx="5"/>
          </p:nvPr>
        </p:nvSpPr>
        <p:spPr/>
        <p:txBody>
          <a:bodyPr/>
          <a:lstStyle/>
          <a:p>
            <a:fld id="{706251DC-DB24-7D49-9160-019DDBC71698}" type="slidenum">
              <a:rPr lang="en-US" smtClean="0"/>
              <a:t>1</a:t>
            </a:fld>
            <a:endParaRPr lang="en-US"/>
          </a:p>
        </p:txBody>
      </p:sp>
    </p:spTree>
    <p:extLst>
      <p:ext uri="{BB962C8B-B14F-4D97-AF65-F5344CB8AC3E}">
        <p14:creationId xmlns:p14="http://schemas.microsoft.com/office/powerpoint/2010/main" val="288983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5065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3401982"/>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image" Target="../media/image6.svg"/><Relationship Id="rId3" Type="http://schemas.openxmlformats.org/officeDocument/2006/relationships/notesSlide" Target="../notesSlides/notesSlide1.xml"/><Relationship Id="rId7" Type="http://schemas.openxmlformats.org/officeDocument/2006/relationships/package" Target="../embeddings/Microsoft_Word_Document1.docx"/><Relationship Id="rId12"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emf"/><Relationship Id="rId11" Type="http://schemas.openxmlformats.org/officeDocument/2006/relationships/chart" Target="../charts/chart3.xml"/><Relationship Id="rId5" Type="http://schemas.openxmlformats.org/officeDocument/2006/relationships/package" Target="../embeddings/Microsoft_Word_Document.docx"/><Relationship Id="rId15" Type="http://schemas.openxmlformats.org/officeDocument/2006/relationships/image" Target="../media/image8.svg"/><Relationship Id="rId10" Type="http://schemas.openxmlformats.org/officeDocument/2006/relationships/chart" Target="../charts/chart2.xml"/><Relationship Id="rId4" Type="http://schemas.openxmlformats.org/officeDocument/2006/relationships/image" Target="../media/image4.jpeg"/><Relationship Id="rId9" Type="http://schemas.openxmlformats.org/officeDocument/2006/relationships/chart" Target="../charts/chart1.xml"/><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90"/>
          <p:cNvSpPr/>
          <p:nvPr/>
        </p:nvSpPr>
        <p:spPr>
          <a:xfrm>
            <a:off x="59096" y="4363243"/>
            <a:ext cx="3981687" cy="276999"/>
          </a:xfrm>
          <a:prstGeom prst="rect">
            <a:avLst/>
          </a:prstGeom>
        </p:spPr>
        <p:txBody>
          <a:bodyPr wrap="square">
            <a:spAutoFit/>
          </a:bodyPr>
          <a:lstStyle/>
          <a:p>
            <a:pPr algn="ctr"/>
            <a:r>
              <a:rPr lang="en-US" sz="1200" b="1" dirty="0"/>
              <a:t>Project Description and Design</a:t>
            </a:r>
            <a:endParaRPr lang="en-US" sz="1200" dirty="0"/>
          </a:p>
        </p:txBody>
      </p:sp>
      <p:sp>
        <p:nvSpPr>
          <p:cNvPr id="9" name="TextBox 8"/>
          <p:cNvSpPr txBox="1"/>
          <p:nvPr/>
        </p:nvSpPr>
        <p:spPr>
          <a:xfrm>
            <a:off x="9339" y="0"/>
            <a:ext cx="12191999" cy="369332"/>
          </a:xfrm>
          <a:prstGeom prst="rect">
            <a:avLst/>
          </a:prstGeom>
          <a:noFill/>
        </p:spPr>
        <p:txBody>
          <a:bodyPr wrap="square" rtlCol="0">
            <a:spAutoFit/>
          </a:bodyPr>
          <a:lstStyle/>
          <a:p>
            <a:pPr algn="ctr"/>
            <a:r>
              <a:rPr lang="en-US" dirty="0"/>
              <a:t>Impact of Educational Modules on Knowledge among Neuroscience Nurses Working in the Epilepsy Monitoring Unit</a:t>
            </a:r>
            <a:endParaRPr lang="en-US" b="1" dirty="0"/>
          </a:p>
        </p:txBody>
      </p:sp>
      <p:sp>
        <p:nvSpPr>
          <p:cNvPr id="10" name="TextBox 9"/>
          <p:cNvSpPr txBox="1"/>
          <p:nvPr/>
        </p:nvSpPr>
        <p:spPr>
          <a:xfrm>
            <a:off x="-65843" y="391765"/>
            <a:ext cx="12191999" cy="461665"/>
          </a:xfrm>
          <a:prstGeom prst="rect">
            <a:avLst/>
          </a:prstGeom>
          <a:noFill/>
        </p:spPr>
        <p:txBody>
          <a:bodyPr wrap="square" rtlCol="0">
            <a:spAutoFit/>
          </a:bodyPr>
          <a:lstStyle/>
          <a:p>
            <a:pPr algn="ctr"/>
            <a:r>
              <a:rPr lang="en-US" sz="1200" i="1" dirty="0"/>
              <a:t>Shivani Bhatnagar MS, RN, CPN, CPNP-PC, Joy Shoemaker DNP, APRN-FNP, CNE</a:t>
            </a:r>
          </a:p>
          <a:p>
            <a:pPr algn="ctr"/>
            <a:r>
              <a:rPr lang="en-US" sz="1200" i="1" dirty="0"/>
              <a:t>Otterbein University, Westerville, Ohio </a:t>
            </a:r>
          </a:p>
        </p:txBody>
      </p:sp>
      <p:sp>
        <p:nvSpPr>
          <p:cNvPr id="33" name="TextBox 32"/>
          <p:cNvSpPr txBox="1"/>
          <p:nvPr/>
        </p:nvSpPr>
        <p:spPr>
          <a:xfrm>
            <a:off x="47414" y="881595"/>
            <a:ext cx="3958025" cy="276999"/>
          </a:xfrm>
          <a:prstGeom prst="rect">
            <a:avLst/>
          </a:prstGeom>
          <a:noFill/>
        </p:spPr>
        <p:txBody>
          <a:bodyPr wrap="square" rtlCol="0">
            <a:spAutoFit/>
          </a:bodyPr>
          <a:lstStyle/>
          <a:p>
            <a:pPr algn="ctr"/>
            <a:r>
              <a:rPr lang="en-US" sz="1200" b="1" dirty="0"/>
              <a:t>Introduction</a:t>
            </a:r>
          </a:p>
        </p:txBody>
      </p:sp>
      <p:sp>
        <p:nvSpPr>
          <p:cNvPr id="69" name="TextBox 68"/>
          <p:cNvSpPr txBox="1"/>
          <p:nvPr/>
        </p:nvSpPr>
        <p:spPr>
          <a:xfrm>
            <a:off x="74285" y="1112615"/>
            <a:ext cx="3947803" cy="1446550"/>
          </a:xfrm>
          <a:prstGeom prst="rect">
            <a:avLst/>
          </a:prstGeom>
          <a:noFill/>
        </p:spPr>
        <p:txBody>
          <a:bodyPr wrap="square" rtlCol="0">
            <a:spAutoFit/>
          </a:bodyPr>
          <a:lstStyle/>
          <a:p>
            <a:r>
              <a:rPr lang="en-US" sz="800" dirty="0"/>
              <a:t>Patients admitted to the Epilepsy Monitoring Unit (EMU) for intractable epilepsy evaluations have a unique hospital experience.  The admissions often require seizures to be captured on the electroencephalogram (EEG) to appropriately identify epilepsy syndromes. For the purpose of monitoring and collecting data, seizure-provoking methods may be utilized, including withdrawal of anti-seizure medications (ASMs) and sleep deprivation. These measures can increase the frequency and severity of seizures experienced by patients during their admission, thus increasing the risks of injury and complications (</a:t>
            </a:r>
            <a:r>
              <a:rPr lang="en-US" sz="800" dirty="0" err="1"/>
              <a:t>Fahoum</a:t>
            </a:r>
            <a:r>
              <a:rPr lang="en-US" sz="800" dirty="0"/>
              <a:t>, </a:t>
            </a:r>
            <a:r>
              <a:rPr lang="en-US" sz="800" dirty="0" err="1"/>
              <a:t>Kipervasser</a:t>
            </a:r>
            <a:r>
              <a:rPr lang="en-US" sz="800" dirty="0"/>
              <a:t>, Bar-</a:t>
            </a:r>
            <a:r>
              <a:rPr lang="en-US" sz="800" dirty="0" err="1"/>
              <a:t>Adon</a:t>
            </a:r>
            <a:r>
              <a:rPr lang="en-US" sz="800" dirty="0"/>
              <a:t>, &amp; Neufeld, 2016). The increased risk is an inevitable health concern for the type of testing and for the specific patient population. Nursing education is necessary to address the concerns, provide optimal patient care and to maximize patient safety on the EMU.</a:t>
            </a:r>
          </a:p>
        </p:txBody>
      </p:sp>
      <p:sp>
        <p:nvSpPr>
          <p:cNvPr id="32" name="Rectangle 31"/>
          <p:cNvSpPr/>
          <p:nvPr/>
        </p:nvSpPr>
        <p:spPr>
          <a:xfrm>
            <a:off x="40820" y="829662"/>
            <a:ext cx="12100115" cy="5957965"/>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18336" y="5799300"/>
            <a:ext cx="1388915" cy="914400"/>
          </a:xfrm>
          <a:prstGeom prst="rect">
            <a:avLst/>
          </a:prstGeom>
        </p:spPr>
      </p:pic>
      <p:cxnSp>
        <p:nvCxnSpPr>
          <p:cNvPr id="53" name="Straight Connector 52"/>
          <p:cNvCxnSpPr>
            <a:cxnSpLocks/>
          </p:cNvCxnSpPr>
          <p:nvPr/>
        </p:nvCxnSpPr>
        <p:spPr>
          <a:xfrm>
            <a:off x="4047131" y="905086"/>
            <a:ext cx="0" cy="585043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8185788" y="888677"/>
            <a:ext cx="3905244" cy="276999"/>
          </a:xfrm>
          <a:prstGeom prst="rect">
            <a:avLst/>
          </a:prstGeom>
        </p:spPr>
        <p:txBody>
          <a:bodyPr wrap="square">
            <a:spAutoFit/>
          </a:bodyPr>
          <a:lstStyle/>
          <a:p>
            <a:pPr algn="ctr"/>
            <a:r>
              <a:rPr lang="en-US" sz="1200" b="1" dirty="0"/>
              <a:t>Conclusions and Recommendations</a:t>
            </a:r>
            <a:endParaRPr lang="en-US" sz="1200" dirty="0"/>
          </a:p>
        </p:txBody>
      </p:sp>
      <p:sp>
        <p:nvSpPr>
          <p:cNvPr id="63" name="TextBox 62"/>
          <p:cNvSpPr txBox="1"/>
          <p:nvPr/>
        </p:nvSpPr>
        <p:spPr>
          <a:xfrm>
            <a:off x="8179829" y="3567499"/>
            <a:ext cx="3958462" cy="769441"/>
          </a:xfrm>
          <a:prstGeom prst="rect">
            <a:avLst/>
          </a:prstGeom>
          <a:noFill/>
        </p:spPr>
        <p:txBody>
          <a:bodyPr wrap="square" rtlCol="0">
            <a:spAutoFit/>
          </a:bodyPr>
          <a:lstStyle/>
          <a:p>
            <a:r>
              <a:rPr lang="en-US" sz="600" dirty="0" err="1"/>
              <a:t>Dworetzky</a:t>
            </a:r>
            <a:r>
              <a:rPr lang="en-US" sz="600" dirty="0"/>
              <a:t>, B. A., </a:t>
            </a:r>
            <a:r>
              <a:rPr lang="en-US" sz="600" dirty="0" err="1"/>
              <a:t>Peyre</a:t>
            </a:r>
            <a:r>
              <a:rPr lang="en-US" sz="600" dirty="0"/>
              <a:t>, S., </a:t>
            </a:r>
            <a:r>
              <a:rPr lang="en-US" sz="600" dirty="0" err="1"/>
              <a:t>Bubrick</a:t>
            </a:r>
            <a:r>
              <a:rPr lang="en-US" sz="600" dirty="0"/>
              <a:t>, E. J., Milligan, T. A., Yule, S. J., Doucette, H., &amp; </a:t>
            </a:r>
            <a:r>
              <a:rPr lang="en-US" sz="600" dirty="0" err="1"/>
              <a:t>Pozner</a:t>
            </a:r>
            <a:r>
              <a:rPr lang="en-US" sz="600" dirty="0"/>
              <a:t>, C. N. (2015). Interprofessional simulation to improve safety in the epilepsy monitoring unit. </a:t>
            </a:r>
            <a:r>
              <a:rPr lang="en-US" sz="600" i="1" dirty="0"/>
              <a:t>Epilepsy &amp; Behavior</a:t>
            </a:r>
            <a:r>
              <a:rPr lang="en-US" sz="600" dirty="0"/>
              <a:t>, </a:t>
            </a:r>
            <a:r>
              <a:rPr lang="en-US" sz="600" i="1" dirty="0"/>
              <a:t>45</a:t>
            </a:r>
            <a:r>
              <a:rPr lang="en-US" sz="600" dirty="0"/>
              <a:t>, 229–233.</a:t>
            </a:r>
          </a:p>
          <a:p>
            <a:r>
              <a:rPr lang="en-US" sz="600" dirty="0" err="1"/>
              <a:t>Fahoum</a:t>
            </a:r>
            <a:r>
              <a:rPr lang="en-US" sz="600" dirty="0"/>
              <a:t>, F., Omer, N., </a:t>
            </a:r>
            <a:r>
              <a:rPr lang="en-US" sz="600" dirty="0" err="1"/>
              <a:t>Kipervasser</a:t>
            </a:r>
            <a:r>
              <a:rPr lang="en-US" sz="600" dirty="0"/>
              <a:t>, S., Bar-</a:t>
            </a:r>
            <a:r>
              <a:rPr lang="en-US" sz="600" dirty="0" err="1"/>
              <a:t>Adon</a:t>
            </a:r>
            <a:r>
              <a:rPr lang="en-US" sz="600" dirty="0"/>
              <a:t>, T., &amp; Neufeld, M. (2016). Safety in the epilepsy monitoring unit: A retrospective study of 524 consecutive admissions. </a:t>
            </a:r>
            <a:r>
              <a:rPr lang="en-US" sz="600" i="1" dirty="0"/>
              <a:t>Epilepsy &amp; Behavior</a:t>
            </a:r>
            <a:r>
              <a:rPr lang="en-US" sz="600" dirty="0"/>
              <a:t>, </a:t>
            </a:r>
            <a:r>
              <a:rPr lang="en-US" sz="600" i="1" dirty="0"/>
              <a:t>61</a:t>
            </a:r>
            <a:r>
              <a:rPr lang="en-US" sz="600" dirty="0"/>
              <a:t>, 162–167. </a:t>
            </a:r>
          </a:p>
          <a:p>
            <a:r>
              <a:rPr lang="en-US" sz="600" dirty="0"/>
              <a:t>Terry, A. J. (2018). Clinical research for the doctor of nursing practice (3rd ed.). Burlington, MA: Jones and Bartlett Learning. </a:t>
            </a:r>
          </a:p>
          <a:p>
            <a:endParaRPr lang="en-US" sz="800" dirty="0"/>
          </a:p>
        </p:txBody>
      </p:sp>
      <p:sp>
        <p:nvSpPr>
          <p:cNvPr id="66" name="Rectangle 65"/>
          <p:cNvSpPr/>
          <p:nvPr/>
        </p:nvSpPr>
        <p:spPr>
          <a:xfrm>
            <a:off x="8164078" y="3290500"/>
            <a:ext cx="3873665" cy="276999"/>
          </a:xfrm>
          <a:prstGeom prst="rect">
            <a:avLst/>
          </a:prstGeom>
        </p:spPr>
        <p:txBody>
          <a:bodyPr wrap="square">
            <a:spAutoFit/>
          </a:bodyPr>
          <a:lstStyle/>
          <a:p>
            <a:pPr algn="ctr"/>
            <a:r>
              <a:rPr lang="en-US" sz="1200" b="1" dirty="0"/>
              <a:t>References</a:t>
            </a:r>
            <a:endParaRPr lang="en-US" sz="1200" dirty="0"/>
          </a:p>
        </p:txBody>
      </p:sp>
      <p:cxnSp>
        <p:nvCxnSpPr>
          <p:cNvPr id="75" name="Straight Connector 74"/>
          <p:cNvCxnSpPr>
            <a:cxnSpLocks/>
          </p:cNvCxnSpPr>
          <p:nvPr/>
        </p:nvCxnSpPr>
        <p:spPr>
          <a:xfrm>
            <a:off x="8164078" y="905086"/>
            <a:ext cx="0" cy="5882541"/>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9" name="Rectangle 78"/>
          <p:cNvSpPr/>
          <p:nvPr/>
        </p:nvSpPr>
        <p:spPr>
          <a:xfrm>
            <a:off x="4024337" y="871842"/>
            <a:ext cx="4082113" cy="276999"/>
          </a:xfrm>
          <a:prstGeom prst="rect">
            <a:avLst/>
          </a:prstGeom>
        </p:spPr>
        <p:txBody>
          <a:bodyPr wrap="square">
            <a:spAutoFit/>
          </a:bodyPr>
          <a:lstStyle/>
          <a:p>
            <a:pPr algn="ctr"/>
            <a:r>
              <a:rPr lang="en-US" sz="1200" b="1" dirty="0"/>
              <a:t>Outcome and Evaluation</a:t>
            </a:r>
            <a:endParaRPr lang="en-US" sz="1200" dirty="0"/>
          </a:p>
        </p:txBody>
      </p:sp>
      <p:sp>
        <p:nvSpPr>
          <p:cNvPr id="81" name="TextBox 80"/>
          <p:cNvSpPr txBox="1"/>
          <p:nvPr/>
        </p:nvSpPr>
        <p:spPr>
          <a:xfrm>
            <a:off x="30381" y="4574010"/>
            <a:ext cx="4016528" cy="1200329"/>
          </a:xfrm>
          <a:prstGeom prst="rect">
            <a:avLst/>
          </a:prstGeom>
          <a:noFill/>
        </p:spPr>
        <p:txBody>
          <a:bodyPr wrap="square" rtlCol="0">
            <a:spAutoFit/>
          </a:bodyPr>
          <a:lstStyle/>
          <a:p>
            <a:r>
              <a:rPr lang="en-US" sz="800" dirty="0"/>
              <a:t>The pre-test and post-test design was appropriate to assess the impact of a specific intervention (Terry, 2018). The pre-test and post-test assessed the nurses' knowledge, and confidence in providing care for patients on the EMU before and after the educational intervention.  The educational modules included the current EMU procedures and protocols for care.  The director of the epilepsy surgery program and EMU AHP team reviewed the content of the modules prior to dissemination among neuroscience nurses.  The author’s academic advisor, a certified nurse educator, reviewed each questionnaire to ensure test validity.</a:t>
            </a:r>
          </a:p>
          <a:p>
            <a:endParaRPr lang="en-US" sz="800" dirty="0"/>
          </a:p>
        </p:txBody>
      </p:sp>
      <p:sp>
        <p:nvSpPr>
          <p:cNvPr id="90" name="TextBox 89"/>
          <p:cNvSpPr txBox="1"/>
          <p:nvPr/>
        </p:nvSpPr>
        <p:spPr>
          <a:xfrm>
            <a:off x="8245573" y="1217119"/>
            <a:ext cx="3929955" cy="1354217"/>
          </a:xfrm>
          <a:prstGeom prst="rect">
            <a:avLst/>
          </a:prstGeom>
          <a:noFill/>
        </p:spPr>
        <p:txBody>
          <a:bodyPr wrap="square" rtlCol="0">
            <a:spAutoFit/>
          </a:bodyPr>
          <a:lstStyle/>
          <a:p>
            <a:r>
              <a:rPr lang="en-US" sz="800" dirty="0"/>
              <a:t>The pretest and posttest provided a quantitative measure of assessment of knowledge before and after the educational modules. The data collected indicated the educational modules significantly improved post-test scores. The educational modules demonstrated an increase in knowledge and confidence reported by nurses. </a:t>
            </a:r>
          </a:p>
          <a:p>
            <a:endParaRPr lang="en-US" sz="800" dirty="0"/>
          </a:p>
          <a:p>
            <a:r>
              <a:rPr lang="en-US" sz="800" dirty="0"/>
              <a:t>Protected time to allow nurses to attend educational modules on dayshift and nightshift would provide nurses with the opportunity to embrace educational presentations and further improve their knowledge and confidence in the care  they provide to patients on the EMU. </a:t>
            </a:r>
          </a:p>
          <a:p>
            <a:pPr indent="115888"/>
            <a:endParaRPr lang="en-US" sz="1000" dirty="0">
              <a:latin typeface="Cambria" panose="02040503050406030204" pitchFamily="18" charset="0"/>
            </a:endParaRPr>
          </a:p>
        </p:txBody>
      </p:sp>
      <p:sp>
        <p:nvSpPr>
          <p:cNvPr id="55" name="TextBox 54">
            <a:extLst>
              <a:ext uri="{FF2B5EF4-FFF2-40B4-BE49-F238E27FC236}">
                <a16:creationId xmlns:a16="http://schemas.microsoft.com/office/drawing/2014/main" id="{00568D93-EDE5-3A45-8372-7B9B54CB2A43}"/>
              </a:ext>
            </a:extLst>
          </p:cNvPr>
          <p:cNvSpPr txBox="1"/>
          <p:nvPr/>
        </p:nvSpPr>
        <p:spPr>
          <a:xfrm>
            <a:off x="8186647" y="5485850"/>
            <a:ext cx="3935687" cy="677108"/>
          </a:xfrm>
          <a:prstGeom prst="rect">
            <a:avLst/>
          </a:prstGeom>
          <a:noFill/>
        </p:spPr>
        <p:txBody>
          <a:bodyPr wrap="square" rtlCol="0">
            <a:spAutoFit/>
          </a:bodyPr>
          <a:lstStyle/>
          <a:p>
            <a:pPr algn="ctr"/>
            <a:r>
              <a:rPr lang="en-US" sz="800" b="1" dirty="0"/>
              <a:t>Shivani Bhatnagar MS, RN, CPN, CPNP-PC </a:t>
            </a:r>
            <a:endParaRPr lang="en-US" sz="800" dirty="0"/>
          </a:p>
          <a:p>
            <a:pPr algn="ctr"/>
            <a:r>
              <a:rPr lang="en-US" sz="800" dirty="0"/>
              <a:t>Instructor of Clinical Practice</a:t>
            </a:r>
            <a:r>
              <a:rPr lang="en-US" sz="800" b="1" dirty="0"/>
              <a:t> </a:t>
            </a:r>
          </a:p>
          <a:p>
            <a:pPr algn="ctr"/>
            <a:r>
              <a:rPr lang="en-US" sz="800" dirty="0"/>
              <a:t>Pediatric Nurse Practitioner</a:t>
            </a:r>
          </a:p>
          <a:p>
            <a:pPr algn="ctr"/>
            <a:r>
              <a:rPr lang="en-US" sz="800" dirty="0"/>
              <a:t>bhatnagar1@Otterbein.edu</a:t>
            </a:r>
          </a:p>
          <a:p>
            <a:pPr marL="119063" indent="-119063"/>
            <a:endParaRPr lang="en-US" sz="600" dirty="0">
              <a:latin typeface="Cambria" panose="02040503050406030204" pitchFamily="18" charset="0"/>
            </a:endParaRPr>
          </a:p>
        </p:txBody>
      </p:sp>
      <p:sp>
        <p:nvSpPr>
          <p:cNvPr id="58" name="TextBox 57">
            <a:extLst>
              <a:ext uri="{FF2B5EF4-FFF2-40B4-BE49-F238E27FC236}">
                <a16:creationId xmlns:a16="http://schemas.microsoft.com/office/drawing/2014/main" id="{1CFEAD4D-4380-0B46-AAE8-7757BC529DD6}"/>
              </a:ext>
            </a:extLst>
          </p:cNvPr>
          <p:cNvSpPr txBox="1"/>
          <p:nvPr/>
        </p:nvSpPr>
        <p:spPr>
          <a:xfrm>
            <a:off x="8245573" y="2416872"/>
            <a:ext cx="3886949" cy="276999"/>
          </a:xfrm>
          <a:prstGeom prst="rect">
            <a:avLst/>
          </a:prstGeom>
          <a:noFill/>
        </p:spPr>
        <p:txBody>
          <a:bodyPr wrap="square" rtlCol="0">
            <a:spAutoFit/>
          </a:bodyPr>
          <a:lstStyle/>
          <a:p>
            <a:pPr algn="ctr"/>
            <a:r>
              <a:rPr lang="en-US" sz="1200" b="1" dirty="0"/>
              <a:t>Acknowledgements</a:t>
            </a:r>
          </a:p>
        </p:txBody>
      </p:sp>
      <p:sp>
        <p:nvSpPr>
          <p:cNvPr id="65" name="TextBox 64">
            <a:extLst>
              <a:ext uri="{FF2B5EF4-FFF2-40B4-BE49-F238E27FC236}">
                <a16:creationId xmlns:a16="http://schemas.microsoft.com/office/drawing/2014/main" id="{20DC29DB-0BC4-D942-B06F-C675DC58EF71}"/>
              </a:ext>
            </a:extLst>
          </p:cNvPr>
          <p:cNvSpPr txBox="1"/>
          <p:nvPr/>
        </p:nvSpPr>
        <p:spPr>
          <a:xfrm>
            <a:off x="8175681" y="5267654"/>
            <a:ext cx="3919405" cy="276999"/>
          </a:xfrm>
          <a:prstGeom prst="rect">
            <a:avLst/>
          </a:prstGeom>
          <a:noFill/>
        </p:spPr>
        <p:txBody>
          <a:bodyPr wrap="square" rtlCol="0">
            <a:spAutoFit/>
          </a:bodyPr>
          <a:lstStyle/>
          <a:p>
            <a:pPr algn="ctr"/>
            <a:r>
              <a:rPr lang="en-US" sz="1200" b="1" dirty="0"/>
              <a:t>Contact Information</a:t>
            </a:r>
          </a:p>
        </p:txBody>
      </p:sp>
      <p:sp>
        <p:nvSpPr>
          <p:cNvPr id="43" name="TextBox 42">
            <a:extLst>
              <a:ext uri="{FF2B5EF4-FFF2-40B4-BE49-F238E27FC236}">
                <a16:creationId xmlns:a16="http://schemas.microsoft.com/office/drawing/2014/main" id="{1C1F3C69-D59C-0846-96D3-D1F08273DA18}"/>
              </a:ext>
            </a:extLst>
          </p:cNvPr>
          <p:cNvSpPr txBox="1"/>
          <p:nvPr/>
        </p:nvSpPr>
        <p:spPr>
          <a:xfrm>
            <a:off x="45556" y="2628405"/>
            <a:ext cx="3973613" cy="276999"/>
          </a:xfrm>
          <a:prstGeom prst="rect">
            <a:avLst/>
          </a:prstGeom>
          <a:noFill/>
        </p:spPr>
        <p:txBody>
          <a:bodyPr wrap="square" rtlCol="0">
            <a:spAutoFit/>
          </a:bodyPr>
          <a:lstStyle/>
          <a:p>
            <a:pPr algn="ctr"/>
            <a:r>
              <a:rPr lang="en-US" sz="1200" b="1" dirty="0"/>
              <a:t>Problem Statement and Significance</a:t>
            </a:r>
          </a:p>
        </p:txBody>
      </p:sp>
      <p:sp>
        <p:nvSpPr>
          <p:cNvPr id="45" name="Rectangle 44">
            <a:extLst>
              <a:ext uri="{FF2B5EF4-FFF2-40B4-BE49-F238E27FC236}">
                <a16:creationId xmlns:a16="http://schemas.microsoft.com/office/drawing/2014/main" id="{A07EBF01-F9F9-0A4A-9A9D-4523155C0181}"/>
              </a:ext>
            </a:extLst>
          </p:cNvPr>
          <p:cNvSpPr/>
          <p:nvPr/>
        </p:nvSpPr>
        <p:spPr>
          <a:xfrm>
            <a:off x="48735" y="2819106"/>
            <a:ext cx="4014148" cy="1446550"/>
          </a:xfrm>
          <a:prstGeom prst="rect">
            <a:avLst/>
          </a:prstGeom>
        </p:spPr>
        <p:txBody>
          <a:bodyPr wrap="square">
            <a:spAutoFit/>
          </a:bodyPr>
          <a:lstStyle/>
          <a:p>
            <a:r>
              <a:rPr lang="en-US" sz="800" dirty="0"/>
              <a:t>Among nurses, how does a didactic educational intervention on intractable epilepsy compared to no educational intervention affect nursing knowledge?</a:t>
            </a:r>
          </a:p>
          <a:p>
            <a:endParaRPr lang="en-US" sz="800" dirty="0"/>
          </a:p>
          <a:p>
            <a:r>
              <a:rPr lang="en-US" sz="800" dirty="0"/>
              <a:t>Neuroscience nurses working on the EMU at a Midwestern children’s hospital have posed questions regarding patient care related to intractable epilepsy and epilepsy surgery on the EMU regarding the frequency of seizures, determination of surgical candidacy, the need for surgical interventions, the basics of the various testing involved in the evaluation process, anti-epileptic drugs and rescue medications. Sentinel events on EMUs are relatively infrequent, however, there have been reported injuries and death among the population of electively admitted patients on EMUs (</a:t>
            </a:r>
            <a:r>
              <a:rPr lang="en-US" sz="800" dirty="0" err="1"/>
              <a:t>Dworetzky</a:t>
            </a:r>
            <a:r>
              <a:rPr lang="en-US" sz="800" dirty="0"/>
              <a:t> et al., 2015). Nursing education is key to ensuring nursing knowledge, competence and optimal patient outcomes </a:t>
            </a:r>
            <a:endParaRPr lang="en-US" sz="800" dirty="0">
              <a:latin typeface="Cambria" panose="02040503050406030204" pitchFamily="18" charset="0"/>
            </a:endParaRPr>
          </a:p>
        </p:txBody>
      </p:sp>
      <p:sp>
        <p:nvSpPr>
          <p:cNvPr id="19" name="TextBox 18">
            <a:extLst>
              <a:ext uri="{FF2B5EF4-FFF2-40B4-BE49-F238E27FC236}">
                <a16:creationId xmlns:a16="http://schemas.microsoft.com/office/drawing/2014/main" id="{FD7EE31F-87AB-AB4F-B064-4559244BD7EB}"/>
              </a:ext>
            </a:extLst>
          </p:cNvPr>
          <p:cNvSpPr txBox="1"/>
          <p:nvPr/>
        </p:nvSpPr>
        <p:spPr>
          <a:xfrm>
            <a:off x="8141558" y="2674571"/>
            <a:ext cx="3965693" cy="461665"/>
          </a:xfrm>
          <a:prstGeom prst="rect">
            <a:avLst/>
          </a:prstGeom>
          <a:noFill/>
        </p:spPr>
        <p:txBody>
          <a:bodyPr wrap="square" rtlCol="0">
            <a:spAutoFit/>
          </a:bodyPr>
          <a:lstStyle/>
          <a:p>
            <a:pPr algn="ctr"/>
            <a:r>
              <a:rPr lang="en-US" sz="800" dirty="0"/>
              <a:t>Thank you to the H10 leadership team and and the staff nurses who participated. A special thank you to the Director of the EMU and Epilepsy Surgery, Dr. Ostendorf for mentoring me. Thanks to the EMU attendings and AHP team for their support!</a:t>
            </a:r>
          </a:p>
        </p:txBody>
      </p:sp>
      <p:sp>
        <p:nvSpPr>
          <p:cNvPr id="16" name="Rectangle 15">
            <a:extLst>
              <a:ext uri="{FF2B5EF4-FFF2-40B4-BE49-F238E27FC236}">
                <a16:creationId xmlns:a16="http://schemas.microsoft.com/office/drawing/2014/main" id="{878F0218-139E-5844-AED4-3F06B0EC4032}"/>
              </a:ext>
            </a:extLst>
          </p:cNvPr>
          <p:cNvSpPr/>
          <p:nvPr/>
        </p:nvSpPr>
        <p:spPr>
          <a:xfrm>
            <a:off x="5982880" y="5236045"/>
            <a:ext cx="1451163" cy="338554"/>
          </a:xfrm>
          <a:prstGeom prst="rect">
            <a:avLst/>
          </a:prstGeom>
        </p:spPr>
        <p:txBody>
          <a:bodyPr wrap="square">
            <a:spAutoFit/>
          </a:bodyPr>
          <a:lstStyle/>
          <a:p>
            <a:r>
              <a:rPr lang="en-US" sz="800" dirty="0"/>
              <a:t>Table 2</a:t>
            </a:r>
          </a:p>
          <a:p>
            <a:r>
              <a:rPr lang="en-US" sz="800" i="1" dirty="0"/>
              <a:t>Pretest and Posttest Scores</a:t>
            </a:r>
          </a:p>
        </p:txBody>
      </p:sp>
      <p:sp>
        <p:nvSpPr>
          <p:cNvPr id="40" name="Rectangle 39">
            <a:extLst>
              <a:ext uri="{FF2B5EF4-FFF2-40B4-BE49-F238E27FC236}">
                <a16:creationId xmlns:a16="http://schemas.microsoft.com/office/drawing/2014/main" id="{D13E8C8B-ED32-574C-A686-B3A9E4902B8F}"/>
              </a:ext>
            </a:extLst>
          </p:cNvPr>
          <p:cNvSpPr/>
          <p:nvPr/>
        </p:nvSpPr>
        <p:spPr>
          <a:xfrm>
            <a:off x="4040430" y="5236045"/>
            <a:ext cx="1979968" cy="338554"/>
          </a:xfrm>
          <a:prstGeom prst="rect">
            <a:avLst/>
          </a:prstGeom>
        </p:spPr>
        <p:txBody>
          <a:bodyPr wrap="square">
            <a:spAutoFit/>
          </a:bodyPr>
          <a:lstStyle/>
          <a:p>
            <a:r>
              <a:rPr lang="en-US" sz="800" dirty="0"/>
              <a:t>Table 1</a:t>
            </a:r>
          </a:p>
          <a:p>
            <a:r>
              <a:rPr lang="en-US" sz="800" i="1" dirty="0"/>
              <a:t>Knowledge and Confidence Gained</a:t>
            </a:r>
          </a:p>
        </p:txBody>
      </p:sp>
      <p:graphicFrame>
        <p:nvGraphicFramePr>
          <p:cNvPr id="29" name="Object 28">
            <a:extLst>
              <a:ext uri="{FF2B5EF4-FFF2-40B4-BE49-F238E27FC236}">
                <a16:creationId xmlns:a16="http://schemas.microsoft.com/office/drawing/2014/main" id="{46C83A13-E8C8-7648-80D8-8F57CDD9451F}"/>
              </a:ext>
            </a:extLst>
          </p:cNvPr>
          <p:cNvGraphicFramePr>
            <a:graphicFrameLocks noChangeAspect="1"/>
          </p:cNvGraphicFramePr>
          <p:nvPr>
            <p:extLst>
              <p:ext uri="{D42A27DB-BD31-4B8C-83A1-F6EECF244321}">
                <p14:modId xmlns:p14="http://schemas.microsoft.com/office/powerpoint/2010/main" val="3549595589"/>
              </p:ext>
            </p:extLst>
          </p:nvPr>
        </p:nvGraphicFramePr>
        <p:xfrm>
          <a:off x="6061865" y="5535660"/>
          <a:ext cx="3420338" cy="1332311"/>
        </p:xfrm>
        <a:graphic>
          <a:graphicData uri="http://schemas.openxmlformats.org/presentationml/2006/ole">
            <mc:AlternateContent xmlns:mc="http://schemas.openxmlformats.org/markup-compatibility/2006">
              <mc:Choice xmlns:v="urn:schemas-microsoft-com:vml" Requires="v">
                <p:oleObj spid="_x0000_s1074" name="Document" r:id="rId5" imgW="5943600" imgH="2260600" progId="Word.Document.12">
                  <p:embed/>
                </p:oleObj>
              </mc:Choice>
              <mc:Fallback>
                <p:oleObj name="Document" r:id="rId5" imgW="5943600" imgH="2260600" progId="Word.Document.12">
                  <p:embed/>
                  <p:pic>
                    <p:nvPicPr>
                      <p:cNvPr id="0" name=""/>
                      <p:cNvPicPr/>
                      <p:nvPr/>
                    </p:nvPicPr>
                    <p:blipFill>
                      <a:blip r:embed="rId6"/>
                      <a:stretch>
                        <a:fillRect/>
                      </a:stretch>
                    </p:blipFill>
                    <p:spPr>
                      <a:xfrm>
                        <a:off x="6061865" y="5535660"/>
                        <a:ext cx="3420338" cy="1332311"/>
                      </a:xfrm>
                      <a:prstGeom prst="rect">
                        <a:avLst/>
                      </a:prstGeom>
                    </p:spPr>
                  </p:pic>
                </p:oleObj>
              </mc:Fallback>
            </mc:AlternateContent>
          </a:graphicData>
        </a:graphic>
      </p:graphicFrame>
      <p:graphicFrame>
        <p:nvGraphicFramePr>
          <p:cNvPr id="30" name="Object 29">
            <a:extLst>
              <a:ext uri="{FF2B5EF4-FFF2-40B4-BE49-F238E27FC236}">
                <a16:creationId xmlns:a16="http://schemas.microsoft.com/office/drawing/2014/main" id="{8B9261C5-44AA-9E47-9A04-B6CBD572AA96}"/>
              </a:ext>
            </a:extLst>
          </p:cNvPr>
          <p:cNvGraphicFramePr>
            <a:graphicFrameLocks noChangeAspect="1"/>
          </p:cNvGraphicFramePr>
          <p:nvPr>
            <p:extLst>
              <p:ext uri="{D42A27DB-BD31-4B8C-83A1-F6EECF244321}">
                <p14:modId xmlns:p14="http://schemas.microsoft.com/office/powerpoint/2010/main" val="3278727935"/>
              </p:ext>
            </p:extLst>
          </p:nvPr>
        </p:nvGraphicFramePr>
        <p:xfrm>
          <a:off x="4094296" y="5524557"/>
          <a:ext cx="3584156" cy="1332311"/>
        </p:xfrm>
        <a:graphic>
          <a:graphicData uri="http://schemas.openxmlformats.org/presentationml/2006/ole">
            <mc:AlternateContent xmlns:mc="http://schemas.openxmlformats.org/markup-compatibility/2006">
              <mc:Choice xmlns:v="urn:schemas-microsoft-com:vml" Requires="v">
                <p:oleObj spid="_x0000_s1075" name="Document" r:id="rId7" imgW="5943600" imgH="2197100" progId="Word.Document.12">
                  <p:embed/>
                </p:oleObj>
              </mc:Choice>
              <mc:Fallback>
                <p:oleObj name="Document" r:id="rId7" imgW="5943600" imgH="2197100" progId="Word.Document.12">
                  <p:embed/>
                  <p:pic>
                    <p:nvPicPr>
                      <p:cNvPr id="0" name=""/>
                      <p:cNvPicPr/>
                      <p:nvPr/>
                    </p:nvPicPr>
                    <p:blipFill>
                      <a:blip r:embed="rId8"/>
                      <a:stretch>
                        <a:fillRect/>
                      </a:stretch>
                    </p:blipFill>
                    <p:spPr>
                      <a:xfrm>
                        <a:off x="4094296" y="5524557"/>
                        <a:ext cx="3584156" cy="1332311"/>
                      </a:xfrm>
                      <a:prstGeom prst="rect">
                        <a:avLst/>
                      </a:prstGeom>
                    </p:spPr>
                  </p:pic>
                </p:oleObj>
              </mc:Fallback>
            </mc:AlternateContent>
          </a:graphicData>
        </a:graphic>
      </p:graphicFrame>
      <p:graphicFrame>
        <p:nvGraphicFramePr>
          <p:cNvPr id="2" name="Chart 1">
            <a:extLst>
              <a:ext uri="{FF2B5EF4-FFF2-40B4-BE49-F238E27FC236}">
                <a16:creationId xmlns:a16="http://schemas.microsoft.com/office/drawing/2014/main" id="{75184406-4E47-3046-8875-6575AD25A168}"/>
              </a:ext>
            </a:extLst>
          </p:cNvPr>
          <p:cNvGraphicFramePr/>
          <p:nvPr>
            <p:extLst>
              <p:ext uri="{D42A27DB-BD31-4B8C-83A1-F6EECF244321}">
                <p14:modId xmlns:p14="http://schemas.microsoft.com/office/powerpoint/2010/main" val="3745561515"/>
              </p:ext>
            </p:extLst>
          </p:nvPr>
        </p:nvGraphicFramePr>
        <p:xfrm>
          <a:off x="4215581" y="1930803"/>
          <a:ext cx="1046882" cy="1888909"/>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4" name="Chart 3">
            <a:extLst>
              <a:ext uri="{FF2B5EF4-FFF2-40B4-BE49-F238E27FC236}">
                <a16:creationId xmlns:a16="http://schemas.microsoft.com/office/drawing/2014/main" id="{15DFC292-8D4B-9D4B-B823-D26B675363ED}"/>
              </a:ext>
            </a:extLst>
          </p:cNvPr>
          <p:cNvGraphicFramePr/>
          <p:nvPr>
            <p:extLst>
              <p:ext uri="{D42A27DB-BD31-4B8C-83A1-F6EECF244321}">
                <p14:modId xmlns:p14="http://schemas.microsoft.com/office/powerpoint/2010/main" val="2808076464"/>
              </p:ext>
            </p:extLst>
          </p:nvPr>
        </p:nvGraphicFramePr>
        <p:xfrm>
          <a:off x="4121923" y="3819333"/>
          <a:ext cx="3973609" cy="1498131"/>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6" name="Chart 5">
            <a:extLst>
              <a:ext uri="{FF2B5EF4-FFF2-40B4-BE49-F238E27FC236}">
                <a16:creationId xmlns:a16="http://schemas.microsoft.com/office/drawing/2014/main" id="{1BF24AEF-812A-DB4D-8448-66CF77E6481A}"/>
              </a:ext>
            </a:extLst>
          </p:cNvPr>
          <p:cNvGraphicFramePr/>
          <p:nvPr>
            <p:extLst>
              <p:ext uri="{D42A27DB-BD31-4B8C-83A1-F6EECF244321}">
                <p14:modId xmlns:p14="http://schemas.microsoft.com/office/powerpoint/2010/main" val="109682583"/>
              </p:ext>
            </p:extLst>
          </p:nvPr>
        </p:nvGraphicFramePr>
        <p:xfrm>
          <a:off x="5468486" y="1945979"/>
          <a:ext cx="2563552" cy="1750856"/>
        </p:xfrm>
        <a:graphic>
          <a:graphicData uri="http://schemas.openxmlformats.org/drawingml/2006/chart">
            <c:chart xmlns:c="http://schemas.openxmlformats.org/drawingml/2006/chart" xmlns:r="http://schemas.openxmlformats.org/officeDocument/2006/relationships" r:id="rId11"/>
          </a:graphicData>
        </a:graphic>
      </p:graphicFrame>
      <p:sp>
        <p:nvSpPr>
          <p:cNvPr id="11" name="TextBox 10">
            <a:extLst>
              <a:ext uri="{FF2B5EF4-FFF2-40B4-BE49-F238E27FC236}">
                <a16:creationId xmlns:a16="http://schemas.microsoft.com/office/drawing/2014/main" id="{7A578A72-64EB-9F49-AD60-667710A0CAD5}"/>
              </a:ext>
            </a:extLst>
          </p:cNvPr>
          <p:cNvSpPr txBox="1"/>
          <p:nvPr/>
        </p:nvSpPr>
        <p:spPr>
          <a:xfrm>
            <a:off x="3967716" y="1216819"/>
            <a:ext cx="4246321" cy="707886"/>
          </a:xfrm>
          <a:prstGeom prst="rect">
            <a:avLst/>
          </a:prstGeom>
          <a:noFill/>
        </p:spPr>
        <p:txBody>
          <a:bodyPr wrap="square" rtlCol="0">
            <a:spAutoFit/>
          </a:bodyPr>
          <a:lstStyle/>
          <a:p>
            <a:pPr algn="ctr"/>
            <a:r>
              <a:rPr lang="en-US" sz="800" dirty="0"/>
              <a:t>Nurses’ assessments were recorded before and after each educational module. The post-test scores demonstrated a statistically significant difference in the scores. Evaluations demonstrated an increase in confidence and knowledge reported by nurses after completion of each module.</a:t>
            </a:r>
          </a:p>
          <a:p>
            <a:pPr algn="ctr"/>
            <a:r>
              <a:rPr lang="en-US" sz="800" dirty="0"/>
              <a:t>There was a decrease in number of participants with each subsequent module, likely due to higher patient census, patient acuity and limited staffing during the times of presentation  </a:t>
            </a:r>
          </a:p>
        </p:txBody>
      </p:sp>
      <p:pic>
        <p:nvPicPr>
          <p:cNvPr id="15" name="Graphic 14" descr="Brain">
            <a:extLst>
              <a:ext uri="{FF2B5EF4-FFF2-40B4-BE49-F238E27FC236}">
                <a16:creationId xmlns:a16="http://schemas.microsoft.com/office/drawing/2014/main" id="{183C60C9-798F-B345-BF7F-43E7FED7B901}"/>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335206" y="3946766"/>
            <a:ext cx="1513602" cy="1513602"/>
          </a:xfrm>
          <a:prstGeom prst="rect">
            <a:avLst/>
          </a:prstGeom>
        </p:spPr>
      </p:pic>
      <p:pic>
        <p:nvPicPr>
          <p:cNvPr id="21" name="Graphic 20" descr="Classroom">
            <a:extLst>
              <a:ext uri="{FF2B5EF4-FFF2-40B4-BE49-F238E27FC236}">
                <a16:creationId xmlns:a16="http://schemas.microsoft.com/office/drawing/2014/main" id="{ADC5DC7A-CE8B-2649-8216-49B7F14E386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233541" y="5476698"/>
            <a:ext cx="1373522" cy="1373522"/>
          </a:xfrm>
          <a:prstGeom prst="rect">
            <a:avLst/>
          </a:prstGeom>
        </p:spPr>
      </p:pic>
    </p:spTree>
    <p:extLst>
      <p:ext uri="{BB962C8B-B14F-4D97-AF65-F5344CB8AC3E}">
        <p14:creationId xmlns:p14="http://schemas.microsoft.com/office/powerpoint/2010/main" val="3481875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6070</TotalTime>
  <Words>860</Words>
  <Application>Microsoft Macintosh PowerPoint</Application>
  <PresentationFormat>Widescreen</PresentationFormat>
  <Paragraphs>38</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Cambria</vt:lpstr>
      <vt:lpstr>Office Theme</vt:lpstr>
      <vt:lpstr>Microsoft Word Document</vt:lpstr>
      <vt:lpstr>PowerPoint Presentation</vt:lpstr>
    </vt:vector>
  </TitlesOfParts>
  <Company>Otterbein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Chovan, John</dc:creator>
  <cp:lastModifiedBy>Bhatnagar, Shivani</cp:lastModifiedBy>
  <cp:revision>58</cp:revision>
  <dcterms:created xsi:type="dcterms:W3CDTF">2014-10-09T18:51:19Z</dcterms:created>
  <dcterms:modified xsi:type="dcterms:W3CDTF">2020-03-16T01:46:03Z</dcterms:modified>
</cp:coreProperties>
</file>