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368" autoAdjust="0"/>
    <p:restoredTop sz="94660"/>
  </p:normalViewPr>
  <p:slideViewPr>
    <p:cSldViewPr snapToGrid="0">
      <p:cViewPr>
        <p:scale>
          <a:sx n="130" d="100"/>
          <a:sy n="130" d="100"/>
        </p:scale>
        <p:origin x="-2352" y="-19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5065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blip>
          <a:srcRect/>
          <a:stretch>
            <a:fillRect l="-4000" r="-4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3401982"/>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Box 47"/>
          <p:cNvSpPr txBox="1"/>
          <p:nvPr/>
        </p:nvSpPr>
        <p:spPr>
          <a:xfrm>
            <a:off x="10622029" y="4631082"/>
            <a:ext cx="1517904" cy="184666"/>
          </a:xfrm>
          <a:prstGeom prst="rect">
            <a:avLst/>
          </a:prstGeom>
          <a:noFill/>
        </p:spPr>
        <p:txBody>
          <a:bodyPr wrap="square" rtlCol="0">
            <a:spAutoFit/>
          </a:bodyPr>
          <a:lstStyle/>
          <a:p>
            <a:pPr marL="119063" indent="-119063"/>
            <a:r>
              <a:rPr lang="en-US" sz="600" dirty="0" smtClean="0">
                <a:latin typeface="Cambria" panose="02040503050406030204" pitchFamily="18" charset="0"/>
              </a:rPr>
              <a:t>Please see handout provided </a:t>
            </a:r>
            <a:endParaRPr lang="en-US" sz="600" dirty="0">
              <a:latin typeface="Cambria" panose="02040503050406030204" pitchFamily="18" charset="0"/>
            </a:endParaRPr>
          </a:p>
        </p:txBody>
      </p:sp>
      <p:sp>
        <p:nvSpPr>
          <p:cNvPr id="9" name="TextBox 8"/>
          <p:cNvSpPr txBox="1"/>
          <p:nvPr/>
        </p:nvSpPr>
        <p:spPr>
          <a:xfrm>
            <a:off x="9339" y="0"/>
            <a:ext cx="12191999" cy="369332"/>
          </a:xfrm>
          <a:prstGeom prst="rect">
            <a:avLst/>
          </a:prstGeom>
          <a:noFill/>
        </p:spPr>
        <p:txBody>
          <a:bodyPr wrap="square" rtlCol="0">
            <a:spAutoFit/>
          </a:bodyPr>
          <a:lstStyle/>
          <a:p>
            <a:pPr algn="ctr"/>
            <a:r>
              <a:rPr lang="en-US" b="1" dirty="0"/>
              <a:t>The Opioid Epidemic: Assessment of Primary Prevention Interventions in Muskingum County </a:t>
            </a:r>
          </a:p>
        </p:txBody>
      </p:sp>
      <p:sp>
        <p:nvSpPr>
          <p:cNvPr id="10" name="TextBox 9"/>
          <p:cNvSpPr txBox="1"/>
          <p:nvPr/>
        </p:nvSpPr>
        <p:spPr>
          <a:xfrm>
            <a:off x="0" y="366558"/>
            <a:ext cx="12191999" cy="461665"/>
          </a:xfrm>
          <a:prstGeom prst="rect">
            <a:avLst/>
          </a:prstGeom>
          <a:noFill/>
        </p:spPr>
        <p:txBody>
          <a:bodyPr wrap="square" rtlCol="0">
            <a:spAutoFit/>
          </a:bodyPr>
          <a:lstStyle/>
          <a:p>
            <a:pPr algn="ctr"/>
            <a:r>
              <a:rPr lang="en-US" sz="1200" i="1" dirty="0"/>
              <a:t> Terra L. Armstead MSN, RN, Dr. Kirk Hummer DNP, MBA, APRN, CNP – Advisor , Dr. Kay Ball PhD, RN, CNOR, FAAN, Steve Carrel MSW, LSW, CEO Muskingum Behavioral Health </a:t>
            </a:r>
          </a:p>
          <a:p>
            <a:pPr algn="ctr"/>
            <a:r>
              <a:rPr lang="en-US" sz="1200" i="1" dirty="0"/>
              <a:t>Otterbein University, Westerville, Ohio</a:t>
            </a:r>
          </a:p>
        </p:txBody>
      </p:sp>
      <p:sp>
        <p:nvSpPr>
          <p:cNvPr id="33" name="TextBox 32"/>
          <p:cNvSpPr txBox="1"/>
          <p:nvPr/>
        </p:nvSpPr>
        <p:spPr>
          <a:xfrm>
            <a:off x="82977" y="897153"/>
            <a:ext cx="1426191" cy="276999"/>
          </a:xfrm>
          <a:prstGeom prst="rect">
            <a:avLst/>
          </a:prstGeom>
          <a:solidFill>
            <a:schemeClr val="accent2">
              <a:lumMod val="75000"/>
            </a:schemeClr>
          </a:solidFill>
        </p:spPr>
        <p:txBody>
          <a:bodyPr wrap="square" rtlCol="0">
            <a:spAutoFit/>
          </a:bodyPr>
          <a:lstStyle/>
          <a:p>
            <a:pPr algn="ctr"/>
            <a:r>
              <a:rPr lang="en-US" sz="1200" b="1" dirty="0"/>
              <a:t>Abstract </a:t>
            </a:r>
          </a:p>
        </p:txBody>
      </p:sp>
      <p:sp>
        <p:nvSpPr>
          <p:cNvPr id="46" name="TextBox 45"/>
          <p:cNvSpPr txBox="1"/>
          <p:nvPr/>
        </p:nvSpPr>
        <p:spPr>
          <a:xfrm>
            <a:off x="10705114" y="1373657"/>
            <a:ext cx="1406049" cy="3046988"/>
          </a:xfrm>
          <a:prstGeom prst="rect">
            <a:avLst/>
          </a:prstGeom>
          <a:noFill/>
        </p:spPr>
        <p:txBody>
          <a:bodyPr wrap="square" rtlCol="0">
            <a:spAutoFit/>
          </a:bodyPr>
          <a:lstStyle/>
          <a:p>
            <a:pPr marL="171450" indent="-171450">
              <a:buFont typeface="Arial" panose="020B0604020202020204" pitchFamily="34" charset="0"/>
              <a:buChar char="•"/>
            </a:pPr>
            <a:r>
              <a:rPr lang="en-US" sz="600" dirty="0">
                <a:latin typeface="Cambria" panose="02040503050406030204" pitchFamily="18" charset="0"/>
                <a:ea typeface="Cambria" panose="02040503050406030204" pitchFamily="18" charset="0"/>
              </a:rPr>
              <a:t>The data obtained supports the literature indicating lack of implementation of evidence based primary prevention interventions in public schools.</a:t>
            </a:r>
          </a:p>
          <a:p>
            <a:pPr marL="171450" indent="-171450">
              <a:buFont typeface="Arial" panose="020B0604020202020204" pitchFamily="34" charset="0"/>
              <a:buChar char="•"/>
            </a:pPr>
            <a:r>
              <a:rPr lang="en-US" sz="600" dirty="0">
                <a:latin typeface="Cambria" panose="02040503050406030204" pitchFamily="18" charset="0"/>
                <a:ea typeface="Cambria" panose="02040503050406030204" pitchFamily="18" charset="0"/>
              </a:rPr>
              <a:t>Based on the data reflecting zero percent of the school nurses currently using evidence-based prevention interventions but 83.3% of nurses being willing to advocate for the implementation in the post education forum, the dissemination of education was effective. </a:t>
            </a:r>
          </a:p>
          <a:p>
            <a:pPr marL="171450" indent="-171450">
              <a:buFont typeface="Arial" panose="020B0604020202020204" pitchFamily="34" charset="0"/>
              <a:buChar char="•"/>
            </a:pPr>
            <a:r>
              <a:rPr lang="en-US" sz="600" dirty="0">
                <a:latin typeface="Cambria" panose="02040503050406030204" pitchFamily="18" charset="0"/>
                <a:ea typeface="Cambria" panose="02040503050406030204" pitchFamily="18" charset="0"/>
              </a:rPr>
              <a:t>Muskingum County School Nurses have the potential to impact 7,756 students by accesses the public school venue. </a:t>
            </a:r>
          </a:p>
          <a:p>
            <a:pPr marL="171450" indent="-171450">
              <a:buFont typeface="Arial" panose="020B0604020202020204" pitchFamily="34" charset="0"/>
              <a:buChar char="•"/>
            </a:pPr>
            <a:r>
              <a:rPr lang="en-US" sz="600" dirty="0">
                <a:latin typeface="Cambria" panose="02040503050406030204" pitchFamily="18" charset="0"/>
                <a:ea typeface="Cambria" panose="02040503050406030204" pitchFamily="18" charset="0"/>
              </a:rPr>
              <a:t>The author has an opportunity to share the data collected with policy makers to advocate for mandatory school nurse positions that require a specific nurse to student ratio. </a:t>
            </a:r>
          </a:p>
          <a:p>
            <a:pPr marL="171450" indent="-171450">
              <a:buFont typeface="Arial" panose="020B0604020202020204" pitchFamily="34" charset="0"/>
              <a:buChar char="•"/>
            </a:pPr>
            <a:r>
              <a:rPr lang="en-US" sz="600" dirty="0">
                <a:latin typeface="Cambria" panose="02040503050406030204" pitchFamily="18" charset="0"/>
                <a:ea typeface="Cambria" panose="02040503050406030204" pitchFamily="18" charset="0"/>
              </a:rPr>
              <a:t>Additional studies need to be completed to assess the long term effectiveness of the PAX GBG related to addiction prevention and improved academic performance. </a:t>
            </a:r>
          </a:p>
        </p:txBody>
      </p:sp>
      <p:sp>
        <p:nvSpPr>
          <p:cNvPr id="47" name="TextBox 46"/>
          <p:cNvSpPr txBox="1"/>
          <p:nvPr/>
        </p:nvSpPr>
        <p:spPr>
          <a:xfrm>
            <a:off x="10642485" y="4427075"/>
            <a:ext cx="1524435" cy="285764"/>
          </a:xfrm>
          <a:prstGeom prst="rect">
            <a:avLst/>
          </a:prstGeom>
          <a:noFill/>
        </p:spPr>
        <p:txBody>
          <a:bodyPr wrap="square" rtlCol="0">
            <a:spAutoFit/>
          </a:bodyPr>
          <a:lstStyle/>
          <a:p>
            <a:pPr algn="ctr"/>
            <a:r>
              <a:rPr lang="en-US" sz="1200" b="1" dirty="0"/>
              <a:t>References </a:t>
            </a:r>
          </a:p>
        </p:txBody>
      </p:sp>
      <p:cxnSp>
        <p:nvCxnSpPr>
          <p:cNvPr id="50" name="Straight Connector 49"/>
          <p:cNvCxnSpPr/>
          <p:nvPr/>
        </p:nvCxnSpPr>
        <p:spPr>
          <a:xfrm flipH="1">
            <a:off x="1545389" y="1127164"/>
            <a:ext cx="5701" cy="5528011"/>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3081898" y="1127164"/>
            <a:ext cx="0" cy="3789269"/>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10682627" y="4405038"/>
            <a:ext cx="1389523" cy="11239"/>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1604498" y="1254435"/>
            <a:ext cx="1515788" cy="3785652"/>
          </a:xfrm>
          <a:prstGeom prst="rect">
            <a:avLst/>
          </a:prstGeom>
          <a:noFill/>
        </p:spPr>
        <p:txBody>
          <a:bodyPr wrap="square" rtlCol="0">
            <a:spAutoFit/>
          </a:bodyPr>
          <a:lstStyle/>
          <a:p>
            <a:pPr marL="171450" indent="-171450">
              <a:buFont typeface="Arial" panose="020B0604020202020204" pitchFamily="34" charset="0"/>
              <a:buChar char="•"/>
            </a:pPr>
            <a:r>
              <a:rPr lang="en-US" sz="600" dirty="0">
                <a:latin typeface="Cambria" panose="02040503050406030204" pitchFamily="18" charset="0"/>
                <a:ea typeface="Cambria" panose="02040503050406030204" pitchFamily="18" charset="0"/>
              </a:rPr>
              <a:t>Many initiatives are currently in place across the U.S. that focus on tertiary prevention.  However the literature reveals a lack of initiatives regarding primary prevention related to the epidemic.</a:t>
            </a:r>
          </a:p>
          <a:p>
            <a:pPr marL="171450" indent="-171450">
              <a:buFont typeface="Arial" panose="020B0604020202020204" pitchFamily="34" charset="0"/>
              <a:buChar char="•"/>
            </a:pPr>
            <a:r>
              <a:rPr lang="en-US" sz="600" dirty="0">
                <a:latin typeface="Cambria" panose="02040503050406030204" pitchFamily="18" charset="0"/>
                <a:ea typeface="Cambria" panose="02040503050406030204" pitchFamily="18" charset="0"/>
              </a:rPr>
              <a:t>In 2014, 27 million people ages 12 years or older had used illicit drugs in the past 30 days which represents approximately 1 in 10 or 10.2% of Americans, and 11% of adolescents meet diagnostic criteria for substance abuse disorder before the age of 18 (Searcy, 2017, p. 2).  The data reveals addiction is a disease with a potential onset during the pediatric lifespan.  </a:t>
            </a:r>
          </a:p>
          <a:p>
            <a:pPr marL="171450" indent="-171450">
              <a:buFont typeface="Arial" panose="020B0604020202020204" pitchFamily="34" charset="0"/>
              <a:buChar char="•"/>
            </a:pPr>
            <a:r>
              <a:rPr lang="en-US" sz="600" dirty="0">
                <a:latin typeface="Cambria" panose="02040503050406030204" pitchFamily="18" charset="0"/>
                <a:ea typeface="Cambria" panose="02040503050406030204" pitchFamily="18" charset="0"/>
              </a:rPr>
              <a:t>The PAX (Peace, Productivity, Health, and Happiness) Good Behavior Game (GBG) is a universal evidence based intervention program that teaches self-regulation in young people with dramatic effects on behavior, academic, and long-term outcomes as preventing mental health and addiction disorders.</a:t>
            </a:r>
          </a:p>
          <a:p>
            <a:pPr marL="171450" indent="-171450">
              <a:buFont typeface="Arial" panose="020B0604020202020204" pitchFamily="34" charset="0"/>
              <a:buChar char="•"/>
            </a:pPr>
            <a:r>
              <a:rPr lang="en-US" sz="600" dirty="0">
                <a:latin typeface="Cambria" panose="02040503050406030204" pitchFamily="18" charset="0"/>
                <a:ea typeface="Cambria" panose="02040503050406030204" pitchFamily="18" charset="0"/>
              </a:rPr>
              <a:t>Although evidence-based primary prevention programs exist, they are underutilized across the United States.  School nurses have the ability to collaborate and serve as change agents with administrators, teachers, families, and community leaders and take an active role in the prevention aspect of addiction among school aged children in public schools. </a:t>
            </a:r>
          </a:p>
        </p:txBody>
      </p:sp>
      <p:sp>
        <p:nvSpPr>
          <p:cNvPr id="71" name="Rectangle 70"/>
          <p:cNvSpPr/>
          <p:nvPr/>
        </p:nvSpPr>
        <p:spPr>
          <a:xfrm>
            <a:off x="3109035" y="1252919"/>
            <a:ext cx="1410891" cy="3908762"/>
          </a:xfrm>
          <a:prstGeom prst="rect">
            <a:avLst/>
          </a:prstGeom>
        </p:spPr>
        <p:txBody>
          <a:bodyPr wrap="square">
            <a:spAutoFit/>
          </a:bodyPr>
          <a:lstStyle/>
          <a:p>
            <a:pPr marL="171450" indent="-171450">
              <a:buFont typeface="Arial" panose="020B0604020202020204" pitchFamily="34" charset="0"/>
              <a:buChar char="•"/>
            </a:pPr>
            <a:r>
              <a:rPr lang="en-US" sz="600" dirty="0">
                <a:latin typeface="Cambria" panose="02040503050406030204" pitchFamily="18" charset="0"/>
                <a:ea typeface="Cambria" panose="02040503050406030204" pitchFamily="18" charset="0"/>
              </a:rPr>
              <a:t>The nation’s drug problem extends well beyond the opioids; seldom opioids are the route to addiction for people who do not have prior histories of misuse of alcohol and other drugs (</a:t>
            </a:r>
            <a:r>
              <a:rPr lang="en-US" sz="600" dirty="0" err="1">
                <a:latin typeface="Cambria" panose="02040503050406030204" pitchFamily="18" charset="0"/>
                <a:ea typeface="Cambria" panose="02040503050406030204" pitchFamily="18" charset="0"/>
              </a:rPr>
              <a:t>DuPunt</a:t>
            </a:r>
            <a:r>
              <a:rPr lang="en-US" sz="600" dirty="0">
                <a:latin typeface="Cambria" panose="02040503050406030204" pitchFamily="18" charset="0"/>
                <a:ea typeface="Cambria" panose="02040503050406030204" pitchFamily="18" charset="0"/>
              </a:rPr>
              <a:t>, 2018).   </a:t>
            </a:r>
          </a:p>
          <a:p>
            <a:pPr marL="171450" indent="-171450">
              <a:buFont typeface="Arial" panose="020B0604020202020204" pitchFamily="34" charset="0"/>
              <a:buChar char="•"/>
            </a:pPr>
            <a:r>
              <a:rPr lang="en-US" sz="600" dirty="0">
                <a:latin typeface="Cambria" panose="02040503050406030204" pitchFamily="18" charset="0"/>
                <a:ea typeface="Cambria" panose="02040503050406030204" pitchFamily="18" charset="0"/>
              </a:rPr>
              <a:t>Addiction continues to grow as a public health concern with significant impacts on morbidity and mortality, health care expenditures, crime, and health outcomes (</a:t>
            </a:r>
            <a:r>
              <a:rPr lang="en-US" sz="600" dirty="0" err="1">
                <a:latin typeface="Cambria" panose="02040503050406030204" pitchFamily="18" charset="0"/>
                <a:ea typeface="Cambria" panose="02040503050406030204" pitchFamily="18" charset="0"/>
              </a:rPr>
              <a:t>DuPunt</a:t>
            </a:r>
            <a:r>
              <a:rPr lang="en-US" sz="600" dirty="0">
                <a:latin typeface="Cambria" panose="02040503050406030204" pitchFamily="18" charset="0"/>
                <a:ea typeface="Cambria" panose="02040503050406030204" pitchFamily="18" charset="0"/>
              </a:rPr>
              <a:t>, 2018).</a:t>
            </a:r>
            <a:r>
              <a:rPr lang="en-US" sz="800" dirty="0"/>
              <a:t>  </a:t>
            </a:r>
          </a:p>
          <a:p>
            <a:pPr marL="171450" indent="-171450">
              <a:buFont typeface="Arial" panose="020B0604020202020204" pitchFamily="34" charset="0"/>
              <a:buChar char="•"/>
            </a:pPr>
            <a:r>
              <a:rPr lang="en-US" sz="600" dirty="0">
                <a:latin typeface="Cambria" panose="02040503050406030204" pitchFamily="18" charset="0"/>
                <a:ea typeface="Cambria" panose="02040503050406030204" pitchFamily="18" charset="0"/>
              </a:rPr>
              <a:t>The public heath approach needs to focus on preventing the addiction with a multifaceted approach involving medical and nonmedical evidence based prevention interventions. </a:t>
            </a:r>
          </a:p>
          <a:p>
            <a:pPr marL="171450" indent="-171450">
              <a:buFont typeface="Arial" panose="020B0604020202020204" pitchFamily="34" charset="0"/>
              <a:buChar char="•"/>
            </a:pPr>
            <a:r>
              <a:rPr lang="en-US" sz="600" dirty="0">
                <a:latin typeface="Cambria" panose="02040503050406030204" pitchFamily="18" charset="0"/>
                <a:ea typeface="Cambria" panose="02040503050406030204" pitchFamily="18" charset="0"/>
              </a:rPr>
              <a:t>The disease of addiction is not decreasing, the drug of choice for the people with substance abuse addiction continues to change.  The current drug of choice has an increased incidence of unintentional overdose</a:t>
            </a:r>
          </a:p>
          <a:p>
            <a:pPr marL="171450" indent="-171450">
              <a:buFont typeface="Arial" panose="020B0604020202020204" pitchFamily="34" charset="0"/>
              <a:buChar char="•"/>
            </a:pPr>
            <a:r>
              <a:rPr lang="en-US" sz="600" dirty="0">
                <a:latin typeface="Cambria" panose="02040503050406030204" pitchFamily="18" charset="0"/>
                <a:ea typeface="Cambria" panose="02040503050406030204" pitchFamily="18" charset="0"/>
              </a:rPr>
              <a:t>The lack of evidence-based addiction prevention programs in the preadolescent population may contribute to the increased number of unintentional overdose deaths in Muskingum County.   Are public school nurses (P) aware of evidence based primary prevention interventions (I) related to the opioid epidemic? </a:t>
            </a:r>
          </a:p>
          <a:p>
            <a:r>
              <a:rPr lang="en-US" sz="600" dirty="0">
                <a:latin typeface="Cambria" panose="02040503050406030204" pitchFamily="18" charset="0"/>
              </a:rPr>
              <a:t/>
            </a:r>
            <a:br>
              <a:rPr lang="en-US" sz="600" dirty="0">
                <a:latin typeface="Cambria" panose="02040503050406030204" pitchFamily="18" charset="0"/>
              </a:rPr>
            </a:br>
            <a:endParaRPr lang="en-US" sz="600" dirty="0">
              <a:latin typeface="Cambria" panose="02040503050406030204" pitchFamily="18" charset="0"/>
            </a:endParaRPr>
          </a:p>
        </p:txBody>
      </p:sp>
      <p:sp>
        <p:nvSpPr>
          <p:cNvPr id="32" name="Rectangle 31"/>
          <p:cNvSpPr/>
          <p:nvPr/>
        </p:nvSpPr>
        <p:spPr>
          <a:xfrm>
            <a:off x="40820" y="829662"/>
            <a:ext cx="12100115" cy="595796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62849" y="4932491"/>
            <a:ext cx="1388915" cy="1399918"/>
          </a:xfrm>
          <a:prstGeom prst="rect">
            <a:avLst/>
          </a:prstGeom>
        </p:spPr>
      </p:pic>
      <p:cxnSp>
        <p:nvCxnSpPr>
          <p:cNvPr id="53" name="Straight Connector 52"/>
          <p:cNvCxnSpPr/>
          <p:nvPr/>
        </p:nvCxnSpPr>
        <p:spPr>
          <a:xfrm>
            <a:off x="4556180" y="1162439"/>
            <a:ext cx="17997" cy="56251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H="1">
            <a:off x="10597684" y="1001329"/>
            <a:ext cx="24345" cy="5653641"/>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7653499" y="1049766"/>
            <a:ext cx="25920" cy="564233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4553584" y="1226852"/>
            <a:ext cx="3073929" cy="2646878"/>
          </a:xfrm>
          <a:prstGeom prst="rect">
            <a:avLst/>
          </a:prstGeom>
          <a:noFill/>
        </p:spPr>
        <p:txBody>
          <a:bodyPr wrap="square" rtlCol="0">
            <a:spAutoFit/>
          </a:bodyPr>
          <a:lstStyle/>
          <a:p>
            <a:pPr marL="171450" indent="-171450">
              <a:buFont typeface="Arial" panose="020B0604020202020204" pitchFamily="34" charset="0"/>
              <a:buChar char="•"/>
            </a:pPr>
            <a:r>
              <a:rPr lang="en-US" sz="800" dirty="0"/>
              <a:t>The purpose of the project is to assess evidence-based primary prevention interventions in the preadolescent population, focused on Muskingum County, with a future desire to increase evidence-based primary prevention interventions in public schools. </a:t>
            </a:r>
          </a:p>
          <a:p>
            <a:pPr marL="171450" indent="-171450">
              <a:buFont typeface="Arial" panose="020B0604020202020204" pitchFamily="34" charset="0"/>
              <a:buChar char="•"/>
            </a:pPr>
            <a:r>
              <a:rPr lang="en-US" sz="800" dirty="0"/>
              <a:t>The conceptual framework for this project is the </a:t>
            </a:r>
            <a:r>
              <a:rPr lang="en-US" sz="800" dirty="0" err="1"/>
              <a:t>Donabedian</a:t>
            </a:r>
            <a:r>
              <a:rPr lang="en-US" sz="800" dirty="0"/>
              <a:t> model that allows focus on three main categories: structure, process, and outcome. </a:t>
            </a:r>
          </a:p>
          <a:p>
            <a:pPr marL="171450" indent="-171450">
              <a:buFont typeface="Arial" panose="020B0604020202020204" pitchFamily="34" charset="0"/>
              <a:buChar char="•"/>
            </a:pPr>
            <a:r>
              <a:rPr lang="en-US" sz="800" dirty="0"/>
              <a:t>A mixed model research approach a utilizing cross sectional descriptive study was utilized to assess evidence-based primary prevention interventions in the preadolescent population in public schools. </a:t>
            </a:r>
          </a:p>
          <a:p>
            <a:pPr marL="171450" indent="-171450">
              <a:buFont typeface="Arial" panose="020B0604020202020204" pitchFamily="34" charset="0"/>
              <a:buChar char="•"/>
            </a:pPr>
            <a:r>
              <a:rPr lang="en-US" sz="800" dirty="0"/>
              <a:t> A convenience sample of eight school nurses in six public schools, one private catholic school, and one community conversion school in Muskingum County were recruited. </a:t>
            </a:r>
          </a:p>
          <a:p>
            <a:pPr marL="171450" indent="-171450">
              <a:buFont typeface="Arial" panose="020B0604020202020204" pitchFamily="34" charset="0"/>
              <a:buChar char="•"/>
            </a:pPr>
            <a:r>
              <a:rPr lang="en-US" sz="800" dirty="0"/>
              <a:t>The project plan incorporated a pre and post questionnaire as the tool to obtain data regarding current programs being utilized in Muskingum County schools related to primary prevention interventions, and the probability of implementation if not currently being used. </a:t>
            </a:r>
            <a:endParaRPr lang="en-US" sz="800" dirty="0">
              <a:latin typeface="Cambria" panose="02040503050406030204" pitchFamily="18" charset="0"/>
            </a:endParaRPr>
          </a:p>
          <a:p>
            <a:endParaRPr lang="en-US" sz="600" dirty="0">
              <a:latin typeface="Cambria" panose="02040503050406030204" pitchFamily="18" charset="0"/>
            </a:endParaRPr>
          </a:p>
        </p:txBody>
      </p:sp>
      <p:sp>
        <p:nvSpPr>
          <p:cNvPr id="4" name="TextBox 3"/>
          <p:cNvSpPr txBox="1"/>
          <p:nvPr/>
        </p:nvSpPr>
        <p:spPr>
          <a:xfrm>
            <a:off x="82977" y="1226852"/>
            <a:ext cx="1426191" cy="4154984"/>
          </a:xfrm>
          <a:prstGeom prst="rect">
            <a:avLst/>
          </a:prstGeom>
          <a:noFill/>
        </p:spPr>
        <p:txBody>
          <a:bodyPr wrap="square" rtlCol="0">
            <a:spAutoFit/>
          </a:bodyPr>
          <a:lstStyle/>
          <a:p>
            <a:pPr marL="171450" indent="-171450" hangingPunct="0">
              <a:buFont typeface="Arial" panose="020B0604020202020204" pitchFamily="34" charset="0"/>
              <a:buChar char="•"/>
            </a:pPr>
            <a:r>
              <a:rPr lang="en-US" sz="600" dirty="0">
                <a:latin typeface="Cambria" panose="02040503050406030204" pitchFamily="18" charset="0"/>
                <a:ea typeface="Cambria" panose="02040503050406030204" pitchFamily="18" charset="0"/>
              </a:rPr>
              <a:t>According to the Centers of Disease Control and Prevention (CDC), 116 Americans die every day from an opioid related drug overdose, and from 1999-2016 more than 350,000 people died from an overdose involving any opioid, including prescription and illicit opioids (Centers for Disease Control and Prevention, 2017). </a:t>
            </a:r>
          </a:p>
          <a:p>
            <a:pPr marL="171450" indent="-171450" hangingPunct="0">
              <a:buFont typeface="Arial" panose="020B0604020202020204" pitchFamily="34" charset="0"/>
              <a:buChar char="•"/>
            </a:pPr>
            <a:r>
              <a:rPr lang="en-US" sz="600" dirty="0">
                <a:latin typeface="Cambria" panose="02040503050406030204" pitchFamily="18" charset="0"/>
                <a:ea typeface="Cambria" panose="02040503050406030204" pitchFamily="18" charset="0"/>
              </a:rPr>
              <a:t>In 2007, unintentional drug overdoses became the leading cause of injury death in Ohio surpassing motor vehicle crashes, and the trend has continued through 2017 (Ohio Department of Health, 2019). </a:t>
            </a:r>
          </a:p>
          <a:p>
            <a:pPr marL="171450" indent="-171450" hangingPunct="0">
              <a:buFont typeface="Arial" panose="020B0604020202020204" pitchFamily="34" charset="0"/>
              <a:buChar char="•"/>
            </a:pPr>
            <a:r>
              <a:rPr lang="en-US" sz="600" dirty="0">
                <a:latin typeface="Cambria" panose="02040503050406030204" pitchFamily="18" charset="0"/>
                <a:ea typeface="Cambria" panose="02040503050406030204" pitchFamily="18" charset="0"/>
              </a:rPr>
              <a:t>Based on the current drug overdose death rates in the United States, the CDC defined the problem as a national opioid epidemic affecting morbidity and mortality rates</a:t>
            </a:r>
          </a:p>
          <a:p>
            <a:pPr marL="171450" indent="-171450" hangingPunct="0">
              <a:buFont typeface="Arial" panose="020B0604020202020204" pitchFamily="34" charset="0"/>
              <a:buChar char="•"/>
            </a:pPr>
            <a:r>
              <a:rPr lang="en-US" sz="600" dirty="0">
                <a:latin typeface="Cambria" panose="02040503050406030204" pitchFamily="18" charset="0"/>
                <a:ea typeface="Cambria" panose="02040503050406030204" pitchFamily="18" charset="0"/>
              </a:rPr>
              <a:t>Many initiatives are currently in place across the U.S. that focus on tertiary prevention.  However the literature reveals a lack of initiatives regarding primary prevention related to the epidemic. </a:t>
            </a:r>
          </a:p>
          <a:p>
            <a:pPr marL="171450" indent="-171450" hangingPunct="0">
              <a:buFont typeface="Arial" panose="020B0604020202020204" pitchFamily="34" charset="0"/>
              <a:buChar char="•"/>
            </a:pPr>
            <a:r>
              <a:rPr lang="en-US" sz="600" dirty="0">
                <a:latin typeface="Cambria" panose="02040503050406030204" pitchFamily="18" charset="0"/>
                <a:ea typeface="Cambria" panose="02040503050406030204" pitchFamily="18" charset="0"/>
              </a:rPr>
              <a:t>In 2014, 27 million people ages 12 years or older had used illicit drugs in the past 30 days which represents approximately 1 in 10 or 10.2% of Americans, and 11% of adolescents meet diagnostic criteria for substance abuse disorder before the age of 18 (Searcy, 2017, p. 2).  The data reveals addiction is a disease with a potential onset during the pediatric lifespan. </a:t>
            </a:r>
          </a:p>
          <a:p>
            <a:pPr hangingPunct="0"/>
            <a:endParaRPr lang="en-US" sz="600" dirty="0">
              <a:latin typeface="Cambria" panose="02040503050406030204" pitchFamily="18" charset="0"/>
              <a:ea typeface="Cambria" panose="02040503050406030204" pitchFamily="18"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6393" y="4903505"/>
            <a:ext cx="2584371" cy="1838595"/>
          </a:xfrm>
          <a:prstGeom prst="rect">
            <a:avLst/>
          </a:prstGeom>
        </p:spPr>
      </p:pic>
      <p:sp>
        <p:nvSpPr>
          <p:cNvPr id="58" name="TextBox 57"/>
          <p:cNvSpPr txBox="1"/>
          <p:nvPr/>
        </p:nvSpPr>
        <p:spPr>
          <a:xfrm>
            <a:off x="1598423" y="897152"/>
            <a:ext cx="1426191" cy="276999"/>
          </a:xfrm>
          <a:prstGeom prst="rect">
            <a:avLst/>
          </a:prstGeom>
          <a:solidFill>
            <a:schemeClr val="accent2">
              <a:lumMod val="75000"/>
            </a:schemeClr>
          </a:solidFill>
        </p:spPr>
        <p:txBody>
          <a:bodyPr wrap="square" rtlCol="0">
            <a:spAutoFit/>
          </a:bodyPr>
          <a:lstStyle/>
          <a:p>
            <a:pPr algn="ctr"/>
            <a:r>
              <a:rPr lang="en-US" sz="1200" b="1" dirty="0"/>
              <a:t>Introduction </a:t>
            </a:r>
          </a:p>
        </p:txBody>
      </p:sp>
      <p:sp>
        <p:nvSpPr>
          <p:cNvPr id="60" name="TextBox 59"/>
          <p:cNvSpPr txBox="1"/>
          <p:nvPr/>
        </p:nvSpPr>
        <p:spPr>
          <a:xfrm>
            <a:off x="3112051" y="861789"/>
            <a:ext cx="1426191" cy="338554"/>
          </a:xfrm>
          <a:prstGeom prst="rect">
            <a:avLst/>
          </a:prstGeom>
          <a:solidFill>
            <a:schemeClr val="accent2">
              <a:lumMod val="75000"/>
            </a:schemeClr>
          </a:solidFill>
        </p:spPr>
        <p:txBody>
          <a:bodyPr wrap="square" rtlCol="0">
            <a:spAutoFit/>
          </a:bodyPr>
          <a:lstStyle/>
          <a:p>
            <a:pPr algn="ctr"/>
            <a:r>
              <a:rPr lang="en-US" sz="800" b="1" dirty="0"/>
              <a:t>Problem Statement &amp; Significance  </a:t>
            </a: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977" y="5543206"/>
            <a:ext cx="1476399" cy="876467"/>
          </a:xfrm>
          <a:prstGeom prst="rect">
            <a:avLst/>
          </a:prstGeom>
        </p:spPr>
      </p:pic>
      <p:sp>
        <p:nvSpPr>
          <p:cNvPr id="55" name="TextBox 54"/>
          <p:cNvSpPr txBox="1"/>
          <p:nvPr/>
        </p:nvSpPr>
        <p:spPr>
          <a:xfrm>
            <a:off x="4652309" y="862830"/>
            <a:ext cx="2934581" cy="276999"/>
          </a:xfrm>
          <a:prstGeom prst="rect">
            <a:avLst/>
          </a:prstGeom>
          <a:solidFill>
            <a:schemeClr val="accent2">
              <a:lumMod val="75000"/>
            </a:schemeClr>
          </a:solidFill>
        </p:spPr>
        <p:txBody>
          <a:bodyPr wrap="square" rtlCol="0">
            <a:spAutoFit/>
          </a:bodyPr>
          <a:lstStyle/>
          <a:p>
            <a:pPr algn="ctr"/>
            <a:r>
              <a:rPr lang="en-US" sz="1200" b="1" dirty="0"/>
              <a:t>Project Description &amp; Design  </a:t>
            </a:r>
          </a:p>
        </p:txBody>
      </p:sp>
      <p:sp>
        <p:nvSpPr>
          <p:cNvPr id="65" name="TextBox 64"/>
          <p:cNvSpPr txBox="1"/>
          <p:nvPr/>
        </p:nvSpPr>
        <p:spPr>
          <a:xfrm>
            <a:off x="7725847" y="864482"/>
            <a:ext cx="2871837" cy="276999"/>
          </a:xfrm>
          <a:prstGeom prst="rect">
            <a:avLst/>
          </a:prstGeom>
          <a:solidFill>
            <a:schemeClr val="accent2">
              <a:lumMod val="75000"/>
            </a:schemeClr>
          </a:solidFill>
        </p:spPr>
        <p:txBody>
          <a:bodyPr wrap="square" rtlCol="0">
            <a:spAutoFit/>
          </a:bodyPr>
          <a:lstStyle/>
          <a:p>
            <a:pPr algn="ctr"/>
            <a:r>
              <a:rPr lang="en-US" sz="1200" b="1" dirty="0"/>
              <a:t>Outcomes &amp; Evaluations </a:t>
            </a:r>
          </a:p>
        </p:txBody>
      </p:sp>
      <p:sp>
        <p:nvSpPr>
          <p:cNvPr id="69" name="TextBox 68"/>
          <p:cNvSpPr txBox="1"/>
          <p:nvPr/>
        </p:nvSpPr>
        <p:spPr>
          <a:xfrm>
            <a:off x="10664293" y="864482"/>
            <a:ext cx="1426191" cy="461665"/>
          </a:xfrm>
          <a:prstGeom prst="rect">
            <a:avLst/>
          </a:prstGeom>
          <a:solidFill>
            <a:schemeClr val="accent2">
              <a:lumMod val="75000"/>
            </a:schemeClr>
          </a:solidFill>
        </p:spPr>
        <p:txBody>
          <a:bodyPr wrap="square" rtlCol="0">
            <a:spAutoFit/>
          </a:bodyPr>
          <a:lstStyle/>
          <a:p>
            <a:pPr algn="ctr"/>
            <a:r>
              <a:rPr lang="en-US" sz="1200" b="1" dirty="0"/>
              <a:t>Conclusions &amp; Recommendations  </a:t>
            </a:r>
          </a:p>
        </p:txBody>
      </p:sp>
      <p:graphicFrame>
        <p:nvGraphicFramePr>
          <p:cNvPr id="14" name="Table 13"/>
          <p:cNvGraphicFramePr>
            <a:graphicFrameLocks noGrp="1"/>
          </p:cNvGraphicFramePr>
          <p:nvPr>
            <p:extLst>
              <p:ext uri="{D42A27DB-BD31-4B8C-83A1-F6EECF244321}">
                <p14:modId xmlns:p14="http://schemas.microsoft.com/office/powerpoint/2010/main" val="3017476825"/>
              </p:ext>
            </p:extLst>
          </p:nvPr>
        </p:nvGraphicFramePr>
        <p:xfrm>
          <a:off x="7758270" y="5025060"/>
          <a:ext cx="2756329" cy="1629910"/>
        </p:xfrm>
        <a:graphic>
          <a:graphicData uri="http://schemas.openxmlformats.org/drawingml/2006/table">
            <a:tbl>
              <a:tblPr firstRow="1" firstCol="1" bandRow="1">
                <a:tableStyleId>{5C22544A-7EE6-4342-B048-85BDC9FD1C3A}</a:tableStyleId>
              </a:tblPr>
              <a:tblGrid>
                <a:gridCol w="1516103">
                  <a:extLst>
                    <a:ext uri="{9D8B030D-6E8A-4147-A177-3AD203B41FA5}">
                      <a16:colId xmlns:a16="http://schemas.microsoft.com/office/drawing/2014/main" xmlns="" val="20000"/>
                    </a:ext>
                  </a:extLst>
                </a:gridCol>
                <a:gridCol w="670958">
                  <a:extLst>
                    <a:ext uri="{9D8B030D-6E8A-4147-A177-3AD203B41FA5}">
                      <a16:colId xmlns:a16="http://schemas.microsoft.com/office/drawing/2014/main" xmlns="" val="20001"/>
                    </a:ext>
                  </a:extLst>
                </a:gridCol>
                <a:gridCol w="569268">
                  <a:extLst>
                    <a:ext uri="{9D8B030D-6E8A-4147-A177-3AD203B41FA5}">
                      <a16:colId xmlns:a16="http://schemas.microsoft.com/office/drawing/2014/main" xmlns="" val="20002"/>
                    </a:ext>
                  </a:extLst>
                </a:gridCol>
              </a:tblGrid>
              <a:tr h="131978">
                <a:tc>
                  <a:txBody>
                    <a:bodyPr/>
                    <a:lstStyle/>
                    <a:p>
                      <a:pPr marL="0" marR="0">
                        <a:lnSpc>
                          <a:spcPct val="107000"/>
                        </a:lnSpc>
                        <a:spcBef>
                          <a:spcPts val="0"/>
                        </a:spcBef>
                        <a:spcAft>
                          <a:spcPts val="0"/>
                        </a:spcAft>
                      </a:pPr>
                      <a:r>
                        <a:rPr lang="en-US" sz="800" dirty="0">
                          <a:effectLst/>
                        </a:rPr>
                        <a:t>Aware of opioid epidemic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800" dirty="0">
                          <a:effectLst/>
                        </a:rPr>
                        <a:t>8 (100%)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800">
                          <a:effectLst/>
                        </a:rPr>
                        <a:t>6 (100%)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408029">
                <a:tc>
                  <a:txBody>
                    <a:bodyPr/>
                    <a:lstStyle/>
                    <a:p>
                      <a:pPr marL="0" marR="0">
                        <a:lnSpc>
                          <a:spcPct val="107000"/>
                        </a:lnSpc>
                        <a:spcBef>
                          <a:spcPts val="0"/>
                        </a:spcBef>
                        <a:spcAft>
                          <a:spcPts val="0"/>
                        </a:spcAft>
                      </a:pPr>
                      <a:r>
                        <a:rPr lang="en-US" sz="800" dirty="0">
                          <a:effectLst/>
                        </a:rPr>
                        <a:t>Familiar with evidence based primary prevention intervention for addiction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800" dirty="0">
                          <a:effectLst/>
                        </a:rPr>
                        <a:t>8 (100%)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800" dirty="0">
                          <a:effectLst/>
                        </a:rPr>
                        <a:t>6 (100%)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411871">
                <a:tc>
                  <a:txBody>
                    <a:bodyPr/>
                    <a:lstStyle/>
                    <a:p>
                      <a:pPr marL="0" marR="0">
                        <a:lnSpc>
                          <a:spcPct val="107000"/>
                        </a:lnSpc>
                        <a:spcBef>
                          <a:spcPts val="0"/>
                        </a:spcBef>
                        <a:spcAft>
                          <a:spcPts val="0"/>
                        </a:spcAft>
                      </a:pPr>
                      <a:r>
                        <a:rPr lang="en-US" sz="800">
                          <a:effectLst/>
                        </a:rPr>
                        <a:t>Aware of impact evidence based prevention interventions have related to the opioid epidemic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800">
                          <a:effectLst/>
                        </a:rPr>
                        <a:t>5 (62.5%)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800" dirty="0">
                          <a:effectLst/>
                        </a:rPr>
                        <a:t>6 (100%)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r h="131978">
                <a:tc>
                  <a:txBody>
                    <a:bodyPr/>
                    <a:lstStyle/>
                    <a:p>
                      <a:pPr marL="0" marR="0">
                        <a:lnSpc>
                          <a:spcPct val="107000"/>
                        </a:lnSpc>
                        <a:spcBef>
                          <a:spcPts val="0"/>
                        </a:spcBef>
                        <a:spcAft>
                          <a:spcPts val="0"/>
                        </a:spcAft>
                      </a:pPr>
                      <a:r>
                        <a:rPr lang="en-US" sz="800">
                          <a:effectLst/>
                        </a:rPr>
                        <a:t>Familiar with PAX GBG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8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800" dirty="0">
                          <a:effectLst/>
                        </a:rPr>
                        <a:t>6 (100%)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r h="546054">
                <a:tc>
                  <a:txBody>
                    <a:bodyPr/>
                    <a:lstStyle/>
                    <a:p>
                      <a:pPr marL="0" marR="0">
                        <a:lnSpc>
                          <a:spcPct val="107000"/>
                        </a:lnSpc>
                        <a:spcBef>
                          <a:spcPts val="0"/>
                        </a:spcBef>
                        <a:spcAft>
                          <a:spcPts val="0"/>
                        </a:spcAft>
                      </a:pPr>
                      <a:r>
                        <a:rPr lang="en-US" sz="800" dirty="0">
                          <a:effectLst/>
                        </a:rPr>
                        <a:t>If not currently using PAX GBG would you advocate for implementation of the program within the school district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800" dirty="0">
                          <a:effectLst/>
                        </a:rPr>
                        <a:t>6 (75%)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800" dirty="0">
                          <a:effectLst/>
                        </a:rPr>
                        <a:t>5 (83.3%)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4"/>
                  </a:ext>
                </a:extLst>
              </a:tr>
            </a:tbl>
          </a:graphicData>
        </a:graphic>
      </p:graphicFrame>
      <p:sp>
        <p:nvSpPr>
          <p:cNvPr id="16" name="TextBox 15"/>
          <p:cNvSpPr txBox="1"/>
          <p:nvPr/>
        </p:nvSpPr>
        <p:spPr>
          <a:xfrm>
            <a:off x="9373112" y="4893751"/>
            <a:ext cx="539931" cy="184666"/>
          </a:xfrm>
          <a:prstGeom prst="rect">
            <a:avLst/>
          </a:prstGeom>
          <a:noFill/>
        </p:spPr>
        <p:txBody>
          <a:bodyPr wrap="square" rtlCol="0">
            <a:spAutoFit/>
          </a:bodyPr>
          <a:lstStyle/>
          <a:p>
            <a:r>
              <a:rPr lang="en-US" sz="600" dirty="0">
                <a:latin typeface="Cambria" panose="02040503050406030204" pitchFamily="18" charset="0"/>
                <a:ea typeface="Cambria" panose="02040503050406030204" pitchFamily="18" charset="0"/>
              </a:rPr>
              <a:t>Pre –N (8)</a:t>
            </a:r>
          </a:p>
        </p:txBody>
      </p:sp>
      <p:sp>
        <p:nvSpPr>
          <p:cNvPr id="72" name="TextBox 71"/>
          <p:cNvSpPr txBox="1"/>
          <p:nvPr/>
        </p:nvSpPr>
        <p:spPr>
          <a:xfrm>
            <a:off x="9913043" y="4887405"/>
            <a:ext cx="619186" cy="184666"/>
          </a:xfrm>
          <a:prstGeom prst="rect">
            <a:avLst/>
          </a:prstGeom>
          <a:noFill/>
        </p:spPr>
        <p:txBody>
          <a:bodyPr wrap="square" rtlCol="0">
            <a:spAutoFit/>
          </a:bodyPr>
          <a:lstStyle/>
          <a:p>
            <a:r>
              <a:rPr lang="en-US" sz="600" dirty="0">
                <a:latin typeface="Cambria" panose="02040503050406030204" pitchFamily="18" charset="0"/>
                <a:ea typeface="Cambria" panose="02040503050406030204" pitchFamily="18" charset="0"/>
              </a:rPr>
              <a:t>Post –N (6)</a:t>
            </a:r>
          </a:p>
        </p:txBody>
      </p:sp>
      <p:graphicFrame>
        <p:nvGraphicFramePr>
          <p:cNvPr id="17" name="Table 16"/>
          <p:cNvGraphicFramePr>
            <a:graphicFrameLocks noGrp="1"/>
          </p:cNvGraphicFramePr>
          <p:nvPr>
            <p:extLst>
              <p:ext uri="{D42A27DB-BD31-4B8C-83A1-F6EECF244321}">
                <p14:modId xmlns:p14="http://schemas.microsoft.com/office/powerpoint/2010/main" val="3625135600"/>
              </p:ext>
            </p:extLst>
          </p:nvPr>
        </p:nvGraphicFramePr>
        <p:xfrm>
          <a:off x="7720239" y="1257268"/>
          <a:ext cx="2835181" cy="3614109"/>
        </p:xfrm>
        <a:graphic>
          <a:graphicData uri="http://schemas.openxmlformats.org/drawingml/2006/table">
            <a:tbl>
              <a:tblPr firstRow="1" firstCol="1" bandRow="1">
                <a:tableStyleId>{5C22544A-7EE6-4342-B048-85BDC9FD1C3A}</a:tableStyleId>
              </a:tblPr>
              <a:tblGrid>
                <a:gridCol w="2229411">
                  <a:extLst>
                    <a:ext uri="{9D8B030D-6E8A-4147-A177-3AD203B41FA5}">
                      <a16:colId xmlns:a16="http://schemas.microsoft.com/office/drawing/2014/main" xmlns="" val="20000"/>
                    </a:ext>
                  </a:extLst>
                </a:gridCol>
                <a:gridCol w="605770">
                  <a:extLst>
                    <a:ext uri="{9D8B030D-6E8A-4147-A177-3AD203B41FA5}">
                      <a16:colId xmlns:a16="http://schemas.microsoft.com/office/drawing/2014/main" xmlns="" val="20001"/>
                    </a:ext>
                  </a:extLst>
                </a:gridCol>
              </a:tblGrid>
              <a:tr h="439486">
                <a:tc>
                  <a:txBody>
                    <a:bodyPr/>
                    <a:lstStyle/>
                    <a:p>
                      <a:pPr marL="0" marR="0">
                        <a:lnSpc>
                          <a:spcPct val="107000"/>
                        </a:lnSpc>
                        <a:spcBef>
                          <a:spcPts val="0"/>
                        </a:spcBef>
                        <a:spcAft>
                          <a:spcPts val="0"/>
                        </a:spcAft>
                      </a:pPr>
                      <a:r>
                        <a:rPr lang="en-US" sz="800" dirty="0">
                          <a:effectLst/>
                        </a:rPr>
                        <a:t>Age:</a:t>
                      </a:r>
                      <a:endParaRPr lang="en-US" sz="1100" dirty="0">
                        <a:effectLst/>
                      </a:endParaRPr>
                    </a:p>
                    <a:p>
                      <a:pPr marL="0" marR="0" algn="r">
                        <a:lnSpc>
                          <a:spcPct val="107000"/>
                        </a:lnSpc>
                        <a:spcBef>
                          <a:spcPts val="0"/>
                        </a:spcBef>
                        <a:spcAft>
                          <a:spcPts val="0"/>
                        </a:spcAft>
                      </a:pPr>
                      <a:r>
                        <a:rPr lang="en-US" sz="800" dirty="0">
                          <a:effectLst/>
                        </a:rPr>
                        <a:t>Mean (SD)</a:t>
                      </a:r>
                      <a:endParaRPr lang="en-US" sz="1100" dirty="0">
                        <a:effectLst/>
                      </a:endParaRPr>
                    </a:p>
                    <a:p>
                      <a:pPr marL="0" marR="0" algn="r">
                        <a:lnSpc>
                          <a:spcPct val="107000"/>
                        </a:lnSpc>
                        <a:spcBef>
                          <a:spcPts val="0"/>
                        </a:spcBef>
                        <a:spcAft>
                          <a:spcPts val="0"/>
                        </a:spcAft>
                      </a:pPr>
                      <a:r>
                        <a:rPr lang="en-US" sz="800" dirty="0">
                          <a:effectLst/>
                        </a:rPr>
                        <a:t>Range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800" dirty="0">
                          <a:effectLst/>
                        </a:rPr>
                        <a:t> </a:t>
                      </a:r>
                      <a:endParaRPr lang="en-US" sz="1100" dirty="0">
                        <a:effectLst/>
                      </a:endParaRPr>
                    </a:p>
                    <a:p>
                      <a:pPr marL="0" marR="0">
                        <a:lnSpc>
                          <a:spcPct val="107000"/>
                        </a:lnSpc>
                        <a:spcBef>
                          <a:spcPts val="0"/>
                        </a:spcBef>
                        <a:spcAft>
                          <a:spcPts val="0"/>
                        </a:spcAft>
                      </a:pPr>
                      <a:r>
                        <a:rPr lang="en-US" sz="800" dirty="0">
                          <a:effectLst/>
                        </a:rPr>
                        <a:t>44 (11.4)*</a:t>
                      </a:r>
                      <a:endParaRPr lang="en-US" sz="1100" dirty="0">
                        <a:effectLst/>
                      </a:endParaRPr>
                    </a:p>
                    <a:p>
                      <a:pPr marL="0" marR="0">
                        <a:lnSpc>
                          <a:spcPct val="107000"/>
                        </a:lnSpc>
                        <a:spcBef>
                          <a:spcPts val="0"/>
                        </a:spcBef>
                        <a:spcAft>
                          <a:spcPts val="0"/>
                        </a:spcAft>
                      </a:pPr>
                      <a:r>
                        <a:rPr lang="en-US" sz="800" dirty="0">
                          <a:effectLst/>
                        </a:rPr>
                        <a:t>27-61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488985">
                <a:tc>
                  <a:txBody>
                    <a:bodyPr/>
                    <a:lstStyle/>
                    <a:p>
                      <a:pPr marL="0" marR="0">
                        <a:lnSpc>
                          <a:spcPct val="107000"/>
                        </a:lnSpc>
                        <a:spcBef>
                          <a:spcPts val="0"/>
                        </a:spcBef>
                        <a:spcAft>
                          <a:spcPts val="0"/>
                        </a:spcAft>
                      </a:pPr>
                      <a:r>
                        <a:rPr lang="en-US" sz="800" dirty="0">
                          <a:effectLst/>
                        </a:rPr>
                        <a:t>Hours worked in schools per week:</a:t>
                      </a:r>
                      <a:endParaRPr lang="en-US" sz="1100" dirty="0">
                        <a:effectLst/>
                      </a:endParaRPr>
                    </a:p>
                    <a:p>
                      <a:pPr marL="0" marR="0" algn="r">
                        <a:lnSpc>
                          <a:spcPct val="107000"/>
                        </a:lnSpc>
                        <a:spcBef>
                          <a:spcPts val="0"/>
                        </a:spcBef>
                        <a:spcAft>
                          <a:spcPts val="0"/>
                        </a:spcAft>
                      </a:pPr>
                      <a:r>
                        <a:rPr lang="en-US" sz="800" dirty="0">
                          <a:effectLst/>
                        </a:rPr>
                        <a:t>Mean (SD)</a:t>
                      </a:r>
                      <a:endParaRPr lang="en-US" sz="1100" dirty="0">
                        <a:effectLst/>
                      </a:endParaRPr>
                    </a:p>
                    <a:p>
                      <a:pPr marL="0" marR="0" algn="r">
                        <a:lnSpc>
                          <a:spcPct val="107000"/>
                        </a:lnSpc>
                        <a:spcBef>
                          <a:spcPts val="0"/>
                        </a:spcBef>
                        <a:spcAft>
                          <a:spcPts val="0"/>
                        </a:spcAft>
                      </a:pPr>
                      <a:r>
                        <a:rPr lang="en-US" sz="800" dirty="0">
                          <a:effectLst/>
                        </a:rPr>
                        <a:t>Range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800" dirty="0">
                          <a:effectLst/>
                        </a:rPr>
                        <a:t> </a:t>
                      </a:r>
                      <a:endParaRPr lang="en-US" sz="1100" dirty="0">
                        <a:effectLst/>
                      </a:endParaRPr>
                    </a:p>
                    <a:p>
                      <a:pPr marL="0" marR="0">
                        <a:lnSpc>
                          <a:spcPct val="107000"/>
                        </a:lnSpc>
                        <a:spcBef>
                          <a:spcPts val="0"/>
                        </a:spcBef>
                        <a:spcAft>
                          <a:spcPts val="0"/>
                        </a:spcAft>
                      </a:pPr>
                      <a:r>
                        <a:rPr lang="en-US" sz="800" dirty="0">
                          <a:effectLst/>
                        </a:rPr>
                        <a:t>30.2 (15.3)</a:t>
                      </a:r>
                      <a:endParaRPr lang="en-US" sz="1100" dirty="0">
                        <a:effectLst/>
                      </a:endParaRPr>
                    </a:p>
                    <a:p>
                      <a:pPr marL="0" marR="0">
                        <a:lnSpc>
                          <a:spcPct val="107000"/>
                        </a:lnSpc>
                        <a:spcBef>
                          <a:spcPts val="0"/>
                        </a:spcBef>
                        <a:spcAft>
                          <a:spcPts val="0"/>
                        </a:spcAft>
                      </a:pPr>
                      <a:r>
                        <a:rPr lang="en-US" sz="800" dirty="0">
                          <a:effectLst/>
                        </a:rPr>
                        <a:t>4.3-40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439486">
                <a:tc>
                  <a:txBody>
                    <a:bodyPr/>
                    <a:lstStyle/>
                    <a:p>
                      <a:pPr marL="0" marR="0">
                        <a:lnSpc>
                          <a:spcPct val="107000"/>
                        </a:lnSpc>
                        <a:spcBef>
                          <a:spcPts val="0"/>
                        </a:spcBef>
                        <a:spcAft>
                          <a:spcPts val="0"/>
                        </a:spcAft>
                      </a:pPr>
                      <a:r>
                        <a:rPr lang="en-US" sz="800">
                          <a:effectLst/>
                        </a:rPr>
                        <a:t>Total Number of Years Practicing as a Nurse</a:t>
                      </a:r>
                      <a:endParaRPr lang="en-US" sz="1100">
                        <a:effectLst/>
                      </a:endParaRPr>
                    </a:p>
                    <a:p>
                      <a:pPr marL="0" marR="0" algn="r">
                        <a:lnSpc>
                          <a:spcPct val="107000"/>
                        </a:lnSpc>
                        <a:spcBef>
                          <a:spcPts val="0"/>
                        </a:spcBef>
                        <a:spcAft>
                          <a:spcPts val="0"/>
                        </a:spcAft>
                      </a:pPr>
                      <a:r>
                        <a:rPr lang="en-US" sz="800">
                          <a:effectLst/>
                        </a:rPr>
                        <a:t>Mean (SD)</a:t>
                      </a:r>
                      <a:endParaRPr lang="en-US" sz="1100">
                        <a:effectLst/>
                      </a:endParaRPr>
                    </a:p>
                    <a:p>
                      <a:pPr marL="0" marR="0" algn="r">
                        <a:lnSpc>
                          <a:spcPct val="107000"/>
                        </a:lnSpc>
                        <a:spcBef>
                          <a:spcPts val="0"/>
                        </a:spcBef>
                        <a:spcAft>
                          <a:spcPts val="0"/>
                        </a:spcAft>
                      </a:pPr>
                      <a:r>
                        <a:rPr lang="en-US" sz="800">
                          <a:effectLst/>
                        </a:rPr>
                        <a:t>Range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800">
                          <a:effectLst/>
                        </a:rPr>
                        <a:t> </a:t>
                      </a:r>
                      <a:endParaRPr lang="en-US" sz="1100">
                        <a:effectLst/>
                      </a:endParaRPr>
                    </a:p>
                    <a:p>
                      <a:pPr marL="0" marR="0">
                        <a:lnSpc>
                          <a:spcPct val="107000"/>
                        </a:lnSpc>
                        <a:spcBef>
                          <a:spcPts val="0"/>
                        </a:spcBef>
                        <a:spcAft>
                          <a:spcPts val="0"/>
                        </a:spcAft>
                      </a:pPr>
                      <a:r>
                        <a:rPr lang="en-US" sz="800">
                          <a:effectLst/>
                        </a:rPr>
                        <a:t>18.1(15.3)</a:t>
                      </a:r>
                      <a:endParaRPr lang="en-US" sz="1100">
                        <a:effectLst/>
                      </a:endParaRPr>
                    </a:p>
                    <a:p>
                      <a:pPr marL="0" marR="0">
                        <a:lnSpc>
                          <a:spcPct val="107000"/>
                        </a:lnSpc>
                        <a:spcBef>
                          <a:spcPts val="0"/>
                        </a:spcBef>
                        <a:spcAft>
                          <a:spcPts val="0"/>
                        </a:spcAft>
                      </a:pPr>
                      <a:r>
                        <a:rPr lang="en-US" sz="800">
                          <a:effectLst/>
                        </a:rPr>
                        <a:t>5-28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r h="439486">
                <a:tc>
                  <a:txBody>
                    <a:bodyPr/>
                    <a:lstStyle/>
                    <a:p>
                      <a:pPr marL="0" marR="0">
                        <a:lnSpc>
                          <a:spcPct val="107000"/>
                        </a:lnSpc>
                        <a:spcBef>
                          <a:spcPts val="0"/>
                        </a:spcBef>
                        <a:spcAft>
                          <a:spcPts val="0"/>
                        </a:spcAft>
                      </a:pPr>
                      <a:r>
                        <a:rPr lang="en-US" sz="800" dirty="0">
                          <a:effectLst/>
                        </a:rPr>
                        <a:t>Total number of years practicing as school nurse:</a:t>
                      </a:r>
                      <a:endParaRPr lang="en-US" sz="1100" dirty="0">
                        <a:effectLst/>
                      </a:endParaRPr>
                    </a:p>
                    <a:p>
                      <a:pPr marL="0" marR="0" algn="r">
                        <a:lnSpc>
                          <a:spcPct val="107000"/>
                        </a:lnSpc>
                        <a:spcBef>
                          <a:spcPts val="0"/>
                        </a:spcBef>
                        <a:spcAft>
                          <a:spcPts val="0"/>
                        </a:spcAft>
                      </a:pPr>
                      <a:r>
                        <a:rPr lang="en-US" sz="800" dirty="0">
                          <a:effectLst/>
                        </a:rPr>
                        <a:t>Mean (SD)</a:t>
                      </a:r>
                      <a:endParaRPr lang="en-US" sz="1100" dirty="0">
                        <a:effectLst/>
                      </a:endParaRPr>
                    </a:p>
                    <a:p>
                      <a:pPr marL="0" marR="0" algn="r">
                        <a:lnSpc>
                          <a:spcPct val="107000"/>
                        </a:lnSpc>
                        <a:spcBef>
                          <a:spcPts val="0"/>
                        </a:spcBef>
                        <a:spcAft>
                          <a:spcPts val="0"/>
                        </a:spcAft>
                      </a:pPr>
                      <a:r>
                        <a:rPr lang="en-US" sz="800" dirty="0">
                          <a:effectLst/>
                        </a:rPr>
                        <a:t>Range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800" dirty="0">
                          <a:effectLst/>
                        </a:rPr>
                        <a:t> </a:t>
                      </a:r>
                      <a:endParaRPr lang="en-US" sz="1100" dirty="0">
                        <a:effectLst/>
                      </a:endParaRPr>
                    </a:p>
                    <a:p>
                      <a:pPr marL="0" marR="0">
                        <a:lnSpc>
                          <a:spcPct val="107000"/>
                        </a:lnSpc>
                        <a:spcBef>
                          <a:spcPts val="0"/>
                        </a:spcBef>
                        <a:spcAft>
                          <a:spcPts val="0"/>
                        </a:spcAft>
                      </a:pPr>
                      <a:endParaRPr lang="en-US" sz="800" dirty="0">
                        <a:effectLst/>
                      </a:endParaRPr>
                    </a:p>
                    <a:p>
                      <a:pPr marL="0" marR="0">
                        <a:lnSpc>
                          <a:spcPct val="107000"/>
                        </a:lnSpc>
                        <a:spcBef>
                          <a:spcPts val="0"/>
                        </a:spcBef>
                        <a:spcAft>
                          <a:spcPts val="0"/>
                        </a:spcAft>
                      </a:pPr>
                      <a:r>
                        <a:rPr lang="en-US" sz="800" dirty="0">
                          <a:effectLst/>
                        </a:rPr>
                        <a:t>8.25(8.2)</a:t>
                      </a:r>
                      <a:endParaRPr lang="en-US" sz="1100" dirty="0">
                        <a:effectLst/>
                      </a:endParaRPr>
                    </a:p>
                    <a:p>
                      <a:pPr marL="0" marR="0">
                        <a:lnSpc>
                          <a:spcPct val="107000"/>
                        </a:lnSpc>
                        <a:spcBef>
                          <a:spcPts val="0"/>
                        </a:spcBef>
                        <a:spcAft>
                          <a:spcPts val="0"/>
                        </a:spcAft>
                      </a:pPr>
                      <a:r>
                        <a:rPr lang="en-US" sz="800" dirty="0">
                          <a:effectLst/>
                        </a:rPr>
                        <a:t>0-23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r h="550575">
                <a:tc>
                  <a:txBody>
                    <a:bodyPr/>
                    <a:lstStyle/>
                    <a:p>
                      <a:pPr marL="0" marR="0">
                        <a:lnSpc>
                          <a:spcPct val="107000"/>
                        </a:lnSpc>
                        <a:spcBef>
                          <a:spcPts val="0"/>
                        </a:spcBef>
                        <a:spcAft>
                          <a:spcPts val="0"/>
                        </a:spcAft>
                      </a:pPr>
                      <a:r>
                        <a:rPr lang="en-US" sz="800">
                          <a:effectLst/>
                        </a:rPr>
                        <a:t>Total number of students you are responsible for in district</a:t>
                      </a:r>
                      <a:endParaRPr lang="en-US" sz="1100">
                        <a:effectLst/>
                      </a:endParaRPr>
                    </a:p>
                    <a:p>
                      <a:pPr marL="0" marR="0" algn="r">
                        <a:lnSpc>
                          <a:spcPct val="107000"/>
                        </a:lnSpc>
                        <a:spcBef>
                          <a:spcPts val="0"/>
                        </a:spcBef>
                        <a:spcAft>
                          <a:spcPts val="0"/>
                        </a:spcAft>
                      </a:pPr>
                      <a:r>
                        <a:rPr lang="en-US" sz="800">
                          <a:effectLst/>
                        </a:rPr>
                        <a:t>Mean (SD)</a:t>
                      </a:r>
                      <a:endParaRPr lang="en-US" sz="1100">
                        <a:effectLst/>
                      </a:endParaRPr>
                    </a:p>
                    <a:p>
                      <a:pPr marL="0" marR="0" algn="r">
                        <a:lnSpc>
                          <a:spcPct val="107000"/>
                        </a:lnSpc>
                        <a:spcBef>
                          <a:spcPts val="0"/>
                        </a:spcBef>
                        <a:spcAft>
                          <a:spcPts val="0"/>
                        </a:spcAft>
                      </a:pPr>
                      <a:r>
                        <a:rPr lang="en-US" sz="800">
                          <a:effectLst/>
                        </a:rPr>
                        <a:t>Range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800" dirty="0">
                          <a:effectLst/>
                        </a:rPr>
                        <a:t> </a:t>
                      </a:r>
                      <a:endParaRPr lang="en-US" sz="1100" dirty="0">
                        <a:effectLst/>
                      </a:endParaRPr>
                    </a:p>
                    <a:p>
                      <a:pPr marL="0" marR="0">
                        <a:lnSpc>
                          <a:spcPct val="107000"/>
                        </a:lnSpc>
                        <a:spcBef>
                          <a:spcPts val="0"/>
                        </a:spcBef>
                        <a:spcAft>
                          <a:spcPts val="0"/>
                        </a:spcAft>
                      </a:pPr>
                      <a:endParaRPr lang="en-US" sz="800" dirty="0">
                        <a:effectLst/>
                      </a:endParaRPr>
                    </a:p>
                    <a:p>
                      <a:pPr marL="0" marR="0">
                        <a:lnSpc>
                          <a:spcPct val="107000"/>
                        </a:lnSpc>
                        <a:spcBef>
                          <a:spcPts val="0"/>
                        </a:spcBef>
                        <a:spcAft>
                          <a:spcPts val="0"/>
                        </a:spcAft>
                      </a:pPr>
                      <a:r>
                        <a:rPr lang="en-US" sz="800" dirty="0">
                          <a:effectLst/>
                        </a:rPr>
                        <a:t>1683 (759.9)</a:t>
                      </a:r>
                      <a:endParaRPr lang="en-US" sz="1100" dirty="0">
                        <a:effectLst/>
                      </a:endParaRPr>
                    </a:p>
                    <a:p>
                      <a:pPr marL="0" marR="0">
                        <a:lnSpc>
                          <a:spcPct val="107000"/>
                        </a:lnSpc>
                        <a:spcBef>
                          <a:spcPts val="0"/>
                        </a:spcBef>
                        <a:spcAft>
                          <a:spcPts val="0"/>
                        </a:spcAft>
                      </a:pPr>
                      <a:r>
                        <a:rPr lang="en-US" sz="800" dirty="0">
                          <a:effectLst/>
                        </a:rPr>
                        <a:t>500-2737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4"/>
                  </a:ext>
                </a:extLst>
              </a:tr>
              <a:tr h="550575">
                <a:tc>
                  <a:txBody>
                    <a:bodyPr/>
                    <a:lstStyle/>
                    <a:p>
                      <a:pPr marL="0" marR="0">
                        <a:lnSpc>
                          <a:spcPct val="107000"/>
                        </a:lnSpc>
                        <a:spcBef>
                          <a:spcPts val="0"/>
                        </a:spcBef>
                        <a:spcAft>
                          <a:spcPts val="0"/>
                        </a:spcAft>
                      </a:pPr>
                      <a:r>
                        <a:rPr lang="en-US" sz="800">
                          <a:effectLst/>
                        </a:rPr>
                        <a:t>Total number of buildings you have to cover where students are located</a:t>
                      </a:r>
                      <a:endParaRPr lang="en-US" sz="1100">
                        <a:effectLst/>
                      </a:endParaRPr>
                    </a:p>
                    <a:p>
                      <a:pPr marL="0" marR="0" algn="r">
                        <a:lnSpc>
                          <a:spcPct val="107000"/>
                        </a:lnSpc>
                        <a:spcBef>
                          <a:spcPts val="0"/>
                        </a:spcBef>
                        <a:spcAft>
                          <a:spcPts val="0"/>
                        </a:spcAft>
                      </a:pPr>
                      <a:r>
                        <a:rPr lang="en-US" sz="800">
                          <a:effectLst/>
                        </a:rPr>
                        <a:t>Mean (SD)</a:t>
                      </a:r>
                      <a:endParaRPr lang="en-US" sz="1100">
                        <a:effectLst/>
                      </a:endParaRPr>
                    </a:p>
                    <a:p>
                      <a:pPr marL="0" marR="0" algn="r">
                        <a:lnSpc>
                          <a:spcPct val="107000"/>
                        </a:lnSpc>
                        <a:spcBef>
                          <a:spcPts val="0"/>
                        </a:spcBef>
                        <a:spcAft>
                          <a:spcPts val="0"/>
                        </a:spcAft>
                      </a:pPr>
                      <a:r>
                        <a:rPr lang="en-US" sz="800">
                          <a:effectLst/>
                        </a:rPr>
                        <a:t>Range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800" dirty="0">
                          <a:effectLst/>
                        </a:rPr>
                        <a:t> </a:t>
                      </a:r>
                      <a:endParaRPr lang="en-US" sz="1100" dirty="0">
                        <a:effectLst/>
                      </a:endParaRPr>
                    </a:p>
                    <a:p>
                      <a:pPr marL="0" marR="0">
                        <a:lnSpc>
                          <a:spcPct val="107000"/>
                        </a:lnSpc>
                        <a:spcBef>
                          <a:spcPts val="0"/>
                        </a:spcBef>
                        <a:spcAft>
                          <a:spcPts val="0"/>
                        </a:spcAft>
                      </a:pPr>
                      <a:endParaRPr lang="en-US" sz="800" dirty="0">
                        <a:effectLst/>
                      </a:endParaRPr>
                    </a:p>
                    <a:p>
                      <a:pPr marL="0" marR="0">
                        <a:lnSpc>
                          <a:spcPct val="107000"/>
                        </a:lnSpc>
                        <a:spcBef>
                          <a:spcPts val="0"/>
                        </a:spcBef>
                        <a:spcAft>
                          <a:spcPts val="0"/>
                        </a:spcAft>
                      </a:pPr>
                      <a:r>
                        <a:rPr lang="en-US" sz="800" dirty="0">
                          <a:effectLst/>
                        </a:rPr>
                        <a:t>3.25(1.8)</a:t>
                      </a:r>
                      <a:endParaRPr lang="en-US" sz="1100" dirty="0">
                        <a:effectLst/>
                      </a:endParaRPr>
                    </a:p>
                    <a:p>
                      <a:pPr marL="0" marR="0">
                        <a:lnSpc>
                          <a:spcPct val="107000"/>
                        </a:lnSpc>
                        <a:spcBef>
                          <a:spcPts val="0"/>
                        </a:spcBef>
                        <a:spcAft>
                          <a:spcPts val="0"/>
                        </a:spcAft>
                      </a:pPr>
                      <a:r>
                        <a:rPr lang="en-US" sz="800" dirty="0">
                          <a:effectLst/>
                        </a:rPr>
                        <a:t>1-6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5"/>
                  </a:ext>
                </a:extLst>
              </a:tr>
              <a:tr h="488985">
                <a:tc>
                  <a:txBody>
                    <a:bodyPr/>
                    <a:lstStyle/>
                    <a:p>
                      <a:pPr marL="0" marR="0">
                        <a:lnSpc>
                          <a:spcPct val="107000"/>
                        </a:lnSpc>
                        <a:spcBef>
                          <a:spcPts val="0"/>
                        </a:spcBef>
                        <a:spcAft>
                          <a:spcPts val="0"/>
                        </a:spcAft>
                      </a:pPr>
                      <a:r>
                        <a:rPr lang="en-US" sz="800" dirty="0">
                          <a:effectLst/>
                        </a:rPr>
                        <a:t>Total number of school nurses in district</a:t>
                      </a:r>
                      <a:endParaRPr lang="en-US" sz="1100" dirty="0">
                        <a:effectLst/>
                      </a:endParaRPr>
                    </a:p>
                    <a:p>
                      <a:pPr marL="0" marR="0" algn="r">
                        <a:lnSpc>
                          <a:spcPct val="107000"/>
                        </a:lnSpc>
                        <a:spcBef>
                          <a:spcPts val="0"/>
                        </a:spcBef>
                        <a:spcAft>
                          <a:spcPts val="0"/>
                        </a:spcAft>
                      </a:pPr>
                      <a:r>
                        <a:rPr lang="en-US" sz="800" dirty="0">
                          <a:effectLst/>
                        </a:rPr>
                        <a:t>Mean (SD)</a:t>
                      </a:r>
                      <a:endParaRPr lang="en-US" sz="1100" dirty="0">
                        <a:effectLst/>
                      </a:endParaRPr>
                    </a:p>
                    <a:p>
                      <a:pPr marL="0" marR="0" algn="r">
                        <a:lnSpc>
                          <a:spcPct val="107000"/>
                        </a:lnSpc>
                        <a:spcBef>
                          <a:spcPts val="0"/>
                        </a:spcBef>
                        <a:spcAft>
                          <a:spcPts val="0"/>
                        </a:spcAft>
                      </a:pPr>
                      <a:r>
                        <a:rPr lang="en-US" sz="800" dirty="0">
                          <a:effectLst/>
                        </a:rPr>
                        <a:t>Range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800" dirty="0">
                          <a:effectLst/>
                        </a:rPr>
                        <a:t> </a:t>
                      </a:r>
                      <a:endParaRPr lang="en-US" sz="1100" dirty="0">
                        <a:effectLst/>
                      </a:endParaRPr>
                    </a:p>
                    <a:p>
                      <a:pPr marL="0" marR="0">
                        <a:lnSpc>
                          <a:spcPct val="107000"/>
                        </a:lnSpc>
                        <a:spcBef>
                          <a:spcPts val="0"/>
                        </a:spcBef>
                        <a:spcAft>
                          <a:spcPts val="0"/>
                        </a:spcAft>
                      </a:pPr>
                      <a:r>
                        <a:rPr lang="en-US" sz="800" dirty="0">
                          <a:effectLst/>
                        </a:rPr>
                        <a:t>1.875 (1.268)</a:t>
                      </a:r>
                      <a:endParaRPr lang="en-US" sz="1100" dirty="0">
                        <a:effectLst/>
                      </a:endParaRPr>
                    </a:p>
                    <a:p>
                      <a:pPr marL="0" marR="0">
                        <a:lnSpc>
                          <a:spcPct val="107000"/>
                        </a:lnSpc>
                        <a:spcBef>
                          <a:spcPts val="0"/>
                        </a:spcBef>
                        <a:spcAft>
                          <a:spcPts val="0"/>
                        </a:spcAft>
                      </a:pPr>
                      <a:r>
                        <a:rPr lang="en-US" sz="800" dirty="0">
                          <a:effectLst/>
                        </a:rPr>
                        <a:t>1-4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6"/>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1171615764"/>
              </p:ext>
            </p:extLst>
          </p:nvPr>
        </p:nvGraphicFramePr>
        <p:xfrm>
          <a:off x="4749484" y="4176967"/>
          <a:ext cx="2686465" cy="2515137"/>
        </p:xfrm>
        <a:graphic>
          <a:graphicData uri="http://schemas.openxmlformats.org/drawingml/2006/table">
            <a:tbl>
              <a:tblPr firstRow="1" firstCol="1" bandRow="1">
                <a:tableStyleId>{5C22544A-7EE6-4342-B048-85BDC9FD1C3A}</a:tableStyleId>
              </a:tblPr>
              <a:tblGrid>
                <a:gridCol w="1720178">
                  <a:extLst>
                    <a:ext uri="{9D8B030D-6E8A-4147-A177-3AD203B41FA5}">
                      <a16:colId xmlns:a16="http://schemas.microsoft.com/office/drawing/2014/main" xmlns="" val="20000"/>
                    </a:ext>
                  </a:extLst>
                </a:gridCol>
                <a:gridCol w="420125">
                  <a:extLst>
                    <a:ext uri="{9D8B030D-6E8A-4147-A177-3AD203B41FA5}">
                      <a16:colId xmlns:a16="http://schemas.microsoft.com/office/drawing/2014/main" xmlns="" val="20001"/>
                    </a:ext>
                  </a:extLst>
                </a:gridCol>
                <a:gridCol w="546162">
                  <a:extLst>
                    <a:ext uri="{9D8B030D-6E8A-4147-A177-3AD203B41FA5}">
                      <a16:colId xmlns:a16="http://schemas.microsoft.com/office/drawing/2014/main" xmlns="" val="20002"/>
                    </a:ext>
                  </a:extLst>
                </a:gridCol>
              </a:tblGrid>
              <a:tr h="125757">
                <a:tc>
                  <a:txBody>
                    <a:bodyPr/>
                    <a:lstStyle/>
                    <a:p>
                      <a:pPr marL="0" marR="0">
                        <a:lnSpc>
                          <a:spcPct val="107000"/>
                        </a:lnSpc>
                        <a:spcBef>
                          <a:spcPts val="0"/>
                        </a:spcBef>
                        <a:spcAft>
                          <a:spcPts val="0"/>
                        </a:spcAft>
                      </a:pPr>
                      <a:r>
                        <a:rPr lang="en-US" sz="600" dirty="0">
                          <a:effectLst/>
                        </a:rPr>
                        <a:t>Female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600">
                          <a:effectLst/>
                        </a:rPr>
                        <a:t>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6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377271">
                <a:tc>
                  <a:txBody>
                    <a:bodyPr/>
                    <a:lstStyle/>
                    <a:p>
                      <a:pPr marL="0" marR="0">
                        <a:lnSpc>
                          <a:spcPct val="107000"/>
                        </a:lnSpc>
                        <a:spcBef>
                          <a:spcPts val="0"/>
                        </a:spcBef>
                        <a:spcAft>
                          <a:spcPts val="0"/>
                        </a:spcAft>
                      </a:pPr>
                      <a:r>
                        <a:rPr lang="en-US" sz="600" dirty="0">
                          <a:effectLst/>
                        </a:rPr>
                        <a:t>Degree:</a:t>
                      </a:r>
                      <a:endParaRPr lang="en-US" sz="1100" dirty="0">
                        <a:effectLst/>
                      </a:endParaRPr>
                    </a:p>
                    <a:p>
                      <a:pPr marL="0" marR="0" algn="r">
                        <a:lnSpc>
                          <a:spcPct val="107000"/>
                        </a:lnSpc>
                        <a:spcBef>
                          <a:spcPts val="0"/>
                        </a:spcBef>
                        <a:spcAft>
                          <a:spcPts val="0"/>
                        </a:spcAft>
                      </a:pPr>
                      <a:r>
                        <a:rPr lang="en-US" sz="600" dirty="0">
                          <a:effectLst/>
                        </a:rPr>
                        <a:t>Associate's Degree in Nursing (ADN)</a:t>
                      </a:r>
                      <a:endParaRPr lang="en-US" sz="1100" dirty="0">
                        <a:effectLst/>
                      </a:endParaRPr>
                    </a:p>
                    <a:p>
                      <a:pPr marL="0" marR="0" algn="r">
                        <a:lnSpc>
                          <a:spcPct val="107000"/>
                        </a:lnSpc>
                        <a:spcBef>
                          <a:spcPts val="0"/>
                        </a:spcBef>
                        <a:spcAft>
                          <a:spcPts val="0"/>
                        </a:spcAft>
                      </a:pPr>
                      <a:r>
                        <a:rPr lang="en-US" sz="600" dirty="0">
                          <a:effectLst/>
                        </a:rPr>
                        <a:t>Bachelor of Science in Nursing (BSN)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600">
                          <a:effectLst/>
                        </a:rPr>
                        <a:t> </a:t>
                      </a:r>
                      <a:endParaRPr lang="en-US" sz="1100">
                        <a:effectLst/>
                      </a:endParaRPr>
                    </a:p>
                    <a:p>
                      <a:pPr marL="0" marR="0" algn="ctr">
                        <a:lnSpc>
                          <a:spcPct val="107000"/>
                        </a:lnSpc>
                        <a:spcBef>
                          <a:spcPts val="0"/>
                        </a:spcBef>
                        <a:spcAft>
                          <a:spcPts val="0"/>
                        </a:spcAft>
                      </a:pPr>
                      <a:r>
                        <a:rPr lang="en-US" sz="600">
                          <a:effectLst/>
                        </a:rPr>
                        <a:t>2</a:t>
                      </a:r>
                      <a:endParaRPr lang="en-US" sz="1100">
                        <a:effectLst/>
                      </a:endParaRPr>
                    </a:p>
                    <a:p>
                      <a:pPr marL="0" marR="0" algn="ctr">
                        <a:lnSpc>
                          <a:spcPct val="107000"/>
                        </a:lnSpc>
                        <a:spcBef>
                          <a:spcPts val="0"/>
                        </a:spcBef>
                        <a:spcAft>
                          <a:spcPts val="0"/>
                        </a:spcAft>
                      </a:pPr>
                      <a:r>
                        <a:rPr lang="en-US" sz="600">
                          <a:effectLst/>
                        </a:rPr>
                        <a:t>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600" dirty="0">
                          <a:effectLst/>
                        </a:rPr>
                        <a:t> </a:t>
                      </a:r>
                      <a:endParaRPr lang="en-US" sz="1100" dirty="0">
                        <a:effectLst/>
                      </a:endParaRPr>
                    </a:p>
                    <a:p>
                      <a:pPr marL="0" marR="0" algn="ctr">
                        <a:lnSpc>
                          <a:spcPct val="107000"/>
                        </a:lnSpc>
                        <a:spcBef>
                          <a:spcPts val="0"/>
                        </a:spcBef>
                        <a:spcAft>
                          <a:spcPts val="0"/>
                        </a:spcAft>
                      </a:pPr>
                      <a:r>
                        <a:rPr lang="en-US" sz="600" dirty="0">
                          <a:effectLst/>
                        </a:rPr>
                        <a:t>25</a:t>
                      </a:r>
                      <a:endParaRPr lang="en-US" sz="1100" dirty="0">
                        <a:effectLst/>
                      </a:endParaRPr>
                    </a:p>
                    <a:p>
                      <a:pPr marL="0" marR="0" algn="ctr">
                        <a:lnSpc>
                          <a:spcPct val="107000"/>
                        </a:lnSpc>
                        <a:spcBef>
                          <a:spcPts val="0"/>
                        </a:spcBef>
                        <a:spcAft>
                          <a:spcPts val="0"/>
                        </a:spcAft>
                      </a:pPr>
                      <a:r>
                        <a:rPr lang="en-US" sz="600" dirty="0">
                          <a:effectLst/>
                        </a:rPr>
                        <a:t>75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377271">
                <a:tc>
                  <a:txBody>
                    <a:bodyPr/>
                    <a:lstStyle/>
                    <a:p>
                      <a:pPr marL="0" marR="0">
                        <a:lnSpc>
                          <a:spcPct val="107000"/>
                        </a:lnSpc>
                        <a:spcBef>
                          <a:spcPts val="0"/>
                        </a:spcBef>
                        <a:spcAft>
                          <a:spcPts val="0"/>
                        </a:spcAft>
                      </a:pPr>
                      <a:r>
                        <a:rPr lang="en-US" sz="600">
                          <a:effectLst/>
                        </a:rPr>
                        <a:t>Is the nurse employed by:</a:t>
                      </a:r>
                      <a:endParaRPr lang="en-US" sz="1100">
                        <a:effectLst/>
                      </a:endParaRPr>
                    </a:p>
                    <a:p>
                      <a:pPr marL="0" marR="0" algn="r">
                        <a:lnSpc>
                          <a:spcPct val="107000"/>
                        </a:lnSpc>
                        <a:spcBef>
                          <a:spcPts val="0"/>
                        </a:spcBef>
                        <a:spcAft>
                          <a:spcPts val="0"/>
                        </a:spcAft>
                      </a:pPr>
                      <a:r>
                        <a:rPr lang="en-US" sz="600">
                          <a:effectLst/>
                        </a:rPr>
                        <a:t>School District</a:t>
                      </a:r>
                      <a:endParaRPr lang="en-US" sz="1100">
                        <a:effectLst/>
                      </a:endParaRPr>
                    </a:p>
                    <a:p>
                      <a:pPr marL="0" marR="0" algn="r">
                        <a:lnSpc>
                          <a:spcPct val="107000"/>
                        </a:lnSpc>
                        <a:spcBef>
                          <a:spcPts val="0"/>
                        </a:spcBef>
                        <a:spcAft>
                          <a:spcPts val="0"/>
                        </a:spcAft>
                      </a:pPr>
                      <a:r>
                        <a:rPr lang="en-US" sz="600">
                          <a:effectLst/>
                        </a:rPr>
                        <a:t>Agency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600">
                          <a:effectLst/>
                        </a:rPr>
                        <a:t> </a:t>
                      </a:r>
                      <a:endParaRPr lang="en-US" sz="1100">
                        <a:effectLst/>
                      </a:endParaRPr>
                    </a:p>
                    <a:p>
                      <a:pPr marL="0" marR="0" algn="ctr">
                        <a:lnSpc>
                          <a:spcPct val="107000"/>
                        </a:lnSpc>
                        <a:spcBef>
                          <a:spcPts val="0"/>
                        </a:spcBef>
                        <a:spcAft>
                          <a:spcPts val="0"/>
                        </a:spcAft>
                      </a:pPr>
                      <a:r>
                        <a:rPr lang="en-US" sz="600">
                          <a:effectLst/>
                        </a:rPr>
                        <a:t>3</a:t>
                      </a:r>
                      <a:endParaRPr lang="en-US" sz="1100">
                        <a:effectLst/>
                      </a:endParaRPr>
                    </a:p>
                    <a:p>
                      <a:pPr marL="0" marR="0" algn="ctr">
                        <a:lnSpc>
                          <a:spcPct val="107000"/>
                        </a:lnSpc>
                        <a:spcBef>
                          <a:spcPts val="0"/>
                        </a:spcBef>
                        <a:spcAft>
                          <a:spcPts val="0"/>
                        </a:spcAft>
                      </a:pPr>
                      <a:r>
                        <a:rPr lang="en-US" sz="600">
                          <a:effectLst/>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600">
                          <a:effectLst/>
                        </a:rPr>
                        <a:t> </a:t>
                      </a:r>
                      <a:endParaRPr lang="en-US" sz="1100">
                        <a:effectLst/>
                      </a:endParaRPr>
                    </a:p>
                    <a:p>
                      <a:pPr marL="0" marR="0" algn="ctr">
                        <a:lnSpc>
                          <a:spcPct val="107000"/>
                        </a:lnSpc>
                        <a:spcBef>
                          <a:spcPts val="0"/>
                        </a:spcBef>
                        <a:spcAft>
                          <a:spcPts val="0"/>
                        </a:spcAft>
                      </a:pPr>
                      <a:r>
                        <a:rPr lang="en-US" sz="600">
                          <a:effectLst/>
                        </a:rPr>
                        <a:t>37.5</a:t>
                      </a:r>
                      <a:endParaRPr lang="en-US" sz="1100">
                        <a:effectLst/>
                      </a:endParaRPr>
                    </a:p>
                    <a:p>
                      <a:pPr marL="0" marR="0" algn="ctr">
                        <a:lnSpc>
                          <a:spcPct val="107000"/>
                        </a:lnSpc>
                        <a:spcBef>
                          <a:spcPts val="0"/>
                        </a:spcBef>
                        <a:spcAft>
                          <a:spcPts val="0"/>
                        </a:spcAft>
                      </a:pPr>
                      <a:r>
                        <a:rPr lang="en-US" sz="600">
                          <a:effectLst/>
                        </a:rPr>
                        <a:t>62.5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r h="503027">
                <a:tc>
                  <a:txBody>
                    <a:bodyPr/>
                    <a:lstStyle/>
                    <a:p>
                      <a:pPr marL="0" marR="0">
                        <a:lnSpc>
                          <a:spcPct val="107000"/>
                        </a:lnSpc>
                        <a:spcBef>
                          <a:spcPts val="0"/>
                        </a:spcBef>
                        <a:spcAft>
                          <a:spcPts val="0"/>
                        </a:spcAft>
                      </a:pPr>
                      <a:r>
                        <a:rPr lang="en-US" sz="600">
                          <a:effectLst/>
                        </a:rPr>
                        <a:t>Are you National Board Certified School Nurse (NBCSN)</a:t>
                      </a:r>
                      <a:endParaRPr lang="en-US" sz="1100">
                        <a:effectLst/>
                      </a:endParaRPr>
                    </a:p>
                    <a:p>
                      <a:pPr marL="0" marR="0" algn="r">
                        <a:lnSpc>
                          <a:spcPct val="107000"/>
                        </a:lnSpc>
                        <a:spcBef>
                          <a:spcPts val="0"/>
                        </a:spcBef>
                        <a:spcAft>
                          <a:spcPts val="0"/>
                        </a:spcAft>
                      </a:pPr>
                      <a:r>
                        <a:rPr lang="en-US" sz="600">
                          <a:effectLst/>
                        </a:rPr>
                        <a:t>Yes</a:t>
                      </a:r>
                      <a:endParaRPr lang="en-US" sz="1100">
                        <a:effectLst/>
                      </a:endParaRPr>
                    </a:p>
                    <a:p>
                      <a:pPr marL="0" marR="0" algn="r">
                        <a:lnSpc>
                          <a:spcPct val="107000"/>
                        </a:lnSpc>
                        <a:spcBef>
                          <a:spcPts val="0"/>
                        </a:spcBef>
                        <a:spcAft>
                          <a:spcPts val="0"/>
                        </a:spcAft>
                      </a:pPr>
                      <a:r>
                        <a:rPr lang="en-US" sz="600">
                          <a:effectLst/>
                        </a:rPr>
                        <a:t>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600">
                          <a:effectLst/>
                        </a:rPr>
                        <a:t> </a:t>
                      </a:r>
                      <a:endParaRPr lang="en-US" sz="1100">
                        <a:effectLst/>
                      </a:endParaRPr>
                    </a:p>
                    <a:p>
                      <a:pPr marL="0" marR="0" algn="ctr">
                        <a:lnSpc>
                          <a:spcPct val="107000"/>
                        </a:lnSpc>
                        <a:spcBef>
                          <a:spcPts val="0"/>
                        </a:spcBef>
                        <a:spcAft>
                          <a:spcPts val="0"/>
                        </a:spcAft>
                      </a:pPr>
                      <a:r>
                        <a:rPr lang="en-US" sz="600">
                          <a:effectLst/>
                        </a:rPr>
                        <a:t> </a:t>
                      </a:r>
                      <a:endParaRPr lang="en-US" sz="1100">
                        <a:effectLst/>
                      </a:endParaRPr>
                    </a:p>
                    <a:p>
                      <a:pPr marL="0" marR="0" algn="ctr">
                        <a:lnSpc>
                          <a:spcPct val="107000"/>
                        </a:lnSpc>
                        <a:spcBef>
                          <a:spcPts val="0"/>
                        </a:spcBef>
                        <a:spcAft>
                          <a:spcPts val="0"/>
                        </a:spcAft>
                      </a:pPr>
                      <a:r>
                        <a:rPr lang="en-US" sz="600">
                          <a:effectLst/>
                        </a:rPr>
                        <a:t>2</a:t>
                      </a:r>
                      <a:endParaRPr lang="en-US" sz="1100">
                        <a:effectLst/>
                      </a:endParaRPr>
                    </a:p>
                    <a:p>
                      <a:pPr marL="0" marR="0" algn="ctr">
                        <a:lnSpc>
                          <a:spcPct val="107000"/>
                        </a:lnSpc>
                        <a:spcBef>
                          <a:spcPts val="0"/>
                        </a:spcBef>
                        <a:spcAft>
                          <a:spcPts val="0"/>
                        </a:spcAft>
                      </a:pPr>
                      <a:r>
                        <a:rPr lang="en-US" sz="600">
                          <a:effectLst/>
                        </a:rPr>
                        <a:t>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600">
                          <a:effectLst/>
                        </a:rPr>
                        <a:t> </a:t>
                      </a:r>
                      <a:endParaRPr lang="en-US" sz="1100">
                        <a:effectLst/>
                      </a:endParaRPr>
                    </a:p>
                    <a:p>
                      <a:pPr marL="0" marR="0" algn="ctr">
                        <a:lnSpc>
                          <a:spcPct val="107000"/>
                        </a:lnSpc>
                        <a:spcBef>
                          <a:spcPts val="0"/>
                        </a:spcBef>
                        <a:spcAft>
                          <a:spcPts val="0"/>
                        </a:spcAft>
                      </a:pPr>
                      <a:r>
                        <a:rPr lang="en-US" sz="600">
                          <a:effectLst/>
                        </a:rPr>
                        <a:t> </a:t>
                      </a:r>
                      <a:endParaRPr lang="en-US" sz="1100">
                        <a:effectLst/>
                      </a:endParaRPr>
                    </a:p>
                    <a:p>
                      <a:pPr marL="0" marR="0" algn="ctr">
                        <a:lnSpc>
                          <a:spcPct val="107000"/>
                        </a:lnSpc>
                        <a:spcBef>
                          <a:spcPts val="0"/>
                        </a:spcBef>
                        <a:spcAft>
                          <a:spcPts val="0"/>
                        </a:spcAft>
                      </a:pPr>
                      <a:r>
                        <a:rPr lang="en-US" sz="600">
                          <a:effectLst/>
                        </a:rPr>
                        <a:t>25</a:t>
                      </a:r>
                      <a:endParaRPr lang="en-US" sz="1100">
                        <a:effectLst/>
                      </a:endParaRPr>
                    </a:p>
                    <a:p>
                      <a:pPr marL="0" marR="0" algn="ctr">
                        <a:lnSpc>
                          <a:spcPct val="107000"/>
                        </a:lnSpc>
                        <a:spcBef>
                          <a:spcPts val="0"/>
                        </a:spcBef>
                        <a:spcAft>
                          <a:spcPts val="0"/>
                        </a:spcAft>
                      </a:pPr>
                      <a:r>
                        <a:rPr lang="en-US" sz="600">
                          <a:effectLst/>
                        </a:rPr>
                        <a:t>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r h="1131811">
                <a:tc>
                  <a:txBody>
                    <a:bodyPr/>
                    <a:lstStyle/>
                    <a:p>
                      <a:pPr marL="0" marR="0">
                        <a:lnSpc>
                          <a:spcPct val="107000"/>
                        </a:lnSpc>
                        <a:spcBef>
                          <a:spcPts val="0"/>
                        </a:spcBef>
                        <a:spcAft>
                          <a:spcPts val="0"/>
                        </a:spcAft>
                      </a:pPr>
                      <a:r>
                        <a:rPr lang="en-US" sz="600" dirty="0">
                          <a:effectLst/>
                        </a:rPr>
                        <a:t>What age range of students do you serve as a School Nurse?</a:t>
                      </a:r>
                      <a:endParaRPr lang="en-US" sz="1100" dirty="0">
                        <a:effectLst/>
                      </a:endParaRPr>
                    </a:p>
                    <a:p>
                      <a:pPr marL="0" marR="0" algn="r">
                        <a:lnSpc>
                          <a:spcPct val="107000"/>
                        </a:lnSpc>
                        <a:spcBef>
                          <a:spcPts val="0"/>
                        </a:spcBef>
                        <a:spcAft>
                          <a:spcPts val="0"/>
                        </a:spcAft>
                      </a:pPr>
                      <a:r>
                        <a:rPr lang="en-US" sz="600" dirty="0">
                          <a:effectLst/>
                        </a:rPr>
                        <a:t>14-19</a:t>
                      </a:r>
                      <a:endParaRPr lang="en-US" sz="1100" dirty="0">
                        <a:effectLst/>
                      </a:endParaRPr>
                    </a:p>
                    <a:p>
                      <a:pPr marL="0" marR="0" algn="r">
                        <a:lnSpc>
                          <a:spcPct val="107000"/>
                        </a:lnSpc>
                        <a:spcBef>
                          <a:spcPts val="0"/>
                        </a:spcBef>
                        <a:spcAft>
                          <a:spcPts val="0"/>
                        </a:spcAft>
                      </a:pPr>
                      <a:r>
                        <a:rPr lang="en-US" sz="600" dirty="0">
                          <a:effectLst/>
                        </a:rPr>
                        <a:t>5-18</a:t>
                      </a:r>
                      <a:endParaRPr lang="en-US" sz="1100" dirty="0">
                        <a:effectLst/>
                      </a:endParaRPr>
                    </a:p>
                    <a:p>
                      <a:pPr marL="0" marR="0" algn="r">
                        <a:lnSpc>
                          <a:spcPct val="107000"/>
                        </a:lnSpc>
                        <a:spcBef>
                          <a:spcPts val="0"/>
                        </a:spcBef>
                        <a:spcAft>
                          <a:spcPts val="0"/>
                        </a:spcAft>
                      </a:pPr>
                      <a:r>
                        <a:rPr lang="en-US" sz="600" dirty="0">
                          <a:effectLst/>
                        </a:rPr>
                        <a:t>p-12</a:t>
                      </a:r>
                      <a:endParaRPr lang="en-US" sz="1100" dirty="0">
                        <a:effectLst/>
                      </a:endParaRPr>
                    </a:p>
                    <a:p>
                      <a:pPr marL="0" marR="0" algn="r">
                        <a:lnSpc>
                          <a:spcPct val="107000"/>
                        </a:lnSpc>
                        <a:spcBef>
                          <a:spcPts val="0"/>
                        </a:spcBef>
                        <a:spcAft>
                          <a:spcPts val="0"/>
                        </a:spcAft>
                      </a:pPr>
                      <a:r>
                        <a:rPr lang="en-US" sz="600" dirty="0">
                          <a:effectLst/>
                        </a:rPr>
                        <a:t>5-20</a:t>
                      </a:r>
                      <a:endParaRPr lang="en-US" sz="1100" dirty="0">
                        <a:effectLst/>
                      </a:endParaRPr>
                    </a:p>
                    <a:p>
                      <a:pPr marL="0" marR="0" algn="r">
                        <a:lnSpc>
                          <a:spcPct val="107000"/>
                        </a:lnSpc>
                        <a:spcBef>
                          <a:spcPts val="0"/>
                        </a:spcBef>
                        <a:spcAft>
                          <a:spcPts val="0"/>
                        </a:spcAft>
                      </a:pPr>
                      <a:r>
                        <a:rPr lang="en-US" sz="600" dirty="0">
                          <a:effectLst/>
                        </a:rPr>
                        <a:t>4-19</a:t>
                      </a:r>
                      <a:endParaRPr lang="en-US" sz="1100" dirty="0">
                        <a:effectLst/>
                      </a:endParaRPr>
                    </a:p>
                    <a:p>
                      <a:pPr marL="0" marR="0" algn="r">
                        <a:lnSpc>
                          <a:spcPct val="107000"/>
                        </a:lnSpc>
                        <a:spcBef>
                          <a:spcPts val="0"/>
                        </a:spcBef>
                        <a:spcAft>
                          <a:spcPts val="0"/>
                        </a:spcAft>
                      </a:pPr>
                      <a:r>
                        <a:rPr lang="en-US" sz="600" dirty="0">
                          <a:effectLst/>
                        </a:rPr>
                        <a:t>3-14</a:t>
                      </a:r>
                      <a:endParaRPr lang="en-US" sz="1100" dirty="0">
                        <a:effectLst/>
                      </a:endParaRPr>
                    </a:p>
                    <a:p>
                      <a:pPr marL="0" marR="0" algn="r">
                        <a:lnSpc>
                          <a:spcPct val="107000"/>
                        </a:lnSpc>
                        <a:spcBef>
                          <a:spcPts val="0"/>
                        </a:spcBef>
                        <a:spcAft>
                          <a:spcPts val="0"/>
                        </a:spcAft>
                      </a:pPr>
                      <a:r>
                        <a:rPr lang="en-US" sz="600" dirty="0">
                          <a:effectLst/>
                        </a:rPr>
                        <a:t>5-20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600">
                          <a:effectLst/>
                        </a:rPr>
                        <a:t> </a:t>
                      </a:r>
                      <a:endParaRPr lang="en-US" sz="1100">
                        <a:effectLst/>
                      </a:endParaRPr>
                    </a:p>
                    <a:p>
                      <a:pPr marL="0" marR="0" algn="ctr">
                        <a:lnSpc>
                          <a:spcPct val="107000"/>
                        </a:lnSpc>
                        <a:spcBef>
                          <a:spcPts val="0"/>
                        </a:spcBef>
                        <a:spcAft>
                          <a:spcPts val="0"/>
                        </a:spcAft>
                      </a:pPr>
                      <a:r>
                        <a:rPr lang="en-US" sz="600">
                          <a:effectLst/>
                        </a:rPr>
                        <a:t> </a:t>
                      </a:r>
                      <a:endParaRPr lang="en-US" sz="1100">
                        <a:effectLst/>
                      </a:endParaRPr>
                    </a:p>
                    <a:p>
                      <a:pPr marL="0" marR="0" algn="ctr">
                        <a:lnSpc>
                          <a:spcPct val="107000"/>
                        </a:lnSpc>
                        <a:spcBef>
                          <a:spcPts val="0"/>
                        </a:spcBef>
                        <a:spcAft>
                          <a:spcPts val="0"/>
                        </a:spcAft>
                      </a:pPr>
                      <a:r>
                        <a:rPr lang="en-US" sz="600">
                          <a:effectLst/>
                        </a:rPr>
                        <a:t>1</a:t>
                      </a:r>
                      <a:endParaRPr lang="en-US" sz="1100">
                        <a:effectLst/>
                      </a:endParaRPr>
                    </a:p>
                    <a:p>
                      <a:pPr marL="0" marR="0" algn="ctr">
                        <a:lnSpc>
                          <a:spcPct val="107000"/>
                        </a:lnSpc>
                        <a:spcBef>
                          <a:spcPts val="0"/>
                        </a:spcBef>
                        <a:spcAft>
                          <a:spcPts val="0"/>
                        </a:spcAft>
                      </a:pPr>
                      <a:r>
                        <a:rPr lang="en-US" sz="600">
                          <a:effectLst/>
                        </a:rPr>
                        <a:t>1</a:t>
                      </a:r>
                      <a:endParaRPr lang="en-US" sz="1100">
                        <a:effectLst/>
                      </a:endParaRPr>
                    </a:p>
                    <a:p>
                      <a:pPr marL="0" marR="0" algn="ctr">
                        <a:lnSpc>
                          <a:spcPct val="107000"/>
                        </a:lnSpc>
                        <a:spcBef>
                          <a:spcPts val="0"/>
                        </a:spcBef>
                        <a:spcAft>
                          <a:spcPts val="0"/>
                        </a:spcAft>
                      </a:pPr>
                      <a:r>
                        <a:rPr lang="en-US" sz="600">
                          <a:effectLst/>
                        </a:rPr>
                        <a:t>2</a:t>
                      </a:r>
                      <a:endParaRPr lang="en-US" sz="1100">
                        <a:effectLst/>
                      </a:endParaRPr>
                    </a:p>
                    <a:p>
                      <a:pPr marL="0" marR="0" algn="ctr">
                        <a:lnSpc>
                          <a:spcPct val="107000"/>
                        </a:lnSpc>
                        <a:spcBef>
                          <a:spcPts val="0"/>
                        </a:spcBef>
                        <a:spcAft>
                          <a:spcPts val="0"/>
                        </a:spcAft>
                      </a:pPr>
                      <a:r>
                        <a:rPr lang="en-US" sz="600">
                          <a:effectLst/>
                        </a:rPr>
                        <a:t>1</a:t>
                      </a:r>
                      <a:endParaRPr lang="en-US" sz="1100">
                        <a:effectLst/>
                      </a:endParaRPr>
                    </a:p>
                    <a:p>
                      <a:pPr marL="0" marR="0" algn="ctr">
                        <a:lnSpc>
                          <a:spcPct val="107000"/>
                        </a:lnSpc>
                        <a:spcBef>
                          <a:spcPts val="0"/>
                        </a:spcBef>
                        <a:spcAft>
                          <a:spcPts val="0"/>
                        </a:spcAft>
                      </a:pPr>
                      <a:r>
                        <a:rPr lang="en-US" sz="600">
                          <a:effectLst/>
                        </a:rPr>
                        <a:t>1</a:t>
                      </a:r>
                      <a:endParaRPr lang="en-US" sz="1100">
                        <a:effectLst/>
                      </a:endParaRPr>
                    </a:p>
                    <a:p>
                      <a:pPr marL="0" marR="0" algn="ctr">
                        <a:lnSpc>
                          <a:spcPct val="107000"/>
                        </a:lnSpc>
                        <a:spcBef>
                          <a:spcPts val="0"/>
                        </a:spcBef>
                        <a:spcAft>
                          <a:spcPts val="0"/>
                        </a:spcAft>
                      </a:pPr>
                      <a:r>
                        <a:rPr lang="en-US" sz="600">
                          <a:effectLst/>
                        </a:rPr>
                        <a:t>1</a:t>
                      </a:r>
                      <a:endParaRPr lang="en-US" sz="1100">
                        <a:effectLst/>
                      </a:endParaRPr>
                    </a:p>
                    <a:p>
                      <a:pPr marL="0" marR="0" algn="ctr">
                        <a:lnSpc>
                          <a:spcPct val="107000"/>
                        </a:lnSpc>
                        <a:spcBef>
                          <a:spcPts val="0"/>
                        </a:spcBef>
                        <a:spcAft>
                          <a:spcPts val="0"/>
                        </a:spcAft>
                      </a:pPr>
                      <a:r>
                        <a:rPr lang="en-US" sz="6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6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4"/>
                  </a:ext>
                </a:extLst>
              </a:tr>
            </a:tbl>
          </a:graphicData>
        </a:graphic>
      </p:graphicFrame>
      <p:sp>
        <p:nvSpPr>
          <p:cNvPr id="73" name="TextBox 72"/>
          <p:cNvSpPr txBox="1"/>
          <p:nvPr/>
        </p:nvSpPr>
        <p:spPr>
          <a:xfrm>
            <a:off x="4695233" y="3735230"/>
            <a:ext cx="2871837" cy="276999"/>
          </a:xfrm>
          <a:prstGeom prst="rect">
            <a:avLst/>
          </a:prstGeom>
          <a:solidFill>
            <a:schemeClr val="accent2">
              <a:lumMod val="75000"/>
            </a:schemeClr>
          </a:solidFill>
        </p:spPr>
        <p:txBody>
          <a:bodyPr wrap="square" rtlCol="0">
            <a:spAutoFit/>
          </a:bodyPr>
          <a:lstStyle/>
          <a:p>
            <a:pPr algn="ctr"/>
            <a:r>
              <a:rPr lang="en-US" sz="1200" b="1" dirty="0"/>
              <a:t>Outcomes &amp; Evaluations </a:t>
            </a:r>
          </a:p>
        </p:txBody>
      </p:sp>
      <p:sp>
        <p:nvSpPr>
          <p:cNvPr id="20" name="TextBox 19"/>
          <p:cNvSpPr txBox="1"/>
          <p:nvPr/>
        </p:nvSpPr>
        <p:spPr>
          <a:xfrm>
            <a:off x="6508657" y="4000644"/>
            <a:ext cx="309238" cy="215444"/>
          </a:xfrm>
          <a:prstGeom prst="rect">
            <a:avLst/>
          </a:prstGeom>
          <a:noFill/>
        </p:spPr>
        <p:txBody>
          <a:bodyPr wrap="square" rtlCol="0">
            <a:spAutoFit/>
          </a:bodyPr>
          <a:lstStyle/>
          <a:p>
            <a:r>
              <a:rPr lang="en-US" sz="800" dirty="0">
                <a:latin typeface="Cambria" panose="02040503050406030204" pitchFamily="18" charset="0"/>
                <a:ea typeface="Cambria" panose="02040503050406030204" pitchFamily="18" charset="0"/>
              </a:rPr>
              <a:t>n</a:t>
            </a:r>
          </a:p>
        </p:txBody>
      </p:sp>
      <p:sp>
        <p:nvSpPr>
          <p:cNvPr id="74" name="TextBox 73"/>
          <p:cNvSpPr txBox="1"/>
          <p:nvPr/>
        </p:nvSpPr>
        <p:spPr>
          <a:xfrm>
            <a:off x="7024478" y="3864279"/>
            <a:ext cx="309238" cy="338554"/>
          </a:xfrm>
          <a:prstGeom prst="rect">
            <a:avLst/>
          </a:prstGeom>
          <a:noFill/>
        </p:spPr>
        <p:txBody>
          <a:bodyPr wrap="square" rtlCol="0">
            <a:spAutoFit/>
          </a:bodyPr>
          <a:lstStyle/>
          <a:p>
            <a:endParaRPr lang="en-US" sz="800" dirty="0">
              <a:latin typeface="Cambria" panose="02040503050406030204" pitchFamily="18" charset="0"/>
              <a:ea typeface="Cambria" panose="02040503050406030204" pitchFamily="18" charset="0"/>
            </a:endParaRPr>
          </a:p>
          <a:p>
            <a:r>
              <a:rPr lang="en-US" sz="800" dirty="0">
                <a:latin typeface="Cambria" panose="02040503050406030204" pitchFamily="18" charset="0"/>
                <a:ea typeface="Cambria" panose="02040503050406030204" pitchFamily="18" charset="0"/>
              </a:rPr>
              <a:t>%</a:t>
            </a:r>
          </a:p>
        </p:txBody>
      </p:sp>
    </p:spTree>
    <p:extLst>
      <p:ext uri="{BB962C8B-B14F-4D97-AF65-F5344CB8AC3E}">
        <p14:creationId xmlns:p14="http://schemas.microsoft.com/office/powerpoint/2010/main" val="34818753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2074</TotalTime>
  <Words>1100</Words>
  <Application>Microsoft Office PowerPoint</Application>
  <PresentationFormat>Widescreen</PresentationFormat>
  <Paragraphs>152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Cambria</vt:lpstr>
      <vt:lpstr>Times New Roman</vt:lpstr>
      <vt:lpstr>Office Theme</vt:lpstr>
      <vt:lpstr>PowerPoint Presentation</vt:lpstr>
    </vt:vector>
  </TitlesOfParts>
  <Company>Otterbein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Chovan, John</dc:creator>
  <cp:lastModifiedBy>Terra Armstead</cp:lastModifiedBy>
  <cp:revision>45</cp:revision>
  <dcterms:created xsi:type="dcterms:W3CDTF">2014-10-09T18:51:19Z</dcterms:created>
  <dcterms:modified xsi:type="dcterms:W3CDTF">2019-03-13T01:32:22Z</dcterms:modified>
</cp:coreProperties>
</file>