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124" d="100"/>
          <a:sy n="124" d="100"/>
        </p:scale>
        <p:origin x="-7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5257F8-E5E6-4969-8ABB-A3A6694FFAEA}" type="datetimeFigureOut">
              <a:rPr lang="en-US" smtClean="0"/>
              <a:t>8/2/2016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9B133-5D4D-4352-B382-42A47E9978E1}" type="slidenum">
              <a:rPr lang="en-US" smtClean="0"/>
              <a:t>‹#›</a:t>
            </a:fld>
            <a:endParaRPr lang="en-US"/>
          </a:p>
        </p:txBody>
      </p:sp>
    </p:spTree>
    <p:extLst>
      <p:ext uri="{BB962C8B-B14F-4D97-AF65-F5344CB8AC3E}">
        <p14:creationId xmlns:p14="http://schemas.microsoft.com/office/powerpoint/2010/main" val="3958799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E9B133-5D4D-4352-B382-42A47E9978E1}" type="slidenum">
              <a:rPr lang="en-US" smtClean="0"/>
              <a:t>1</a:t>
            </a:fld>
            <a:endParaRPr lang="en-US"/>
          </a:p>
        </p:txBody>
      </p:sp>
    </p:spTree>
    <p:extLst>
      <p:ext uri="{BB962C8B-B14F-4D97-AF65-F5344CB8AC3E}">
        <p14:creationId xmlns:p14="http://schemas.microsoft.com/office/powerpoint/2010/main" val="2721671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0128087" y="4442013"/>
            <a:ext cx="1966007" cy="3557488"/>
          </a:xfrm>
          <a:prstGeom prst="rect">
            <a:avLst/>
          </a:prstGeom>
          <a:noFill/>
        </p:spPr>
        <p:txBody>
          <a:bodyPr wrap="square" rtlCol="0">
            <a:spAutoFit/>
          </a:bodyPr>
          <a:lstStyle/>
          <a:p>
            <a:pPr marL="119063" indent="-119063"/>
            <a:r>
              <a:rPr lang="en-US" sz="600" dirty="0" smtClean="0">
                <a:latin typeface="Cambria" panose="02040503050406030204" pitchFamily="18" charset="0"/>
              </a:rPr>
              <a:t>Hampson</a:t>
            </a:r>
            <a:r>
              <a:rPr lang="en-US" sz="600" dirty="0">
                <a:latin typeface="Cambria" panose="02040503050406030204" pitchFamily="18" charset="0"/>
              </a:rPr>
              <a:t>, J. A., </a:t>
            </a:r>
            <a:r>
              <a:rPr lang="en-US" sz="600" dirty="0" err="1">
                <a:latin typeface="Cambria" panose="02040503050406030204" pitchFamily="18" charset="0"/>
              </a:rPr>
              <a:t>Stockley</a:t>
            </a:r>
            <a:r>
              <a:rPr lang="en-US" sz="600" dirty="0">
                <a:latin typeface="Cambria" panose="02040503050406030204" pitchFamily="18" charset="0"/>
              </a:rPr>
              <a:t>, R. A., &amp; Turner, A. M. (2016). Free light chains: potential biomarker and predictor of mortality in alpha-1 antitrypsin deficiency and usual COPD. Respiratory Research 17(34), 171-179. </a:t>
            </a:r>
            <a:r>
              <a:rPr lang="en-US" sz="600" dirty="0" smtClean="0">
                <a:latin typeface="Cambria" panose="02040503050406030204" pitchFamily="18" charset="0"/>
              </a:rPr>
              <a:t>doi:10.1186/s12931-06-038-1</a:t>
            </a:r>
          </a:p>
          <a:p>
            <a:pPr marL="119063" indent="-119063"/>
            <a:r>
              <a:rPr lang="en-US" sz="600" dirty="0" err="1">
                <a:latin typeface="Cambria" panose="02040503050406030204" pitchFamily="18" charset="0"/>
              </a:rPr>
              <a:t>Olfert</a:t>
            </a:r>
            <a:r>
              <a:rPr lang="en-US" sz="600" dirty="0">
                <a:latin typeface="Cambria" panose="02040503050406030204" pitchFamily="18" charset="0"/>
              </a:rPr>
              <a:t>, I. M., </a:t>
            </a:r>
            <a:r>
              <a:rPr lang="en-US" sz="600" dirty="0" err="1">
                <a:latin typeface="Cambria" panose="02040503050406030204" pitchFamily="18" charset="0"/>
              </a:rPr>
              <a:t>Malek</a:t>
            </a:r>
            <a:r>
              <a:rPr lang="en-US" sz="600" dirty="0">
                <a:latin typeface="Cambria" panose="02040503050406030204" pitchFamily="18" charset="0"/>
              </a:rPr>
              <a:t>, M. H., Eagan, T. L., Wagner, H., &amp; Wagner, P. D. (2014). Inflammatory cytokine response to exercise in alpha-1 antitrypsin deficient COPD patients 'on' or 'off’ augmentation therapy. BMC Pulmonary Medicine, 14(106). doi:10.1189/1471-2466-14-106 </a:t>
            </a:r>
            <a:endParaRPr lang="en-US" sz="600" dirty="0" smtClean="0">
              <a:latin typeface="Cambria" panose="02040503050406030204" pitchFamily="18" charset="0"/>
            </a:endParaRPr>
          </a:p>
          <a:p>
            <a:pPr marL="119063" indent="-119063"/>
            <a:r>
              <a:rPr lang="en-US" sz="600" dirty="0" err="1">
                <a:latin typeface="Cambria" panose="02040503050406030204" pitchFamily="18" charset="0"/>
              </a:rPr>
              <a:t>Saferali</a:t>
            </a:r>
            <a:r>
              <a:rPr lang="en-US" sz="600" dirty="0">
                <a:latin typeface="Cambria" panose="02040503050406030204" pitchFamily="18" charset="0"/>
              </a:rPr>
              <a:t>, A., Lee, J., Sin, D. D., Rouhani, F. N., </a:t>
            </a:r>
            <a:r>
              <a:rPr lang="en-US" sz="600" dirty="0" err="1">
                <a:latin typeface="Cambria" panose="02040503050406030204" pitchFamily="18" charset="0"/>
              </a:rPr>
              <a:t>Brantly</a:t>
            </a:r>
            <a:r>
              <a:rPr lang="en-US" sz="600" dirty="0">
                <a:latin typeface="Cambria" panose="02040503050406030204" pitchFamily="18" charset="0"/>
              </a:rPr>
              <a:t>, M. L., &amp; </a:t>
            </a:r>
            <a:r>
              <a:rPr lang="en-US" sz="600" dirty="0" err="1">
                <a:latin typeface="Cambria" panose="02040503050406030204" pitchFamily="18" charset="0"/>
              </a:rPr>
              <a:t>Sandford</a:t>
            </a:r>
            <a:r>
              <a:rPr lang="en-US" sz="600" dirty="0">
                <a:latin typeface="Cambria" panose="02040503050406030204" pitchFamily="18" charset="0"/>
              </a:rPr>
              <a:t>, A. J. (2014). Longer telomere length in COPD patients with alpha-1 antitrypsin deficiency independent of lung function. </a:t>
            </a:r>
            <a:r>
              <a:rPr lang="en-US" sz="600" dirty="0" err="1">
                <a:latin typeface="Cambria" panose="02040503050406030204" pitchFamily="18" charset="0"/>
              </a:rPr>
              <a:t>PLoS</a:t>
            </a:r>
            <a:r>
              <a:rPr lang="en-US" sz="600" dirty="0">
                <a:latin typeface="Cambria" panose="02040503050406030204" pitchFamily="18" charset="0"/>
              </a:rPr>
              <a:t> ONE, 9(4). doi:10.1371/journal.pone.0095600</a:t>
            </a:r>
          </a:p>
          <a:p>
            <a:pPr marL="119063" indent="-119063"/>
            <a:r>
              <a:rPr lang="en-US" sz="600" dirty="0" err="1">
                <a:latin typeface="Cambria" panose="02040503050406030204" pitchFamily="18" charset="0"/>
              </a:rPr>
              <a:t>Serres</a:t>
            </a:r>
            <a:r>
              <a:rPr lang="en-US" sz="600" dirty="0">
                <a:latin typeface="Cambria" panose="02040503050406030204" pitchFamily="18" charset="0"/>
              </a:rPr>
              <a:t>, F., &amp; Blanco, I. (2014). Role of alpha-1 antitrypsin in human health and disease. Journal of Internal Medicine, 276(4), 311-335. doi:10.1111/joim.12239</a:t>
            </a:r>
          </a:p>
          <a:p>
            <a:pPr marL="119063" indent="-119063"/>
            <a:r>
              <a:rPr lang="en-US" sz="600" dirty="0">
                <a:latin typeface="Cambria" panose="02040503050406030204" pitchFamily="18" charset="0"/>
              </a:rPr>
              <a:t>Turner, A. M. (2013). Alpha-1 antitrypsin deficiency: new developments in augmentation and other therapies. </a:t>
            </a:r>
            <a:r>
              <a:rPr lang="en-US" sz="600" dirty="0" err="1">
                <a:latin typeface="Cambria" panose="02040503050406030204" pitchFamily="18" charset="0"/>
              </a:rPr>
              <a:t>Biodrugs</a:t>
            </a:r>
            <a:r>
              <a:rPr lang="en-US" sz="600" dirty="0">
                <a:latin typeface="Cambria" panose="02040503050406030204" pitchFamily="18" charset="0"/>
              </a:rPr>
              <a:t>: Clinical </a:t>
            </a:r>
            <a:r>
              <a:rPr lang="en-US" sz="600" dirty="0" err="1">
                <a:latin typeface="Cambria" panose="02040503050406030204" pitchFamily="18" charset="0"/>
              </a:rPr>
              <a:t>Immunotherapeutics</a:t>
            </a:r>
            <a:r>
              <a:rPr lang="en-US" sz="600" dirty="0">
                <a:latin typeface="Cambria" panose="02040503050406030204" pitchFamily="18" charset="0"/>
              </a:rPr>
              <a:t>, Biopharmaceuticals and Gene Therapy, 27(6), 547-558. doi:10.1007/s40259-013-0042-5</a:t>
            </a: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smtClean="0">
              <a:latin typeface="Cambria" panose="02040503050406030204" pitchFamily="18" charset="0"/>
            </a:endParaRPr>
          </a:p>
          <a:p>
            <a:pPr marL="119063" indent="-119063"/>
            <a:endParaRPr lang="en-US" sz="600" dirty="0">
              <a:latin typeface="Cambria" panose="02040503050406030204" pitchFamily="18" charset="0"/>
            </a:endParaRPr>
          </a:p>
        </p:txBody>
      </p:sp>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smtClean="0"/>
              <a:t>The Pathophysiology of Alpha-1 Antitrypsin Disease and COPD</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dirty="0" smtClean="0"/>
              <a:t>Melissa M. Miller, BSN, RN</a:t>
            </a:r>
            <a:endParaRPr lang="en-US" sz="1200" dirty="0"/>
          </a:p>
        </p:txBody>
      </p:sp>
      <p:sp>
        <p:nvSpPr>
          <p:cNvPr id="33" name="TextBox 32"/>
          <p:cNvSpPr txBox="1"/>
          <p:nvPr/>
        </p:nvSpPr>
        <p:spPr>
          <a:xfrm>
            <a:off x="0" y="829662"/>
            <a:ext cx="1566017" cy="276999"/>
          </a:xfrm>
          <a:prstGeom prst="rect">
            <a:avLst/>
          </a:prstGeom>
          <a:noFill/>
        </p:spPr>
        <p:txBody>
          <a:bodyPr wrap="square" rtlCol="0">
            <a:spAutoFit/>
          </a:bodyPr>
          <a:lstStyle/>
          <a:p>
            <a:pPr algn="ctr"/>
            <a:r>
              <a:rPr lang="en-US" sz="1200" b="1" dirty="0" smtClean="0"/>
              <a:t>Introduction</a:t>
            </a:r>
          </a:p>
        </p:txBody>
      </p:sp>
      <p:sp>
        <p:nvSpPr>
          <p:cNvPr id="34" name="TextBox 33"/>
          <p:cNvSpPr txBox="1"/>
          <p:nvPr/>
        </p:nvSpPr>
        <p:spPr>
          <a:xfrm>
            <a:off x="40820" y="1077218"/>
            <a:ext cx="1513060" cy="4247317"/>
          </a:xfrm>
          <a:prstGeom prst="rect">
            <a:avLst/>
          </a:prstGeom>
          <a:noFill/>
        </p:spPr>
        <p:txBody>
          <a:bodyPr wrap="square" rtlCol="0">
            <a:spAutoFit/>
          </a:bodyPr>
          <a:lstStyle/>
          <a:p>
            <a:r>
              <a:rPr lang="en-US" sz="600" dirty="0">
                <a:latin typeface="Cambria" panose="02040503050406030204" pitchFamily="18" charset="0"/>
              </a:rPr>
              <a:t>Chronic obstructive pulmonary disease (COPD) is the number one disease process treated in the Pulmonary Department at the Chalmers P. Wylie VA Ambulatory Care Center (VAACC). The medical staff includes doctors, nurses, and respiratory therapists. The team works together to ensure the veteran gets the best care available. Smoking is very popular in the military, and this puts veterans at a higher risk for COPD, compared to the general public. COPD can develop at a much younger age if the patient has alpha-1 antitrypsin deficiency (AATD). </a:t>
            </a:r>
            <a:r>
              <a:rPr lang="en-US" sz="600" dirty="0" err="1">
                <a:latin typeface="Cambria" panose="02040503050406030204" pitchFamily="18" charset="0"/>
              </a:rPr>
              <a:t>Janciauskiene</a:t>
            </a:r>
            <a:r>
              <a:rPr lang="en-US" sz="600" dirty="0">
                <a:latin typeface="Cambria" panose="02040503050406030204" pitchFamily="18" charset="0"/>
              </a:rPr>
              <a:t>, </a:t>
            </a:r>
            <a:r>
              <a:rPr lang="en-US" sz="600" dirty="0" err="1">
                <a:latin typeface="Cambria" panose="02040503050406030204" pitchFamily="18" charset="0"/>
              </a:rPr>
              <a:t>Ferrotti</a:t>
            </a:r>
            <a:r>
              <a:rPr lang="en-US" sz="600" dirty="0">
                <a:latin typeface="Cambria" panose="02040503050406030204" pitchFamily="18" charset="0"/>
              </a:rPr>
              <a:t>, </a:t>
            </a:r>
            <a:r>
              <a:rPr lang="en-US" sz="600" dirty="0" err="1">
                <a:latin typeface="Cambria" panose="02040503050406030204" pitchFamily="18" charset="0"/>
              </a:rPr>
              <a:t>Laenger</a:t>
            </a:r>
            <a:r>
              <a:rPr lang="en-US" sz="600" dirty="0">
                <a:latin typeface="Cambria" panose="02040503050406030204" pitchFamily="18" charset="0"/>
              </a:rPr>
              <a:t>, </a:t>
            </a:r>
            <a:r>
              <a:rPr lang="en-US" sz="600" dirty="0" err="1">
                <a:latin typeface="Cambria" panose="02040503050406030204" pitchFamily="18" charset="0"/>
              </a:rPr>
              <a:t>Jonigk</a:t>
            </a:r>
            <a:r>
              <a:rPr lang="en-US" sz="600" dirty="0">
                <a:latin typeface="Cambria" panose="02040503050406030204" pitchFamily="18" charset="0"/>
              </a:rPr>
              <a:t>, and </a:t>
            </a:r>
            <a:r>
              <a:rPr lang="en-US" sz="600" dirty="0" err="1">
                <a:latin typeface="Cambria" panose="02040503050406030204" pitchFamily="18" charset="0"/>
              </a:rPr>
              <a:t>Luisetti</a:t>
            </a:r>
            <a:r>
              <a:rPr lang="en-US" sz="600" dirty="0">
                <a:latin typeface="Cambria" panose="02040503050406030204" pitchFamily="18" charset="0"/>
              </a:rPr>
              <a:t> (2011) point out that patients who develop COPD with certain genotypes of AATD start showing severe signs of emphysema between the ages of thirty and fifty. Cigarette smoking greatly increases this risk (</a:t>
            </a:r>
            <a:r>
              <a:rPr lang="en-US" sz="600" dirty="0" err="1">
                <a:latin typeface="Cambria" panose="02040503050406030204" pitchFamily="18" charset="0"/>
              </a:rPr>
              <a:t>Janciauskiene</a:t>
            </a:r>
            <a:r>
              <a:rPr lang="en-US" sz="600" dirty="0">
                <a:latin typeface="Cambria" panose="02040503050406030204" pitchFamily="18" charset="0"/>
              </a:rPr>
              <a:t>, </a:t>
            </a:r>
            <a:r>
              <a:rPr lang="en-US" sz="600" dirty="0" err="1">
                <a:latin typeface="Cambria" panose="02040503050406030204" pitchFamily="18" charset="0"/>
              </a:rPr>
              <a:t>Ferrotti</a:t>
            </a:r>
            <a:r>
              <a:rPr lang="en-US" sz="600" dirty="0">
                <a:latin typeface="Cambria" panose="02040503050406030204" pitchFamily="18" charset="0"/>
              </a:rPr>
              <a:t>, </a:t>
            </a:r>
            <a:r>
              <a:rPr lang="en-US" sz="600" dirty="0" err="1">
                <a:latin typeface="Cambria" panose="02040503050406030204" pitchFamily="18" charset="0"/>
              </a:rPr>
              <a:t>Laenger</a:t>
            </a:r>
            <a:r>
              <a:rPr lang="en-US" sz="600" dirty="0">
                <a:latin typeface="Cambria" panose="02040503050406030204" pitchFamily="18" charset="0"/>
              </a:rPr>
              <a:t>, </a:t>
            </a:r>
            <a:r>
              <a:rPr lang="en-US" sz="600" dirty="0" err="1">
                <a:latin typeface="Cambria" panose="02040503050406030204" pitchFamily="18" charset="0"/>
              </a:rPr>
              <a:t>Jonigk</a:t>
            </a:r>
            <a:r>
              <a:rPr lang="en-US" sz="600" dirty="0">
                <a:latin typeface="Cambria" panose="02040503050406030204" pitchFamily="18" charset="0"/>
              </a:rPr>
              <a:t>, &amp; </a:t>
            </a:r>
            <a:r>
              <a:rPr lang="en-US" sz="600" dirty="0" err="1">
                <a:latin typeface="Cambria" panose="02040503050406030204" pitchFamily="18" charset="0"/>
              </a:rPr>
              <a:t>Luisetti</a:t>
            </a:r>
            <a:r>
              <a:rPr lang="en-US" sz="600" dirty="0">
                <a:latin typeface="Cambria" panose="02040503050406030204" pitchFamily="18" charset="0"/>
              </a:rPr>
              <a:t>, 2011). </a:t>
            </a:r>
            <a:endParaRPr lang="en-US" sz="600" dirty="0" smtClean="0">
              <a:latin typeface="Cambria" panose="02040503050406030204" pitchFamily="18" charset="0"/>
            </a:endParaRPr>
          </a:p>
          <a:p>
            <a:endParaRPr lang="en-US" sz="600" dirty="0">
              <a:latin typeface="Cambria" panose="02040503050406030204" pitchFamily="18" charset="0"/>
            </a:endParaRPr>
          </a:p>
          <a:p>
            <a:r>
              <a:rPr lang="en-US" sz="600" dirty="0" smtClean="0">
                <a:latin typeface="Cambria" panose="02040503050406030204" pitchFamily="18" charset="0"/>
              </a:rPr>
              <a:t>Steps taken at the VAACC to detect and treat AATD:</a:t>
            </a:r>
          </a:p>
          <a:p>
            <a:endParaRPr lang="en-US" sz="600" dirty="0" smtClean="0">
              <a:latin typeface="Cambria" panose="02040503050406030204" pitchFamily="18" charset="0"/>
            </a:endParaRPr>
          </a:p>
          <a:p>
            <a:pPr marL="171450" indent="-171450">
              <a:buFont typeface="Arial" panose="020B0604020202020204" pitchFamily="34" charset="0"/>
              <a:buChar char="•"/>
            </a:pPr>
            <a:r>
              <a:rPr lang="en-US" sz="600" dirty="0" smtClean="0">
                <a:latin typeface="Cambria" panose="02040503050406030204" pitchFamily="18" charset="0"/>
              </a:rPr>
              <a:t>Pulmonary function testing completed</a:t>
            </a:r>
          </a:p>
          <a:p>
            <a:pPr marL="171450" indent="-171450">
              <a:buFont typeface="Arial" panose="020B0604020202020204" pitchFamily="34" charset="0"/>
              <a:buChar char="•"/>
            </a:pPr>
            <a:r>
              <a:rPr lang="en-US" sz="600" dirty="0" smtClean="0">
                <a:latin typeface="Cambria" panose="02040503050406030204" pitchFamily="18" charset="0"/>
              </a:rPr>
              <a:t>AATD serum lab test for all COPD patients</a:t>
            </a:r>
          </a:p>
          <a:p>
            <a:pPr marL="171450" indent="-171450">
              <a:buFont typeface="Arial" panose="020B0604020202020204" pitchFamily="34" charset="0"/>
              <a:buChar char="•"/>
            </a:pPr>
            <a:r>
              <a:rPr lang="en-US" sz="600" dirty="0">
                <a:latin typeface="Cambria" panose="02040503050406030204" pitchFamily="18" charset="0"/>
              </a:rPr>
              <a:t>S</a:t>
            </a:r>
            <a:r>
              <a:rPr lang="en-US" sz="600" dirty="0" smtClean="0">
                <a:latin typeface="Cambria" panose="02040503050406030204" pitchFamily="18" charset="0"/>
              </a:rPr>
              <a:t>moking </a:t>
            </a:r>
            <a:r>
              <a:rPr lang="en-US" sz="600" dirty="0">
                <a:latin typeface="Cambria" panose="02040503050406030204" pitchFamily="18" charset="0"/>
              </a:rPr>
              <a:t>cessation </a:t>
            </a:r>
            <a:r>
              <a:rPr lang="en-US" sz="600" dirty="0" smtClean="0">
                <a:latin typeface="Cambria" panose="02040503050406030204" pitchFamily="18" charset="0"/>
              </a:rPr>
              <a:t>education with nicotine replacement or medication</a:t>
            </a:r>
          </a:p>
          <a:p>
            <a:pPr marL="171450" indent="-171450">
              <a:buFont typeface="Arial" panose="020B0604020202020204" pitchFamily="34" charset="0"/>
              <a:buChar char="•"/>
            </a:pPr>
            <a:r>
              <a:rPr lang="en-US" sz="600" dirty="0">
                <a:latin typeface="Cambria" panose="02040503050406030204" pitchFamily="18" charset="0"/>
              </a:rPr>
              <a:t>I</a:t>
            </a:r>
            <a:r>
              <a:rPr lang="en-US" sz="600" dirty="0" smtClean="0">
                <a:latin typeface="Cambria" panose="02040503050406030204" pitchFamily="18" charset="0"/>
              </a:rPr>
              <a:t>nfusion therapy provided</a:t>
            </a:r>
          </a:p>
          <a:p>
            <a:pPr marL="171450" indent="-171450">
              <a:buFont typeface="Arial" panose="020B0604020202020204" pitchFamily="34" charset="0"/>
              <a:buChar char="•"/>
            </a:pPr>
            <a:r>
              <a:rPr lang="en-US" sz="600" dirty="0" smtClean="0">
                <a:latin typeface="Cambria" panose="02040503050406030204" pitchFamily="18" charset="0"/>
              </a:rPr>
              <a:t>COPD </a:t>
            </a:r>
            <a:r>
              <a:rPr lang="en-US" sz="600" dirty="0">
                <a:latin typeface="Cambria" panose="02040503050406030204" pitchFamily="18" charset="0"/>
              </a:rPr>
              <a:t>inhalers and medications are </a:t>
            </a:r>
            <a:r>
              <a:rPr lang="en-US" sz="600" dirty="0" smtClean="0">
                <a:latin typeface="Cambria" panose="02040503050406030204" pitchFamily="18" charset="0"/>
              </a:rPr>
              <a:t>prescribed</a:t>
            </a:r>
          </a:p>
          <a:p>
            <a:pPr marL="171450" indent="-171450">
              <a:buFont typeface="Arial" panose="020B0604020202020204" pitchFamily="34" charset="0"/>
              <a:buChar char="•"/>
            </a:pPr>
            <a:r>
              <a:rPr lang="en-US" sz="600" dirty="0">
                <a:latin typeface="Cambria" panose="02040503050406030204" pitchFamily="18" charset="0"/>
              </a:rPr>
              <a:t>P</a:t>
            </a:r>
            <a:r>
              <a:rPr lang="en-US" sz="600" dirty="0" smtClean="0">
                <a:latin typeface="Cambria" panose="02040503050406030204" pitchFamily="18" charset="0"/>
              </a:rPr>
              <a:t>ulmonary rehabilitation encouraged and available on site</a:t>
            </a:r>
          </a:p>
          <a:p>
            <a:pPr marL="171450" indent="-171450">
              <a:buFont typeface="Arial" panose="020B0604020202020204" pitchFamily="34" charset="0"/>
              <a:buChar char="•"/>
            </a:pPr>
            <a:r>
              <a:rPr lang="en-US" sz="600" dirty="0" smtClean="0">
                <a:latin typeface="Cambria" panose="02040503050406030204" pitchFamily="18" charset="0"/>
              </a:rPr>
              <a:t>Oxygen is supplied at no cost</a:t>
            </a:r>
          </a:p>
          <a:p>
            <a:endParaRPr lang="en-US" sz="600" dirty="0" smtClean="0">
              <a:latin typeface="Cambria" panose="02040503050406030204" pitchFamily="18" charset="0"/>
            </a:endParaRPr>
          </a:p>
          <a:p>
            <a:r>
              <a:rPr lang="en-US" sz="600" dirty="0">
                <a:latin typeface="Cambria" panose="02040503050406030204" pitchFamily="18" charset="0"/>
              </a:rPr>
              <a:t>E</a:t>
            </a:r>
            <a:r>
              <a:rPr lang="en-US" sz="600" dirty="0" smtClean="0">
                <a:latin typeface="Cambria" panose="02040503050406030204" pitchFamily="18" charset="0"/>
              </a:rPr>
              <a:t>arly detection of AATD, </a:t>
            </a:r>
            <a:r>
              <a:rPr lang="en-US" sz="600" dirty="0">
                <a:latin typeface="Cambria" panose="02040503050406030204" pitchFamily="18" charset="0"/>
              </a:rPr>
              <a:t>COPD can be </a:t>
            </a:r>
            <a:r>
              <a:rPr lang="en-US" sz="600" dirty="0" smtClean="0">
                <a:latin typeface="Cambria" panose="02040503050406030204" pitchFamily="18" charset="0"/>
              </a:rPr>
              <a:t>avoided. However, if </a:t>
            </a:r>
            <a:r>
              <a:rPr lang="en-US" sz="600" dirty="0">
                <a:latin typeface="Cambria" panose="02040503050406030204" pitchFamily="18" charset="0"/>
              </a:rPr>
              <a:t>detected after the patient has COPD, treatment </a:t>
            </a:r>
            <a:r>
              <a:rPr lang="en-US" sz="600" dirty="0" smtClean="0">
                <a:latin typeface="Cambria" panose="02040503050406030204" pitchFamily="18" charset="0"/>
              </a:rPr>
              <a:t>will </a:t>
            </a:r>
            <a:r>
              <a:rPr lang="en-US" sz="600" dirty="0">
                <a:latin typeface="Cambria" panose="02040503050406030204" pitchFamily="18" charset="0"/>
              </a:rPr>
              <a:t>add quality years to the patient’s life. </a:t>
            </a:r>
            <a:endParaRPr lang="en-US" sz="600" dirty="0" smtClean="0">
              <a:latin typeface="Cambria" panose="02040503050406030204" pitchFamily="18" charset="0"/>
            </a:endParaRPr>
          </a:p>
        </p:txBody>
      </p:sp>
      <p:sp>
        <p:nvSpPr>
          <p:cNvPr id="35" name="TextBox 34"/>
          <p:cNvSpPr txBox="1"/>
          <p:nvPr/>
        </p:nvSpPr>
        <p:spPr>
          <a:xfrm>
            <a:off x="1579467" y="835474"/>
            <a:ext cx="2973688" cy="461665"/>
          </a:xfrm>
          <a:prstGeom prst="rect">
            <a:avLst/>
          </a:prstGeom>
          <a:noFill/>
        </p:spPr>
        <p:txBody>
          <a:bodyPr wrap="square" rtlCol="0">
            <a:spAutoFit/>
          </a:bodyPr>
          <a:lstStyle/>
          <a:p>
            <a:pPr algn="ctr"/>
            <a:r>
              <a:rPr lang="en-US" sz="1200" b="1" dirty="0"/>
              <a:t>The Genetic Variants of Alpha-1 Antitrypsin Deficiency</a:t>
            </a:r>
            <a:endParaRPr lang="en-US" sz="1200" dirty="0"/>
          </a:p>
        </p:txBody>
      </p:sp>
      <p:sp>
        <p:nvSpPr>
          <p:cNvPr id="45" name="TextBox 44"/>
          <p:cNvSpPr txBox="1"/>
          <p:nvPr/>
        </p:nvSpPr>
        <p:spPr>
          <a:xfrm>
            <a:off x="10147138" y="829662"/>
            <a:ext cx="1968377" cy="276999"/>
          </a:xfrm>
          <a:prstGeom prst="rect">
            <a:avLst/>
          </a:prstGeom>
          <a:noFill/>
        </p:spPr>
        <p:txBody>
          <a:bodyPr wrap="square" rtlCol="0">
            <a:spAutoFit/>
          </a:bodyPr>
          <a:lstStyle/>
          <a:p>
            <a:pPr algn="ctr"/>
            <a:r>
              <a:rPr lang="en-US" sz="1200" b="1" dirty="0" smtClean="0"/>
              <a:t>References</a:t>
            </a:r>
          </a:p>
        </p:txBody>
      </p:sp>
      <p:sp>
        <p:nvSpPr>
          <p:cNvPr id="46" name="TextBox 45"/>
          <p:cNvSpPr txBox="1"/>
          <p:nvPr/>
        </p:nvSpPr>
        <p:spPr>
          <a:xfrm>
            <a:off x="10105183" y="1025692"/>
            <a:ext cx="2010334" cy="3416320"/>
          </a:xfrm>
          <a:prstGeom prst="rect">
            <a:avLst/>
          </a:prstGeom>
          <a:noFill/>
        </p:spPr>
        <p:txBody>
          <a:bodyPr wrap="square" rtlCol="0">
            <a:spAutoFit/>
          </a:bodyPr>
          <a:lstStyle/>
          <a:p>
            <a:pPr marL="119063" indent="-119063"/>
            <a:r>
              <a:rPr lang="en-US" sz="600" dirty="0" err="1" smtClean="0">
                <a:latin typeface="Cambria" panose="02040503050406030204" pitchFamily="18" charset="0"/>
              </a:rPr>
              <a:t>Brode</a:t>
            </a:r>
            <a:r>
              <a:rPr lang="en-US" sz="600" dirty="0">
                <a:latin typeface="Cambria" panose="02040503050406030204" pitchFamily="18" charset="0"/>
              </a:rPr>
              <a:t>, S. K., Ling, S. C., &amp; Chapman, K. R. (2012). Alpha-1 antitrypsin deficiency: a commonly overlooked cause of lung disease. CMAJ: Canadian Medical Association Journal, 184(12), 1365-1371. </a:t>
            </a:r>
            <a:r>
              <a:rPr lang="en-US" sz="600" dirty="0" smtClean="0">
                <a:latin typeface="Cambria" panose="02040503050406030204" pitchFamily="18" charset="0"/>
              </a:rPr>
              <a:t>doi:10.5103/cmaj.111749</a:t>
            </a:r>
          </a:p>
          <a:p>
            <a:pPr marL="119063" indent="-119063"/>
            <a:r>
              <a:rPr lang="en-US" sz="600" dirty="0" err="1">
                <a:latin typeface="Cambria" panose="02040503050406030204" pitchFamily="18" charset="0"/>
              </a:rPr>
              <a:t>Janciauskiene</a:t>
            </a:r>
            <a:r>
              <a:rPr lang="en-US" sz="600" dirty="0">
                <a:latin typeface="Cambria" panose="02040503050406030204" pitchFamily="18" charset="0"/>
              </a:rPr>
              <a:t>, S., </a:t>
            </a:r>
            <a:r>
              <a:rPr lang="en-US" sz="600" dirty="0" err="1">
                <a:latin typeface="Cambria" panose="02040503050406030204" pitchFamily="18" charset="0"/>
              </a:rPr>
              <a:t>Ferrarotti</a:t>
            </a:r>
            <a:r>
              <a:rPr lang="en-US" sz="600" dirty="0">
                <a:latin typeface="Cambria" panose="02040503050406030204" pitchFamily="18" charset="0"/>
              </a:rPr>
              <a:t>, I., </a:t>
            </a:r>
            <a:r>
              <a:rPr lang="en-US" sz="600" dirty="0" err="1">
                <a:latin typeface="Cambria" panose="02040503050406030204" pitchFamily="18" charset="0"/>
              </a:rPr>
              <a:t>Laenger</a:t>
            </a:r>
            <a:r>
              <a:rPr lang="en-US" sz="600" dirty="0">
                <a:latin typeface="Cambria" panose="02040503050406030204" pitchFamily="18" charset="0"/>
              </a:rPr>
              <a:t>, F., </a:t>
            </a:r>
            <a:r>
              <a:rPr lang="en-US" sz="600" dirty="0" err="1">
                <a:latin typeface="Cambria" panose="02040503050406030204" pitchFamily="18" charset="0"/>
              </a:rPr>
              <a:t>Jonigk</a:t>
            </a:r>
            <a:r>
              <a:rPr lang="en-US" sz="600" dirty="0">
                <a:latin typeface="Cambria" panose="02040503050406030204" pitchFamily="18" charset="0"/>
              </a:rPr>
              <a:t>, D., &amp; </a:t>
            </a:r>
            <a:r>
              <a:rPr lang="en-US" sz="600" dirty="0" err="1">
                <a:latin typeface="Cambria" panose="02040503050406030204" pitchFamily="18" charset="0"/>
              </a:rPr>
              <a:t>Luisetti</a:t>
            </a:r>
            <a:r>
              <a:rPr lang="en-US" sz="600" dirty="0">
                <a:latin typeface="Cambria" panose="02040503050406030204" pitchFamily="18" charset="0"/>
              </a:rPr>
              <a:t>, M. (2011). Clinical utility gene card for: alpha-1 antitrypsin deficiency. European Journal of Human Genetics: EJHG, 19(5). doi:10.1038/ejhg.2010.246</a:t>
            </a:r>
          </a:p>
          <a:p>
            <a:pPr marL="119063" indent="-119063"/>
            <a:r>
              <a:rPr lang="en-US" sz="600" dirty="0" err="1">
                <a:latin typeface="Cambria" panose="02040503050406030204" pitchFamily="18" charset="0"/>
              </a:rPr>
              <a:t>Koepke</a:t>
            </a:r>
            <a:r>
              <a:rPr lang="en-US" sz="600" dirty="0">
                <a:latin typeface="Cambria" panose="02040503050406030204" pitchFamily="18" charset="0"/>
              </a:rPr>
              <a:t>, J., </a:t>
            </a:r>
            <a:r>
              <a:rPr lang="en-US" sz="600" dirty="0" err="1">
                <a:latin typeface="Cambria" panose="02040503050406030204" pitchFamily="18" charset="0"/>
              </a:rPr>
              <a:t>Dresel</a:t>
            </a:r>
            <a:r>
              <a:rPr lang="en-US" sz="600" dirty="0">
                <a:latin typeface="Cambria" panose="02040503050406030204" pitchFamily="18" charset="0"/>
              </a:rPr>
              <a:t>, M., </a:t>
            </a:r>
            <a:r>
              <a:rPr lang="en-US" sz="600" dirty="0" err="1">
                <a:latin typeface="Cambria" panose="02040503050406030204" pitchFamily="18" charset="0"/>
              </a:rPr>
              <a:t>Schmid</a:t>
            </a:r>
            <a:r>
              <a:rPr lang="en-US" sz="600" dirty="0">
                <a:latin typeface="Cambria" panose="02040503050406030204" pitchFamily="18" charset="0"/>
              </a:rPr>
              <a:t>, S., </a:t>
            </a:r>
            <a:r>
              <a:rPr lang="en-US" sz="600" dirty="0" err="1">
                <a:latin typeface="Cambria" panose="02040503050406030204" pitchFamily="18" charset="0"/>
              </a:rPr>
              <a:t>Greulich</a:t>
            </a:r>
            <a:r>
              <a:rPr lang="en-US" sz="600" dirty="0">
                <a:latin typeface="Cambria" panose="02040503050406030204" pitchFamily="18" charset="0"/>
              </a:rPr>
              <a:t>, T., </a:t>
            </a:r>
            <a:r>
              <a:rPr lang="en-US" sz="600" dirty="0" err="1">
                <a:latin typeface="Cambria" panose="02040503050406030204" pitchFamily="18" charset="0"/>
              </a:rPr>
              <a:t>Beutel</a:t>
            </a:r>
            <a:r>
              <a:rPr lang="en-US" sz="600" dirty="0">
                <a:latin typeface="Cambria" panose="02040503050406030204" pitchFamily="18" charset="0"/>
              </a:rPr>
              <a:t>, B., </a:t>
            </a:r>
            <a:r>
              <a:rPr lang="en-US" sz="600" dirty="0" err="1">
                <a:latin typeface="Cambria" panose="02040503050406030204" pitchFamily="18" charset="0"/>
              </a:rPr>
              <a:t>Schmeck</a:t>
            </a:r>
            <a:r>
              <a:rPr lang="en-US" sz="600" dirty="0">
                <a:latin typeface="Cambria" panose="02040503050406030204" pitchFamily="18" charset="0"/>
              </a:rPr>
              <a:t>, B., . . . </a:t>
            </a:r>
            <a:r>
              <a:rPr lang="en-US" sz="600" dirty="0" err="1">
                <a:latin typeface="Cambria" panose="02040503050406030204" pitchFamily="18" charset="0"/>
              </a:rPr>
              <a:t>Koczulla</a:t>
            </a:r>
            <a:r>
              <a:rPr lang="en-US" sz="600" dirty="0">
                <a:latin typeface="Cambria" panose="02040503050406030204" pitchFamily="18" charset="0"/>
              </a:rPr>
              <a:t>, A. R. (2015). Therapy with plasma purified alpha-1 antitrypsin (</a:t>
            </a:r>
            <a:r>
              <a:rPr lang="en-US" sz="600" dirty="0" err="1">
                <a:latin typeface="Cambria" panose="02040503050406030204" pitchFamily="18" charset="0"/>
              </a:rPr>
              <a:t>Prolastin</a:t>
            </a:r>
            <a:r>
              <a:rPr lang="en-US" sz="600" dirty="0">
                <a:latin typeface="Cambria" panose="02040503050406030204" pitchFamily="18" charset="0"/>
              </a:rPr>
              <a:t>®) induces time-dependent changes in plasma levels of MMP-9 and MPO. </a:t>
            </a:r>
            <a:r>
              <a:rPr lang="en-US" sz="600" dirty="0" err="1">
                <a:latin typeface="Cambria" panose="02040503050406030204" pitchFamily="18" charset="0"/>
              </a:rPr>
              <a:t>Plos</a:t>
            </a:r>
            <a:r>
              <a:rPr lang="en-US" sz="600" dirty="0">
                <a:latin typeface="Cambria" panose="02040503050406030204" pitchFamily="18" charset="0"/>
              </a:rPr>
              <a:t> One, 10(1). </a:t>
            </a:r>
            <a:r>
              <a:rPr lang="en-US" sz="600" dirty="0" smtClean="0">
                <a:latin typeface="Cambria" panose="02040503050406030204" pitchFamily="18" charset="0"/>
              </a:rPr>
              <a:t>doi:10.1371/journal.pone.0117497</a:t>
            </a:r>
          </a:p>
          <a:p>
            <a:pPr marL="119063" indent="-119063"/>
            <a:r>
              <a:rPr lang="en-US" sz="600" dirty="0">
                <a:latin typeface="Cambria" panose="02040503050406030204" pitchFamily="18" charset="0"/>
              </a:rPr>
              <a:t>Pini, L., </a:t>
            </a:r>
            <a:r>
              <a:rPr lang="en-US" sz="600" dirty="0" err="1">
                <a:latin typeface="Cambria" panose="02040503050406030204" pitchFamily="18" charset="0"/>
              </a:rPr>
              <a:t>Tiberio</a:t>
            </a:r>
            <a:r>
              <a:rPr lang="en-US" sz="600" dirty="0">
                <a:latin typeface="Cambria" panose="02040503050406030204" pitchFamily="18" charset="0"/>
              </a:rPr>
              <a:t>, L., </a:t>
            </a:r>
            <a:r>
              <a:rPr lang="en-US" sz="600" dirty="0" err="1">
                <a:latin typeface="Cambria" panose="02040503050406030204" pitchFamily="18" charset="0"/>
              </a:rPr>
              <a:t>Venkatesan</a:t>
            </a:r>
            <a:r>
              <a:rPr lang="en-US" sz="600" dirty="0">
                <a:latin typeface="Cambria" panose="02040503050406030204" pitchFamily="18" charset="0"/>
              </a:rPr>
              <a:t>, N., </a:t>
            </a:r>
            <a:r>
              <a:rPr lang="en-US" sz="600" dirty="0" err="1">
                <a:latin typeface="Cambria" panose="02040503050406030204" pitchFamily="18" charset="0"/>
              </a:rPr>
              <a:t>Bezzi</a:t>
            </a:r>
            <a:r>
              <a:rPr lang="en-US" sz="600" dirty="0">
                <a:latin typeface="Cambria" panose="02040503050406030204" pitchFamily="18" charset="0"/>
              </a:rPr>
              <a:t>, M., Corda, L., </a:t>
            </a:r>
            <a:r>
              <a:rPr lang="en-US" sz="600" dirty="0" err="1">
                <a:latin typeface="Cambria" panose="02040503050406030204" pitchFamily="18" charset="0"/>
              </a:rPr>
              <a:t>Luisetti</a:t>
            </a:r>
            <a:r>
              <a:rPr lang="en-US" sz="600" dirty="0">
                <a:latin typeface="Cambria" panose="02040503050406030204" pitchFamily="18" charset="0"/>
              </a:rPr>
              <a:t>, M., . . . </a:t>
            </a:r>
            <a:r>
              <a:rPr lang="en-US" sz="600" dirty="0" err="1">
                <a:latin typeface="Cambria" panose="02040503050406030204" pitchFamily="18" charset="0"/>
              </a:rPr>
              <a:t>Tantucci</a:t>
            </a:r>
            <a:r>
              <a:rPr lang="en-US" sz="600" dirty="0">
                <a:latin typeface="Cambria" panose="02040503050406030204" pitchFamily="18" charset="0"/>
              </a:rPr>
              <a:t>, C. (2014). The role of bronchial epithelial cells in the pathogenesis of COPD in Z-alpha-1 antitrypsin deficiency. Respiratory Research, 15(112). </a:t>
            </a:r>
            <a:r>
              <a:rPr lang="en-US" sz="600" dirty="0" smtClean="0">
                <a:latin typeface="Cambria" panose="02040503050406030204" pitchFamily="18" charset="0"/>
              </a:rPr>
              <a:t>doi:10.1186/s12931-014-0112-3</a:t>
            </a:r>
          </a:p>
          <a:p>
            <a:pPr marL="119063" indent="-119063"/>
            <a:r>
              <a:rPr lang="en-US" sz="600" dirty="0" err="1">
                <a:latin typeface="Cambria" panose="02040503050406030204" pitchFamily="18" charset="0"/>
              </a:rPr>
              <a:t>Stoller</a:t>
            </a:r>
            <a:r>
              <a:rPr lang="en-US" sz="600" dirty="0">
                <a:latin typeface="Cambria" panose="02040503050406030204" pitchFamily="18" charset="0"/>
              </a:rPr>
              <a:t>, J. K., &amp; </a:t>
            </a:r>
            <a:r>
              <a:rPr lang="en-US" sz="600" dirty="0" err="1">
                <a:latin typeface="Cambria" panose="02040503050406030204" pitchFamily="18" charset="0"/>
              </a:rPr>
              <a:t>Brantly</a:t>
            </a:r>
            <a:r>
              <a:rPr lang="en-US" sz="600" dirty="0">
                <a:latin typeface="Cambria" panose="02040503050406030204" pitchFamily="18" charset="0"/>
              </a:rPr>
              <a:t>, M. (2013). The challenge of detecting alpha-1 antitrypsin deficiency. COPD: Journal of Chronic Obstructive Pulmonary Disease, 10(S1), 26-34. doi:10.3109/15412555.2013.763782</a:t>
            </a:r>
          </a:p>
          <a:p>
            <a:pPr marL="119063" indent="-119063"/>
            <a:r>
              <a:rPr lang="en-US" sz="600" dirty="0">
                <a:latin typeface="Cambria" panose="02040503050406030204" pitchFamily="18" charset="0"/>
              </a:rPr>
              <a:t>Strange, C. (2013). Airway disease in alpha-1 antitrypsin deficiency. COPD: Journal of Chronic Obstructive Pulmonary Disease, 10(S1), 68-73. doi:10.3109/15412555.2013.764404</a:t>
            </a:r>
          </a:p>
          <a:p>
            <a:pPr marL="119063" indent="-119063"/>
            <a:r>
              <a:rPr lang="en-US" sz="600" dirty="0">
                <a:latin typeface="Cambria" panose="02040503050406030204" pitchFamily="18" charset="0"/>
              </a:rPr>
              <a:t> </a:t>
            </a:r>
            <a:r>
              <a:rPr lang="en-US" sz="600" dirty="0" err="1">
                <a:latin typeface="Cambria" panose="02040503050406030204" pitchFamily="18" charset="0"/>
              </a:rPr>
              <a:t>Wewers</a:t>
            </a:r>
            <a:r>
              <a:rPr lang="en-US" sz="600" dirty="0">
                <a:latin typeface="Cambria" panose="02040503050406030204" pitchFamily="18" charset="0"/>
              </a:rPr>
              <a:t>, M. D., &amp; Crystal, R. G. (2013). Alpha-1 antitrypsin augmentation therapy. COPD: Journal of Chronic Obstructive Pulmonary Disease, 10(S1), 64-67. doi:10.3109/15412555.2013.764402 </a:t>
            </a:r>
          </a:p>
          <a:p>
            <a:pPr marL="119063" indent="-119063"/>
            <a:endParaRPr lang="en-US" sz="600" dirty="0">
              <a:latin typeface="Cambria" panose="02040503050406030204" pitchFamily="18" charset="0"/>
            </a:endParaRPr>
          </a:p>
        </p:txBody>
      </p:sp>
      <p:sp>
        <p:nvSpPr>
          <p:cNvPr id="47" name="TextBox 46"/>
          <p:cNvSpPr txBox="1"/>
          <p:nvPr/>
        </p:nvSpPr>
        <p:spPr>
          <a:xfrm>
            <a:off x="10142735" y="4240413"/>
            <a:ext cx="1972779" cy="276999"/>
          </a:xfrm>
          <a:prstGeom prst="rect">
            <a:avLst/>
          </a:prstGeom>
          <a:noFill/>
        </p:spPr>
        <p:txBody>
          <a:bodyPr wrap="square" rtlCol="0">
            <a:spAutoFit/>
          </a:bodyPr>
          <a:lstStyle/>
          <a:p>
            <a:pPr algn="ctr"/>
            <a:r>
              <a:rPr lang="en-US" sz="1200" b="1" dirty="0" smtClean="0"/>
              <a:t>Additional Sources</a:t>
            </a:r>
          </a:p>
        </p:txBody>
      </p:sp>
      <p:cxnSp>
        <p:nvCxnSpPr>
          <p:cNvPr id="50" name="Straight Connector 49"/>
          <p:cNvCxnSpPr>
            <a:stCxn id="35" idx="1"/>
          </p:cNvCxnSpPr>
          <p:nvPr/>
        </p:nvCxnSpPr>
        <p:spPr>
          <a:xfrm flipH="1">
            <a:off x="1563711" y="1066307"/>
            <a:ext cx="15756" cy="555493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0108585" y="4275406"/>
            <a:ext cx="2032868" cy="538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21768" y="1474968"/>
            <a:ext cx="1537813" cy="184666"/>
          </a:xfrm>
          <a:prstGeom prst="rect">
            <a:avLst/>
          </a:prstGeom>
          <a:noFill/>
        </p:spPr>
        <p:txBody>
          <a:bodyPr wrap="square" rtlCol="0">
            <a:spAutoFit/>
          </a:bodyPr>
          <a:lstStyle/>
          <a:p>
            <a:pPr indent="57150"/>
            <a:endParaRPr lang="en-US" sz="600" dirty="0" smtClean="0">
              <a:latin typeface="Cambria" panose="02040503050406030204" pitchFamily="18" charset="0"/>
            </a:endParaRP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smtClean="0"/>
              <a:t>	Otterbein University, Westerville, Ohio	</a:t>
            </a:r>
            <a:endParaRPr lang="en-US" sz="1200" dirty="0"/>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1309" y="5561365"/>
            <a:ext cx="1388915" cy="914400"/>
          </a:xfrm>
          <a:prstGeom prst="rect">
            <a:avLst/>
          </a:prstGeom>
        </p:spPr>
      </p:pic>
      <p:cxnSp>
        <p:nvCxnSpPr>
          <p:cNvPr id="53" name="Straight Connector 52"/>
          <p:cNvCxnSpPr/>
          <p:nvPr/>
        </p:nvCxnSpPr>
        <p:spPr>
          <a:xfrm>
            <a:off x="4576710" y="996050"/>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10081374" y="870467"/>
            <a:ext cx="18625" cy="574088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43841" y="1025692"/>
            <a:ext cx="7469" cy="558565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553584" y="1226852"/>
            <a:ext cx="3088737" cy="1938992"/>
          </a:xfrm>
          <a:prstGeom prst="rect">
            <a:avLst/>
          </a:prstGeom>
          <a:noFill/>
        </p:spPr>
        <p:txBody>
          <a:bodyPr wrap="square" rtlCol="0">
            <a:spAutoFit/>
          </a:bodyPr>
          <a:lstStyle/>
          <a:p>
            <a:pPr indent="115888"/>
            <a:r>
              <a:rPr lang="en-US" sz="600" dirty="0" err="1">
                <a:latin typeface="Cambria" panose="02040503050406030204" pitchFamily="18" charset="0"/>
              </a:rPr>
              <a:t>Janciauskiene</a:t>
            </a:r>
            <a:r>
              <a:rPr lang="en-US" sz="600" dirty="0">
                <a:latin typeface="Cambria" panose="02040503050406030204" pitchFamily="18" charset="0"/>
              </a:rPr>
              <a:t> et al. (2011) explain that 10% of children with the Z-protein phenotype AATD identified through newborn screening have abnormal liver function. The identified babies have prolonged obstructive jaundice and 2% of these children will have liver failure and require a transplant. Since the disease is identified early the opportunity to avoid smoking and environmental exposures are paramount. Avoiding unnecessary exposure will lessen the chance of developing the COPD aspect of this illness (</a:t>
            </a:r>
            <a:r>
              <a:rPr lang="en-US" sz="600" dirty="0" err="1">
                <a:latin typeface="Cambria" panose="02040503050406030204" pitchFamily="18" charset="0"/>
              </a:rPr>
              <a:t>Janciauskiene</a:t>
            </a:r>
            <a:r>
              <a:rPr lang="en-US" sz="600" dirty="0">
                <a:latin typeface="Cambria" panose="02040503050406030204" pitchFamily="18" charset="0"/>
              </a:rPr>
              <a:t> et al., 2011).  </a:t>
            </a:r>
          </a:p>
          <a:p>
            <a:pPr indent="115888"/>
            <a:endParaRPr lang="en-US" sz="600" dirty="0" smtClean="0">
              <a:latin typeface="Cambria" panose="02040503050406030204" pitchFamily="18" charset="0"/>
            </a:endParaRPr>
          </a:p>
          <a:p>
            <a:pPr indent="115888"/>
            <a:r>
              <a:rPr lang="en-US" sz="600" dirty="0" smtClean="0">
                <a:latin typeface="Cambria" panose="02040503050406030204" pitchFamily="18" charset="0"/>
              </a:rPr>
              <a:t>Strange </a:t>
            </a:r>
            <a:r>
              <a:rPr lang="en-US" sz="600" dirty="0">
                <a:latin typeface="Cambria" panose="02040503050406030204" pitchFamily="18" charset="0"/>
              </a:rPr>
              <a:t>(2013) points out that AATD is a genetic condition that predisposes individuals to an early onset of pulmonary emphysema. Also, within this population of AATD patients, asthma and bronchiectasis have been reported. The reports of asthma are thought to be misdiagnosed. Possibly because of the age of the patient or a non-smoking history. The symptoms associated with this disease process is the same for emphysema without the AATD component. Patients present with a cough, wheezing, dyspnea, and excessive sputum production. They may also have a lower oxygen saturation. Another sign is frequent exacerbations and lung infections. The diagnosis of AATD is usually identified after the patient has COPD. Generally, the Pulmonologist will order a blood test to see if the patient has the genetic disorder, especially if they are exhibiting symptoms at a younger age than what is typical for a COPD patient (Strange, 2013).</a:t>
            </a:r>
          </a:p>
          <a:p>
            <a:pPr indent="115888"/>
            <a:endParaRPr lang="en-US" sz="600" dirty="0" smtClean="0">
              <a:latin typeface="Cambria" panose="02040503050406030204" pitchFamily="18" charset="0"/>
            </a:endParaRPr>
          </a:p>
        </p:txBody>
      </p:sp>
      <p:sp>
        <p:nvSpPr>
          <p:cNvPr id="82" name="Rectangle 81"/>
          <p:cNvSpPr/>
          <p:nvPr/>
        </p:nvSpPr>
        <p:spPr>
          <a:xfrm>
            <a:off x="4553584" y="829662"/>
            <a:ext cx="3097031" cy="461665"/>
          </a:xfrm>
          <a:prstGeom prst="rect">
            <a:avLst/>
          </a:prstGeom>
        </p:spPr>
        <p:txBody>
          <a:bodyPr wrap="square">
            <a:spAutoFit/>
          </a:bodyPr>
          <a:lstStyle/>
          <a:p>
            <a:pPr algn="ctr"/>
            <a:r>
              <a:rPr lang="en-US" sz="1200" b="1" dirty="0" smtClean="0"/>
              <a:t>Signs and Symptoms of Alpha-1 Antitrypsin Deficiency with COPD</a:t>
            </a:r>
            <a:endParaRPr lang="en-US" sz="1200" b="1" dirty="0"/>
          </a:p>
        </p:txBody>
      </p:sp>
      <p:sp>
        <p:nvSpPr>
          <p:cNvPr id="85" name="TextBox 84"/>
          <p:cNvSpPr txBox="1"/>
          <p:nvPr/>
        </p:nvSpPr>
        <p:spPr>
          <a:xfrm>
            <a:off x="6098436" y="1226852"/>
            <a:ext cx="1605792" cy="184666"/>
          </a:xfrm>
          <a:prstGeom prst="rect">
            <a:avLst/>
          </a:prstGeom>
          <a:noFill/>
        </p:spPr>
        <p:txBody>
          <a:bodyPr wrap="square" rtlCol="0">
            <a:spAutoFit/>
          </a:bodyPr>
          <a:lstStyle/>
          <a:p>
            <a:pPr indent="115888"/>
            <a:endParaRPr lang="en-US" sz="600" dirty="0">
              <a:latin typeface="Cambria" panose="02040503050406030204" pitchFamily="18" charset="0"/>
            </a:endParaRPr>
          </a:p>
        </p:txBody>
      </p:sp>
      <p:sp>
        <p:nvSpPr>
          <p:cNvPr id="6" name="TextBox 5"/>
          <p:cNvSpPr txBox="1"/>
          <p:nvPr/>
        </p:nvSpPr>
        <p:spPr>
          <a:xfrm>
            <a:off x="1641104" y="1244704"/>
            <a:ext cx="2882968" cy="2123658"/>
          </a:xfrm>
          <a:prstGeom prst="rect">
            <a:avLst/>
          </a:prstGeom>
          <a:noFill/>
        </p:spPr>
        <p:txBody>
          <a:bodyPr wrap="square" rtlCol="0">
            <a:spAutoFit/>
          </a:bodyPr>
          <a:lstStyle/>
          <a:p>
            <a:r>
              <a:rPr lang="en-US" sz="600" dirty="0"/>
              <a:t>Alpha-1 antitrypsin (AAT) as explained by </a:t>
            </a:r>
            <a:r>
              <a:rPr lang="en-US" sz="600" dirty="0" err="1"/>
              <a:t>Brode</a:t>
            </a:r>
            <a:r>
              <a:rPr lang="en-US" sz="600" dirty="0"/>
              <a:t>, Ling, and Chapman (2012) is a glycoprotein protease inhibitor encoded by the SERPINA1 gene on chromosome 14. Alpha-1 antitrypsin is synthesized in the liver and secreted into the blood. It travels to the lungs </a:t>
            </a:r>
            <a:r>
              <a:rPr lang="en-US" sz="600" dirty="0" smtClean="0"/>
              <a:t>where it diffuses </a:t>
            </a:r>
            <a:r>
              <a:rPr lang="en-US" sz="600" dirty="0"/>
              <a:t>into the </a:t>
            </a:r>
            <a:r>
              <a:rPr lang="en-US" sz="600" dirty="0" err="1" smtClean="0"/>
              <a:t>interstitium</a:t>
            </a:r>
            <a:r>
              <a:rPr lang="en-US" sz="600" dirty="0" smtClean="0"/>
              <a:t> </a:t>
            </a:r>
            <a:r>
              <a:rPr lang="en-US" sz="600" dirty="0"/>
              <a:t>and the alveolar lining fluid. Here it inactivates neutrophil elastase, helping to protect the lungs from protease-mediated damage (</a:t>
            </a:r>
            <a:r>
              <a:rPr lang="en-US" sz="600" dirty="0" err="1"/>
              <a:t>Brode</a:t>
            </a:r>
            <a:r>
              <a:rPr lang="en-US" sz="600" dirty="0"/>
              <a:t>, Ling, &amp; Chapman, 2012). </a:t>
            </a:r>
          </a:p>
          <a:p>
            <a:r>
              <a:rPr lang="en-US" sz="600" dirty="0"/>
              <a:t>	</a:t>
            </a:r>
          </a:p>
          <a:p>
            <a:r>
              <a:rPr lang="en-US" sz="600" dirty="0" err="1" smtClean="0"/>
              <a:t>Stoller</a:t>
            </a:r>
            <a:r>
              <a:rPr lang="en-US" sz="600" dirty="0" smtClean="0"/>
              <a:t> </a:t>
            </a:r>
            <a:r>
              <a:rPr lang="en-US" sz="600" dirty="0"/>
              <a:t>and </a:t>
            </a:r>
            <a:r>
              <a:rPr lang="en-US" sz="600" dirty="0" err="1"/>
              <a:t>Brantly</a:t>
            </a:r>
            <a:r>
              <a:rPr lang="en-US" sz="600" dirty="0"/>
              <a:t> (2013) describe AATD as an autosomal co-dominant condition with over 100 variants (</a:t>
            </a:r>
            <a:r>
              <a:rPr lang="en-US" sz="600" dirty="0" err="1"/>
              <a:t>Stoller</a:t>
            </a:r>
            <a:r>
              <a:rPr lang="en-US" sz="600" dirty="0"/>
              <a:t> &amp; </a:t>
            </a:r>
            <a:r>
              <a:rPr lang="en-US" sz="600" dirty="0" err="1"/>
              <a:t>Brantly</a:t>
            </a:r>
            <a:r>
              <a:rPr lang="en-US" sz="600" dirty="0"/>
              <a:t>, 2013). </a:t>
            </a:r>
            <a:r>
              <a:rPr lang="en-US" sz="600" dirty="0" err="1"/>
              <a:t>Brode</a:t>
            </a:r>
            <a:r>
              <a:rPr lang="en-US" sz="600" dirty="0"/>
              <a:t>, Ling, and Chapman (2012) further explain that not all of the variants are associated with the disease. The most common of these variants is the M allele. The M allele variant poses no risk for liver or lung disease. Most people with severe AATD are homozygous for the Z allele. The Z allele variant protein miss-folds and polymerizes during its production in the endoplasmic reticulum of hepatocytes. The abnormal polymers get trapped in the liver; reducing the amount of AAT released into the blood. As a result, the alveoli allows uncontrolled proteolytic attack and tissue destruction of the lungs. The connective tissue throughout the lungs is damaged, due to the increase in elastase activity. The decrease is AAT in the lungs places the individual at risk for lung disease. However, there has to be environmental or other genetic factors to elicit respiratory symptoms. The buildup of AAT in the liver causes liver disease. The AAT causes a reaction from the hepatocytes including autophagy and apoptosis of hepatocytes (</a:t>
            </a:r>
            <a:r>
              <a:rPr lang="en-US" sz="600" dirty="0" err="1"/>
              <a:t>Brode</a:t>
            </a:r>
            <a:r>
              <a:rPr lang="en-US" sz="600" dirty="0"/>
              <a:t>, Ling, &amp; Chapman, 2012).   </a:t>
            </a:r>
          </a:p>
        </p:txBody>
      </p:sp>
      <p:sp>
        <p:nvSpPr>
          <p:cNvPr id="15" name="TextBox 14"/>
          <p:cNvSpPr txBox="1"/>
          <p:nvPr/>
        </p:nvSpPr>
        <p:spPr>
          <a:xfrm>
            <a:off x="1488036" y="3368362"/>
            <a:ext cx="2946065" cy="276999"/>
          </a:xfrm>
          <a:prstGeom prst="rect">
            <a:avLst/>
          </a:prstGeom>
          <a:noFill/>
        </p:spPr>
        <p:txBody>
          <a:bodyPr wrap="square" rtlCol="0">
            <a:spAutoFit/>
          </a:bodyPr>
          <a:lstStyle/>
          <a:p>
            <a:pPr algn="ctr"/>
            <a:r>
              <a:rPr lang="en-US" sz="1200" b="1" dirty="0" smtClean="0"/>
              <a:t>Treatment</a:t>
            </a:r>
            <a:endParaRPr lang="en-US" sz="1200" b="1" dirty="0"/>
          </a:p>
        </p:txBody>
      </p:sp>
      <p:sp>
        <p:nvSpPr>
          <p:cNvPr id="20" name="TextBox 19"/>
          <p:cNvSpPr txBox="1"/>
          <p:nvPr/>
        </p:nvSpPr>
        <p:spPr>
          <a:xfrm>
            <a:off x="7433727" y="850165"/>
            <a:ext cx="2944081" cy="276999"/>
          </a:xfrm>
          <a:prstGeom prst="rect">
            <a:avLst/>
          </a:prstGeom>
          <a:noFill/>
        </p:spPr>
        <p:txBody>
          <a:bodyPr wrap="square" rtlCol="0">
            <a:spAutoFit/>
          </a:bodyPr>
          <a:lstStyle/>
          <a:p>
            <a:pPr algn="ctr"/>
            <a:r>
              <a:rPr lang="en-US" sz="1200" b="1" dirty="0"/>
              <a:t>Implications for Nursing Care</a:t>
            </a:r>
            <a:endParaRPr lang="en-US" sz="1200" dirty="0"/>
          </a:p>
        </p:txBody>
      </p:sp>
      <p:sp>
        <p:nvSpPr>
          <p:cNvPr id="21" name="TextBox 20"/>
          <p:cNvSpPr txBox="1"/>
          <p:nvPr/>
        </p:nvSpPr>
        <p:spPr>
          <a:xfrm>
            <a:off x="7665692" y="1148226"/>
            <a:ext cx="2466667" cy="2769989"/>
          </a:xfrm>
          <a:prstGeom prst="rect">
            <a:avLst/>
          </a:prstGeom>
          <a:noFill/>
        </p:spPr>
        <p:txBody>
          <a:bodyPr wrap="square" rtlCol="0">
            <a:spAutoFit/>
          </a:bodyPr>
          <a:lstStyle/>
          <a:p>
            <a:r>
              <a:rPr lang="en-US" sz="600" dirty="0" err="1"/>
              <a:t>Wewers</a:t>
            </a:r>
            <a:r>
              <a:rPr lang="en-US" sz="600" dirty="0"/>
              <a:t> and Crystal (2013) make a point in saying that AAT augmentation therapy is a triumph over a genetic disease. They go on to mention that it is the only genetic lung disease with effective therapy for all affected people (</a:t>
            </a:r>
            <a:r>
              <a:rPr lang="en-US" sz="600" dirty="0" err="1"/>
              <a:t>Wewers</a:t>
            </a:r>
            <a:r>
              <a:rPr lang="en-US" sz="600" dirty="0"/>
              <a:t> &amp; Crystal, 2013). With this being the case; nurses should be advocates for testing these individuals. Detection is the biggest challenge health care professional’s face.</a:t>
            </a:r>
          </a:p>
          <a:p>
            <a:endParaRPr lang="en-US" sz="600" dirty="0" smtClean="0"/>
          </a:p>
          <a:p>
            <a:r>
              <a:rPr lang="en-US" sz="600" dirty="0" err="1" smtClean="0"/>
              <a:t>Stoller</a:t>
            </a:r>
            <a:r>
              <a:rPr lang="en-US" sz="600" dirty="0" smtClean="0"/>
              <a:t> </a:t>
            </a:r>
            <a:r>
              <a:rPr lang="en-US" sz="600" dirty="0"/>
              <a:t>and </a:t>
            </a:r>
            <a:r>
              <a:rPr lang="en-US" sz="600" dirty="0" err="1"/>
              <a:t>Brantly</a:t>
            </a:r>
            <a:r>
              <a:rPr lang="en-US" sz="600" dirty="0"/>
              <a:t> (2013) discuss reasons for the lack of AATD detection. The medical and health care staff are undereducated on the subject of AATD. They also lack the awareness to recognize the clinical manifestations adequately. Some of these patients will never see a Pulmonologist and many primary care providers seem to lack the basic knowledge to assess this disease. A questionnaire regarding signs and symptoms of AATD was given to a group of Respiratory Therapists, as well as, internal medicine trainees and the average score was 53% (</a:t>
            </a:r>
            <a:r>
              <a:rPr lang="en-US" sz="600" dirty="0" err="1"/>
              <a:t>Stoller</a:t>
            </a:r>
            <a:r>
              <a:rPr lang="en-US" sz="600" dirty="0"/>
              <a:t> &amp; </a:t>
            </a:r>
            <a:r>
              <a:rPr lang="en-US" sz="600" dirty="0" err="1"/>
              <a:t>Brantly</a:t>
            </a:r>
            <a:r>
              <a:rPr lang="en-US" sz="600" dirty="0"/>
              <a:t>, 2013). There is a need for education of healthcare professionals in identifying this disease.</a:t>
            </a:r>
          </a:p>
          <a:p>
            <a:endParaRPr lang="en-US" sz="600" dirty="0" smtClean="0"/>
          </a:p>
          <a:p>
            <a:r>
              <a:rPr lang="en-US" sz="600" dirty="0" smtClean="0"/>
              <a:t>The </a:t>
            </a:r>
            <a:r>
              <a:rPr lang="en-US" sz="600" dirty="0"/>
              <a:t>role of the Pulmonary Advanced Practice Nurse (APN) at the VAACC should be to educate staff. </a:t>
            </a:r>
            <a:r>
              <a:rPr lang="en-US" sz="600" dirty="0" smtClean="0"/>
              <a:t>Week </a:t>
            </a:r>
            <a:r>
              <a:rPr lang="en-US" sz="600" dirty="0"/>
              <a:t>there is a Primary Care Provider and </a:t>
            </a:r>
            <a:r>
              <a:rPr lang="en-US" sz="600" dirty="0" smtClean="0"/>
              <a:t>Nurse meeting at the VAACC. </a:t>
            </a:r>
            <a:r>
              <a:rPr lang="en-US" sz="600" dirty="0"/>
              <a:t>A presentation at these </a:t>
            </a:r>
            <a:r>
              <a:rPr lang="en-US" sz="600" dirty="0" smtClean="0"/>
              <a:t>meetings, </a:t>
            </a:r>
            <a:r>
              <a:rPr lang="en-US" sz="600" dirty="0"/>
              <a:t>regarding </a:t>
            </a:r>
            <a:r>
              <a:rPr lang="en-US" sz="600" dirty="0" smtClean="0"/>
              <a:t>AATD, </a:t>
            </a:r>
            <a:r>
              <a:rPr lang="en-US" sz="600" dirty="0"/>
              <a:t>would be prudent. </a:t>
            </a:r>
            <a:r>
              <a:rPr lang="en-US" sz="600" dirty="0" smtClean="0"/>
              <a:t>Engaging with the </a:t>
            </a:r>
            <a:r>
              <a:rPr lang="en-US" sz="600" dirty="0"/>
              <a:t>“first line” </a:t>
            </a:r>
            <a:r>
              <a:rPr lang="en-US" sz="600" dirty="0" smtClean="0"/>
              <a:t>providers and nurses would be a good start in educating the staff. </a:t>
            </a:r>
            <a:r>
              <a:rPr lang="en-US" sz="600" dirty="0"/>
              <a:t>Also, the Pulmonary APN would provide information to the Registered Respiratory Therapists (RRTs) who perform Pulmonary Function Testing (PFT) about </a:t>
            </a:r>
            <a:r>
              <a:rPr lang="en-US" sz="600" dirty="0" smtClean="0"/>
              <a:t>AATD and ask them to inform the physicians when they suspect AATD. </a:t>
            </a:r>
            <a:r>
              <a:rPr lang="en-US" sz="600" dirty="0"/>
              <a:t>Since many of these patients are underdiagnosed; most of them probably don’t see a Pulmonologist. Educating RRTs would be </a:t>
            </a:r>
            <a:r>
              <a:rPr lang="en-US" sz="600" dirty="0" smtClean="0"/>
              <a:t>an excellent </a:t>
            </a:r>
            <a:r>
              <a:rPr lang="en-US" sz="600" dirty="0"/>
              <a:t>way </a:t>
            </a:r>
            <a:r>
              <a:rPr lang="en-US" sz="600" dirty="0" smtClean="0"/>
              <a:t>in </a:t>
            </a:r>
            <a:r>
              <a:rPr lang="en-US" sz="600" dirty="0" err="1" smtClean="0"/>
              <a:t>indentifying</a:t>
            </a:r>
            <a:r>
              <a:rPr lang="en-US" sz="600" dirty="0" smtClean="0"/>
              <a:t> </a:t>
            </a:r>
            <a:r>
              <a:rPr lang="en-US" sz="600" dirty="0"/>
              <a:t>potential AATD patients. </a:t>
            </a:r>
          </a:p>
        </p:txBody>
      </p:sp>
      <p:sp>
        <p:nvSpPr>
          <p:cNvPr id="22" name="TextBox 21"/>
          <p:cNvSpPr txBox="1"/>
          <p:nvPr/>
        </p:nvSpPr>
        <p:spPr>
          <a:xfrm>
            <a:off x="7650615" y="3963413"/>
            <a:ext cx="2413747" cy="276999"/>
          </a:xfrm>
          <a:prstGeom prst="rect">
            <a:avLst/>
          </a:prstGeom>
          <a:noFill/>
        </p:spPr>
        <p:txBody>
          <a:bodyPr wrap="square" rtlCol="0">
            <a:spAutoFit/>
          </a:bodyPr>
          <a:lstStyle/>
          <a:p>
            <a:pPr algn="ctr"/>
            <a:r>
              <a:rPr lang="en-US" sz="1200" b="1" dirty="0"/>
              <a:t>Conclusion</a:t>
            </a:r>
            <a:endParaRPr lang="en-US" sz="1200" dirty="0"/>
          </a:p>
        </p:txBody>
      </p:sp>
      <p:sp>
        <p:nvSpPr>
          <p:cNvPr id="23" name="TextBox 22"/>
          <p:cNvSpPr txBox="1"/>
          <p:nvPr/>
        </p:nvSpPr>
        <p:spPr>
          <a:xfrm>
            <a:off x="7732565" y="4165006"/>
            <a:ext cx="2331797" cy="1200329"/>
          </a:xfrm>
          <a:prstGeom prst="rect">
            <a:avLst/>
          </a:prstGeom>
          <a:noFill/>
        </p:spPr>
        <p:txBody>
          <a:bodyPr wrap="square" rtlCol="0">
            <a:spAutoFit/>
          </a:bodyPr>
          <a:lstStyle/>
          <a:p>
            <a:r>
              <a:rPr lang="en-US" sz="600" dirty="0" smtClean="0"/>
              <a:t>Alpha-1 antitrypsin deficiency has many different genetic mutations. The most damaging of these mutations is the Z-homologous AAT allele. Even with this genetic mutation, it takes environmental exposure for COPD to occur. If detected at a younger age the patient would understand the risk factors associated with smoking and environmental exposures and could avoid COPD completely. AATD-acquired COPD is treatable. </a:t>
            </a:r>
            <a:r>
              <a:rPr lang="en-US" sz="600" dirty="0" err="1" smtClean="0"/>
              <a:t>Prolastin</a:t>
            </a:r>
            <a:r>
              <a:rPr lang="en-US" sz="600" dirty="0" smtClean="0"/>
              <a:t> therapy reduces symptoms and lessens exacerbations. The biggest challenge with this disease is the lack of knowledge and under-diagnosing of AATD. Providing education to providers, nurses, and respiratory therapists regarding this very treatable lung disease is important to help these patients prosper. </a:t>
            </a:r>
            <a:endParaRPr lang="en-US" sz="600" dirty="0"/>
          </a:p>
        </p:txBody>
      </p:sp>
      <p:sp>
        <p:nvSpPr>
          <p:cNvPr id="2" name="TextBox 1"/>
          <p:cNvSpPr txBox="1"/>
          <p:nvPr/>
        </p:nvSpPr>
        <p:spPr>
          <a:xfrm>
            <a:off x="1641104" y="3645361"/>
            <a:ext cx="2825105" cy="2954655"/>
          </a:xfrm>
          <a:prstGeom prst="rect">
            <a:avLst/>
          </a:prstGeom>
          <a:noFill/>
        </p:spPr>
        <p:txBody>
          <a:bodyPr wrap="square" rtlCol="0">
            <a:spAutoFit/>
          </a:bodyPr>
          <a:lstStyle/>
          <a:p>
            <a:pPr lvl="0"/>
            <a:r>
              <a:rPr lang="en-US" sz="600" dirty="0">
                <a:solidFill>
                  <a:prstClr val="black"/>
                </a:solidFill>
              </a:rPr>
              <a:t>Pini et al. (2014) research indicates that a new treatment should be developed for Z-phenotype AATD patients. AAT is mainly produced by the hepatic cells. However, there is a small amount produced by the bronchial epithelial cells (BEC). Inflammation causes BECs to secrete Z-AAT protein and its polymers. The process may be involved in the pathogenesis of lung emphysema and in BEC dysfunction. A new therapeutic approach for such a finding could be a treatment to prevent polymer formation, thus blocking the destruction of the lung tissue (Pini et al., 2014).</a:t>
            </a:r>
          </a:p>
          <a:p>
            <a:pPr lvl="0"/>
            <a:endParaRPr lang="en-US" sz="600" dirty="0">
              <a:solidFill>
                <a:prstClr val="black"/>
              </a:solidFill>
            </a:endParaRPr>
          </a:p>
          <a:p>
            <a:pPr lvl="0"/>
            <a:r>
              <a:rPr lang="en-US" sz="600" dirty="0" err="1">
                <a:solidFill>
                  <a:prstClr val="black"/>
                </a:solidFill>
              </a:rPr>
              <a:t>Prolastin</a:t>
            </a:r>
            <a:r>
              <a:rPr lang="en-US" sz="600" dirty="0">
                <a:solidFill>
                  <a:prstClr val="black"/>
                </a:solidFill>
              </a:rPr>
              <a:t> infusion therapy, as pointed out by </a:t>
            </a:r>
            <a:r>
              <a:rPr lang="en-US" sz="600" dirty="0" err="1">
                <a:solidFill>
                  <a:prstClr val="black"/>
                </a:solidFill>
              </a:rPr>
              <a:t>Koepke</a:t>
            </a:r>
            <a:r>
              <a:rPr lang="en-US" sz="600" dirty="0">
                <a:solidFill>
                  <a:prstClr val="black"/>
                </a:solidFill>
              </a:rPr>
              <a:t> et al. (2013), has been the treatment of choice for the past 30 years for patients with AATD-related emphysema. The intravenous infusions are weekly for an indefinite amount of time. </a:t>
            </a:r>
            <a:r>
              <a:rPr lang="en-US" sz="600" dirty="0" err="1">
                <a:solidFill>
                  <a:prstClr val="black"/>
                </a:solidFill>
              </a:rPr>
              <a:t>Prolastin</a:t>
            </a:r>
            <a:r>
              <a:rPr lang="en-US" sz="600" dirty="0">
                <a:solidFill>
                  <a:prstClr val="black"/>
                </a:solidFill>
              </a:rPr>
              <a:t> is an augmentation therapy using AAT from purified pooled human plasma. The treatment greatly reduces the sputum elastase activity and levels of leukotriene B4, IL-8, and myeloperoxidase. It also reduces lung consolidation caused by proteolytic attack and destruction of lung tissue. Currently, this is the best therapy available for AATD (</a:t>
            </a:r>
            <a:r>
              <a:rPr lang="en-US" sz="600" dirty="0" err="1">
                <a:solidFill>
                  <a:prstClr val="black"/>
                </a:solidFill>
              </a:rPr>
              <a:t>Koepke</a:t>
            </a:r>
            <a:r>
              <a:rPr lang="en-US" sz="600" dirty="0">
                <a:solidFill>
                  <a:prstClr val="black"/>
                </a:solidFill>
              </a:rPr>
              <a:t> et al., 2013).</a:t>
            </a:r>
          </a:p>
          <a:p>
            <a:pPr lvl="0"/>
            <a:endParaRPr lang="en-US" sz="600" dirty="0">
              <a:solidFill>
                <a:prstClr val="black"/>
              </a:solidFill>
            </a:endParaRPr>
          </a:p>
          <a:p>
            <a:pPr lvl="0"/>
            <a:r>
              <a:rPr lang="en-US" sz="600" dirty="0">
                <a:solidFill>
                  <a:prstClr val="black"/>
                </a:solidFill>
              </a:rPr>
              <a:t>At the VAACC </a:t>
            </a:r>
            <a:r>
              <a:rPr lang="en-US" sz="600" dirty="0" err="1">
                <a:solidFill>
                  <a:prstClr val="black"/>
                </a:solidFill>
              </a:rPr>
              <a:t>Prolastin</a:t>
            </a:r>
            <a:r>
              <a:rPr lang="en-US" sz="600" dirty="0">
                <a:solidFill>
                  <a:prstClr val="black"/>
                </a:solidFill>
              </a:rPr>
              <a:t> augmentation therapy is provided for veterans with AATD-acquired COPD, when indicated. Standard medication prescribed for COPD symptom management would be the following: </a:t>
            </a:r>
          </a:p>
          <a:p>
            <a:pPr marL="171450" lvl="0" indent="-171450">
              <a:buFont typeface="Arial" panose="020B0604020202020204" pitchFamily="34" charset="0"/>
              <a:buChar char="•"/>
            </a:pPr>
            <a:endParaRPr lang="en-US" sz="600" dirty="0">
              <a:solidFill>
                <a:prstClr val="black"/>
              </a:solidFill>
            </a:endParaRPr>
          </a:p>
          <a:p>
            <a:pPr marL="171450" lvl="0" indent="-171450">
              <a:buFont typeface="Arial" panose="020B0604020202020204" pitchFamily="34" charset="0"/>
              <a:buChar char="•"/>
            </a:pPr>
            <a:r>
              <a:rPr lang="en-US" sz="600" dirty="0">
                <a:solidFill>
                  <a:prstClr val="black"/>
                </a:solidFill>
              </a:rPr>
              <a:t>Albuterol Sulfate: short-acting beta-2 adrenergic agonist bronchodilator (rescue inhaler) </a:t>
            </a:r>
          </a:p>
          <a:p>
            <a:pPr marL="171450" lvl="0" indent="-171450">
              <a:buFont typeface="Arial" panose="020B0604020202020204" pitchFamily="34" charset="0"/>
              <a:buChar char="•"/>
            </a:pPr>
            <a:r>
              <a:rPr lang="en-US" sz="600" dirty="0">
                <a:solidFill>
                  <a:prstClr val="black"/>
                </a:solidFill>
              </a:rPr>
              <a:t>Budesonide/Formoterol Fumarate </a:t>
            </a:r>
            <a:r>
              <a:rPr lang="en-US" sz="600" dirty="0" err="1">
                <a:solidFill>
                  <a:prstClr val="black"/>
                </a:solidFill>
              </a:rPr>
              <a:t>Dihydrate</a:t>
            </a:r>
            <a:r>
              <a:rPr lang="en-US" sz="600" dirty="0">
                <a:solidFill>
                  <a:prstClr val="black"/>
                </a:solidFill>
              </a:rPr>
              <a:t>: anti-inflammatory corticosteroid/long-acting </a:t>
            </a:r>
            <a:r>
              <a:rPr lang="el-GR" sz="600" dirty="0">
                <a:solidFill>
                  <a:prstClr val="black"/>
                </a:solidFill>
              </a:rPr>
              <a:t>β2 </a:t>
            </a:r>
            <a:r>
              <a:rPr lang="en-US" sz="600" dirty="0">
                <a:solidFill>
                  <a:prstClr val="black"/>
                </a:solidFill>
              </a:rPr>
              <a:t>agonist bronchodilator (twice daily)   </a:t>
            </a:r>
          </a:p>
          <a:p>
            <a:pPr marL="171450" lvl="0" indent="-171450">
              <a:buFont typeface="Arial" panose="020B0604020202020204" pitchFamily="34" charset="0"/>
              <a:buChar char="•"/>
            </a:pPr>
            <a:r>
              <a:rPr lang="en-US" sz="600" dirty="0">
                <a:solidFill>
                  <a:prstClr val="black"/>
                </a:solidFill>
              </a:rPr>
              <a:t>Tiotropium Bromide: long-acting anticholinergic bronchodilator (once daily)</a:t>
            </a:r>
          </a:p>
          <a:p>
            <a:pPr marL="171450" lvl="0" indent="-171450">
              <a:buFont typeface="Arial" panose="020B0604020202020204" pitchFamily="34" charset="0"/>
              <a:buChar char="•"/>
            </a:pPr>
            <a:r>
              <a:rPr lang="en-US" sz="600" dirty="0" err="1">
                <a:solidFill>
                  <a:prstClr val="black"/>
                </a:solidFill>
              </a:rPr>
              <a:t>Montelukast</a:t>
            </a:r>
            <a:r>
              <a:rPr lang="en-US" sz="600" dirty="0">
                <a:solidFill>
                  <a:prstClr val="black"/>
                </a:solidFill>
              </a:rPr>
              <a:t>:  leukotriene receptor antagonist  (once daily)</a:t>
            </a:r>
          </a:p>
          <a:p>
            <a:pPr lvl="0"/>
            <a:endParaRPr lang="en-US" sz="600" dirty="0">
              <a:solidFill>
                <a:prstClr val="black"/>
              </a:solidFill>
            </a:endParaRPr>
          </a:p>
          <a:p>
            <a:pPr lvl="0"/>
            <a:r>
              <a:rPr lang="en-US" sz="600" dirty="0">
                <a:solidFill>
                  <a:prstClr val="black"/>
                </a:solidFill>
              </a:rPr>
              <a:t>These medications provide the optimal breathing conditions for the patient. The VAACC also provides Pulmonary Rehabilitation and smoking cessation. All of these options are available to ensure the best tertiary care is provided to the veterans. </a:t>
            </a:r>
          </a:p>
        </p:txBody>
      </p:sp>
      <p:pic>
        <p:nvPicPr>
          <p:cNvPr id="4" name="Picture 3"/>
          <p:cNvPicPr>
            <a:picLocks noChangeAspect="1"/>
          </p:cNvPicPr>
          <p:nvPr/>
        </p:nvPicPr>
        <p:blipFill>
          <a:blip r:embed="rId4"/>
          <a:stretch>
            <a:fillRect/>
          </a:stretch>
        </p:blipFill>
        <p:spPr>
          <a:xfrm>
            <a:off x="4910839" y="4979079"/>
            <a:ext cx="2426702" cy="1337197"/>
          </a:xfrm>
          <a:prstGeom prst="rect">
            <a:avLst/>
          </a:prstGeom>
        </p:spPr>
      </p:pic>
      <p:pic>
        <p:nvPicPr>
          <p:cNvPr id="5" name="Picture 4"/>
          <p:cNvPicPr>
            <a:picLocks noChangeAspect="1"/>
          </p:cNvPicPr>
          <p:nvPr/>
        </p:nvPicPr>
        <p:blipFill>
          <a:blip r:embed="rId5"/>
          <a:stretch>
            <a:fillRect/>
          </a:stretch>
        </p:blipFill>
        <p:spPr>
          <a:xfrm>
            <a:off x="4910840" y="3098211"/>
            <a:ext cx="2426702" cy="1419201"/>
          </a:xfrm>
          <a:prstGeom prst="rect">
            <a:avLst/>
          </a:prstGeom>
        </p:spPr>
      </p:pic>
      <p:pic>
        <p:nvPicPr>
          <p:cNvPr id="7" name="Picture 6"/>
          <p:cNvPicPr>
            <a:picLocks noChangeAspect="1"/>
          </p:cNvPicPr>
          <p:nvPr/>
        </p:nvPicPr>
        <p:blipFill>
          <a:blip r:embed="rId6"/>
          <a:stretch>
            <a:fillRect/>
          </a:stretch>
        </p:blipFill>
        <p:spPr>
          <a:xfrm>
            <a:off x="93876" y="5257652"/>
            <a:ext cx="1378263" cy="1033697"/>
          </a:xfrm>
          <a:prstGeom prst="rect">
            <a:avLst/>
          </a:prstGeom>
        </p:spPr>
      </p:pic>
      <p:sp>
        <p:nvSpPr>
          <p:cNvPr id="3" name="TextBox 2"/>
          <p:cNvSpPr txBox="1"/>
          <p:nvPr/>
        </p:nvSpPr>
        <p:spPr>
          <a:xfrm>
            <a:off x="4838977" y="4517413"/>
            <a:ext cx="2498565" cy="461666"/>
          </a:xfrm>
          <a:prstGeom prst="rect">
            <a:avLst/>
          </a:prstGeom>
          <a:noFill/>
        </p:spPr>
        <p:txBody>
          <a:bodyPr wrap="square" rtlCol="0">
            <a:spAutoFit/>
          </a:bodyPr>
          <a:lstStyle/>
          <a:p>
            <a:r>
              <a:rPr lang="en-US" sz="600" dirty="0" smtClean="0"/>
              <a:t>Anderson, P. (Photographer). (2013,  August 1). </a:t>
            </a:r>
            <a:r>
              <a:rPr lang="en-US" sz="600" i="1" dirty="0" smtClean="0"/>
              <a:t>Lung: Emphysema: Gross </a:t>
            </a:r>
            <a:r>
              <a:rPr lang="en-US" sz="600" i="1" dirty="0"/>
              <a:t>fair but not the best photo case of alpha-1 </a:t>
            </a:r>
            <a:r>
              <a:rPr lang="en-US" sz="600" i="1" dirty="0" smtClean="0"/>
              <a:t>antitrypsin deficiency </a:t>
            </a:r>
            <a:r>
              <a:rPr lang="en-US" sz="600" dirty="0" smtClean="0"/>
              <a:t>[digital image]. Retrieved from </a:t>
            </a:r>
            <a:r>
              <a:rPr lang="en-US" sz="600" i="1" dirty="0" smtClean="0"/>
              <a:t>http</a:t>
            </a:r>
            <a:r>
              <a:rPr lang="en-US" sz="600" i="1" dirty="0"/>
              <a:t>://peir.path.uab.edu/library/index.php?/search/9186</a:t>
            </a:r>
          </a:p>
        </p:txBody>
      </p:sp>
      <p:sp>
        <p:nvSpPr>
          <p:cNvPr id="8" name="TextBox 7"/>
          <p:cNvSpPr txBox="1"/>
          <p:nvPr/>
        </p:nvSpPr>
        <p:spPr>
          <a:xfrm>
            <a:off x="4838977" y="6316276"/>
            <a:ext cx="2498565" cy="369332"/>
          </a:xfrm>
          <a:prstGeom prst="rect">
            <a:avLst/>
          </a:prstGeom>
          <a:noFill/>
        </p:spPr>
        <p:txBody>
          <a:bodyPr wrap="square" rtlCol="0">
            <a:spAutoFit/>
          </a:bodyPr>
          <a:lstStyle/>
          <a:p>
            <a:r>
              <a:rPr lang="en-US" sz="600" dirty="0" smtClean="0"/>
              <a:t>Anderson, P. (Photographer). (2013, August 1). </a:t>
            </a:r>
            <a:r>
              <a:rPr lang="en-US" sz="600" i="1" dirty="0" smtClean="0"/>
              <a:t>Lung: Normal </a:t>
            </a:r>
            <a:r>
              <a:rPr lang="en-US" sz="600" dirty="0" smtClean="0"/>
              <a:t>[digital image]. Retrieved </a:t>
            </a:r>
            <a:r>
              <a:rPr lang="en-US" sz="600" dirty="0"/>
              <a:t>from http://peir.path.uab.edu/library/picture.php?/12218/category/93</a:t>
            </a:r>
          </a:p>
        </p:txBody>
      </p:sp>
      <p:sp>
        <p:nvSpPr>
          <p:cNvPr id="11" name="TextBox 10"/>
          <p:cNvSpPr txBox="1"/>
          <p:nvPr/>
        </p:nvSpPr>
        <p:spPr>
          <a:xfrm>
            <a:off x="0" y="6241313"/>
            <a:ext cx="1505216" cy="553998"/>
          </a:xfrm>
          <a:prstGeom prst="rect">
            <a:avLst/>
          </a:prstGeom>
          <a:noFill/>
        </p:spPr>
        <p:txBody>
          <a:bodyPr wrap="square" rtlCol="0">
            <a:spAutoFit/>
          </a:bodyPr>
          <a:lstStyle/>
          <a:p>
            <a:r>
              <a:rPr lang="en-US" sz="600" dirty="0" err="1" smtClean="0"/>
              <a:t>Puett</a:t>
            </a:r>
            <a:r>
              <a:rPr lang="en-US" sz="600" dirty="0" smtClean="0"/>
              <a:t>, W. (Photographer). (no date). </a:t>
            </a:r>
            <a:r>
              <a:rPr lang="en-US" sz="600" i="1" dirty="0" smtClean="0"/>
              <a:t>World War II &amp; Korean War veteran. </a:t>
            </a:r>
            <a:r>
              <a:rPr lang="en-US" sz="600" dirty="0" smtClean="0"/>
              <a:t>[digital image]. </a:t>
            </a:r>
            <a:r>
              <a:rPr lang="en-US" sz="600" dirty="0"/>
              <a:t>Retrieved </a:t>
            </a:r>
            <a:r>
              <a:rPr lang="en-US" sz="600" dirty="0" smtClean="0"/>
              <a:t>from http</a:t>
            </a:r>
            <a:r>
              <a:rPr lang="en-US" sz="600" dirty="0"/>
              <a:t>://www.inogen.com/blog/salute-veterans-day</a:t>
            </a:r>
            <a:r>
              <a:rPr lang="en-US" sz="600" i="1" dirty="0"/>
              <a:t>/ </a:t>
            </a:r>
          </a:p>
        </p:txBody>
      </p:sp>
    </p:spTree>
    <p:extLst>
      <p:ext uri="{BB962C8B-B14F-4D97-AF65-F5344CB8AC3E}">
        <p14:creationId xmlns:p14="http://schemas.microsoft.com/office/powerpoint/2010/main" val="3481875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937</TotalTime>
  <Words>2027</Words>
  <Application>Microsoft Office PowerPoint</Application>
  <PresentationFormat>Custom</PresentationFormat>
  <Paragraphs>74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Otterbein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Department of Veterans Affairs</cp:lastModifiedBy>
  <cp:revision>61</cp:revision>
  <dcterms:created xsi:type="dcterms:W3CDTF">2014-10-09T18:51:19Z</dcterms:created>
  <dcterms:modified xsi:type="dcterms:W3CDTF">2016-08-02T15:58:42Z</dcterms:modified>
</cp:coreProperties>
</file>