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112" d="100"/>
          <a:sy n="112" d="100"/>
        </p:scale>
        <p:origin x="1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doi.org/10.1186/s12885-017-3462-7" TargetMode="External"/><Relationship Id="rId7" Type="http://schemas.openxmlformats.org/officeDocument/2006/relationships/image" Target="../media/image3.png"/><Relationship Id="rId2" Type="http://schemas.openxmlformats.org/officeDocument/2006/relationships/hyperlink" Target="http://doi.org/10.1016/j.pmedr.2017.04.010" TargetMode="Externa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hyperlink" Target="http://www.cancercenter.com/prostate-cancer/types/" TargetMode="External"/><Relationship Id="rId4" Type="http://schemas.openxmlformats.org/officeDocument/2006/relationships/hyperlink" Target="http://doi.org/10.1038/ncomms15921" TargetMode="External"/><Relationship Id="rId9"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7667607" y="842665"/>
            <a:ext cx="1493359" cy="276999"/>
          </a:xfrm>
          <a:prstGeom prst="rect">
            <a:avLst/>
          </a:prstGeom>
        </p:spPr>
        <p:txBody>
          <a:bodyPr wrap="none">
            <a:spAutoFit/>
          </a:bodyPr>
          <a:lstStyle/>
          <a:p>
            <a:pPr algn="ctr"/>
            <a:r>
              <a:rPr lang="en-US" sz="1200" b="1" dirty="0"/>
              <a:t>Nursing implications</a:t>
            </a:r>
          </a:p>
        </p:txBody>
      </p:sp>
      <p:sp>
        <p:nvSpPr>
          <p:cNvPr id="48" name="TextBox 47"/>
          <p:cNvSpPr txBox="1"/>
          <p:nvPr/>
        </p:nvSpPr>
        <p:spPr>
          <a:xfrm>
            <a:off x="9199297" y="3060172"/>
            <a:ext cx="1517904" cy="3877985"/>
          </a:xfrm>
          <a:prstGeom prst="rect">
            <a:avLst/>
          </a:prstGeom>
          <a:noFill/>
        </p:spPr>
        <p:txBody>
          <a:bodyPr wrap="square" rtlCol="0">
            <a:spAutoFit/>
          </a:bodyPr>
          <a:lstStyle/>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endParaRPr lang="en-US" sz="600" dirty="0">
              <a:latin typeface="Cambria" panose="02040503050406030204" pitchFamily="18" charset="0"/>
            </a:endParaRPr>
          </a:p>
          <a:p>
            <a:pPr marL="119063" indent="-119063"/>
            <a:r>
              <a:rPr lang="en-US" sz="600" dirty="0">
                <a:latin typeface="Cambria" panose="02040503050406030204" pitchFamily="18" charset="0"/>
              </a:rPr>
              <a:t>Rice, L. J., Jefferson, M., Briggs, V., </a:t>
            </a:r>
            <a:r>
              <a:rPr lang="en-US" sz="600" dirty="0" err="1">
                <a:latin typeface="Cambria" panose="02040503050406030204" pitchFamily="18" charset="0"/>
              </a:rPr>
              <a:t>Delmoor</a:t>
            </a:r>
            <a:r>
              <a:rPr lang="en-US" sz="600" dirty="0">
                <a:latin typeface="Cambria" panose="02040503050406030204" pitchFamily="18" charset="0"/>
              </a:rPr>
              <a:t>, E., Johnson, J. C., </a:t>
            </a:r>
            <a:r>
              <a:rPr lang="en-US" sz="600" dirty="0" err="1">
                <a:latin typeface="Cambria" panose="02040503050406030204" pitchFamily="18" charset="0"/>
              </a:rPr>
              <a:t>Gattoni</a:t>
            </a:r>
            <a:r>
              <a:rPr lang="en-US" sz="600" dirty="0">
                <a:latin typeface="Cambria" panose="02040503050406030204" pitchFamily="18" charset="0"/>
              </a:rPr>
              <a:t>-Celli, S., … Halbert, C. H. (2017). Discordance in perceived risk and epidemiological outcomes of prostate cancer among African American men. Preventive Medicine Reports, 7, 1–6. </a:t>
            </a:r>
            <a:r>
              <a:rPr lang="en-US" sz="600" dirty="0">
                <a:latin typeface="Cambria" panose="02040503050406030204" pitchFamily="18" charset="0"/>
                <a:hlinkClick r:id="rId2"/>
              </a:rPr>
              <a:t>http://doi.org/10.1016/j.pmedr.2017.04.010</a:t>
            </a:r>
            <a:endParaRPr lang="en-US" sz="600" dirty="0">
              <a:latin typeface="Cambria" panose="02040503050406030204" pitchFamily="18" charset="0"/>
            </a:endParaRPr>
          </a:p>
          <a:p>
            <a:pPr marL="119063" indent="-119063"/>
            <a:r>
              <a:rPr lang="en-US" sz="600" dirty="0">
                <a:latin typeface="Cambria" panose="02040503050406030204" pitchFamily="18" charset="0"/>
              </a:rPr>
              <a:t>Chen, R. C. R. (2017). JAMA : The journal of the </a:t>
            </a:r>
            <a:r>
              <a:rPr lang="en-US" sz="600" dirty="0" err="1">
                <a:latin typeface="Cambria" panose="02040503050406030204" pitchFamily="18" charset="0"/>
              </a:rPr>
              <a:t>american</a:t>
            </a:r>
            <a:r>
              <a:rPr lang="en-US" sz="600" dirty="0">
                <a:latin typeface="Cambria" panose="02040503050406030204" pitchFamily="18" charset="0"/>
              </a:rPr>
              <a:t> medical association: Association between choice of radical prostatectomy, external beam radiotherapy, brachytherapy, or active surveillance and patient-reported quality of life among men with localized prostate cancer. American Medical Association. doi:10.1001/jama.2017.1652Gish, B., Chovan, J., &amp; </a:t>
            </a:r>
            <a:r>
              <a:rPr lang="en-US" sz="600" dirty="0" err="1">
                <a:latin typeface="Cambria" panose="02040503050406030204" pitchFamily="18" charset="0"/>
              </a:rPr>
              <a:t>Cacchillo</a:t>
            </a:r>
            <a:r>
              <a:rPr lang="en-US" sz="600" dirty="0">
                <a:latin typeface="Cambria" panose="02040503050406030204" pitchFamily="18" charset="0"/>
              </a:rPr>
              <a:t>, J. (2014). You may refer your readers to other materials as additional sources. And </a:t>
            </a:r>
            <a:r>
              <a:rPr lang="en-US" sz="600" dirty="0" err="1">
                <a:latin typeface="Cambria" panose="02040503050406030204" pitchFamily="18" charset="0"/>
              </a:rPr>
              <a:t>ake</a:t>
            </a:r>
            <a:r>
              <a:rPr lang="en-US" sz="600" dirty="0">
                <a:latin typeface="Cambria" panose="02040503050406030204" pitchFamily="18" charset="0"/>
              </a:rPr>
              <a:t> the best use.</a:t>
            </a:r>
          </a:p>
        </p:txBody>
      </p:sp>
      <p:sp>
        <p:nvSpPr>
          <p:cNvPr id="9" name="TextBox 8"/>
          <p:cNvSpPr txBox="1"/>
          <p:nvPr/>
        </p:nvSpPr>
        <p:spPr>
          <a:xfrm>
            <a:off x="9339" y="76143"/>
            <a:ext cx="12191999" cy="369332"/>
          </a:xfrm>
          <a:prstGeom prst="rect">
            <a:avLst/>
          </a:prstGeom>
          <a:noFill/>
        </p:spPr>
        <p:txBody>
          <a:bodyPr wrap="square" rtlCol="0">
            <a:spAutoFit/>
          </a:bodyPr>
          <a:lstStyle/>
          <a:p>
            <a:pPr algn="ctr"/>
            <a:r>
              <a:rPr lang="en-US" b="1" dirty="0"/>
              <a:t>Prostate Cancer in African American Men</a:t>
            </a:r>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err="1"/>
              <a:t>Chinwe</a:t>
            </a:r>
            <a:r>
              <a:rPr lang="en-US" sz="1200" i="1" dirty="0"/>
              <a:t> </a:t>
            </a:r>
            <a:r>
              <a:rPr lang="en-US" sz="1200" i="1" dirty="0" err="1"/>
              <a:t>Egwudo</a:t>
            </a:r>
            <a:r>
              <a:rPr lang="en-US" sz="1200" i="1" dirty="0"/>
              <a:t>, RN, BSN, OCN</a:t>
            </a:r>
          </a:p>
        </p:txBody>
      </p:sp>
      <p:sp>
        <p:nvSpPr>
          <p:cNvPr id="33" name="TextBox 32"/>
          <p:cNvSpPr txBox="1"/>
          <p:nvPr/>
        </p:nvSpPr>
        <p:spPr>
          <a:xfrm>
            <a:off x="0" y="829662"/>
            <a:ext cx="1566017" cy="276999"/>
          </a:xfrm>
          <a:prstGeom prst="rect">
            <a:avLst/>
          </a:prstGeom>
          <a:noFill/>
        </p:spPr>
        <p:txBody>
          <a:bodyPr wrap="square" rtlCol="0">
            <a:spAutoFit/>
          </a:bodyPr>
          <a:lstStyle/>
          <a:p>
            <a:pPr algn="ctr"/>
            <a:r>
              <a:rPr lang="en-US" sz="1200" b="1" dirty="0"/>
              <a:t>Introduction</a:t>
            </a:r>
          </a:p>
        </p:txBody>
      </p:sp>
      <p:sp>
        <p:nvSpPr>
          <p:cNvPr id="35" name="TextBox 34"/>
          <p:cNvSpPr txBox="1"/>
          <p:nvPr/>
        </p:nvSpPr>
        <p:spPr>
          <a:xfrm>
            <a:off x="1562526" y="829662"/>
            <a:ext cx="2973688" cy="276999"/>
          </a:xfrm>
          <a:prstGeom prst="rect">
            <a:avLst/>
          </a:prstGeom>
          <a:noFill/>
        </p:spPr>
        <p:txBody>
          <a:bodyPr wrap="square" rtlCol="0">
            <a:spAutoFit/>
          </a:bodyPr>
          <a:lstStyle/>
          <a:p>
            <a:pPr algn="ctr"/>
            <a:r>
              <a:rPr lang="en-US" sz="1200" b="1" dirty="0"/>
              <a:t>Signs and Symptoms</a:t>
            </a:r>
          </a:p>
        </p:txBody>
      </p:sp>
      <p:sp>
        <p:nvSpPr>
          <p:cNvPr id="45" name="TextBox 44"/>
          <p:cNvSpPr txBox="1"/>
          <p:nvPr/>
        </p:nvSpPr>
        <p:spPr>
          <a:xfrm>
            <a:off x="9110443" y="3700163"/>
            <a:ext cx="1533449" cy="1015663"/>
          </a:xfrm>
          <a:prstGeom prst="rect">
            <a:avLst/>
          </a:prstGeom>
          <a:noFill/>
        </p:spPr>
        <p:txBody>
          <a:bodyPr wrap="square" rtlCol="0">
            <a:spAutoFit/>
          </a:bodyPr>
          <a:lstStyle/>
          <a:p>
            <a:pPr algn="ctr"/>
            <a:endParaRPr lang="en-US" sz="1200" b="1" dirty="0"/>
          </a:p>
          <a:p>
            <a:pPr algn="ctr"/>
            <a:endParaRPr lang="en-US" sz="1200" b="1" dirty="0"/>
          </a:p>
          <a:p>
            <a:pPr algn="ctr"/>
            <a:endParaRPr lang="en-US" sz="1200" b="1" dirty="0"/>
          </a:p>
          <a:p>
            <a:pPr algn="ctr"/>
            <a:endParaRPr lang="en-US" sz="1200" b="1" dirty="0"/>
          </a:p>
          <a:p>
            <a:pPr algn="ctr"/>
            <a:r>
              <a:rPr lang="en-US" sz="1200" b="1" dirty="0"/>
              <a:t>References</a:t>
            </a:r>
          </a:p>
        </p:txBody>
      </p:sp>
      <p:sp>
        <p:nvSpPr>
          <p:cNvPr id="46" name="TextBox 45"/>
          <p:cNvSpPr txBox="1"/>
          <p:nvPr/>
        </p:nvSpPr>
        <p:spPr>
          <a:xfrm>
            <a:off x="10665348" y="1035653"/>
            <a:ext cx="1513479" cy="5355312"/>
          </a:xfrm>
          <a:prstGeom prst="rect">
            <a:avLst/>
          </a:prstGeom>
          <a:noFill/>
        </p:spPr>
        <p:txBody>
          <a:bodyPr wrap="square" rtlCol="0">
            <a:spAutoFit/>
          </a:bodyPr>
          <a:lstStyle/>
          <a:p>
            <a:pPr marL="119063" indent="-119063"/>
            <a:r>
              <a:rPr lang="en-US" sz="600" i="1" dirty="0">
                <a:latin typeface="Cambria" panose="02040503050406030204" pitchFamily="18" charset="0"/>
              </a:rPr>
              <a:t>Draft Recommendation Statement: Prostate Cancer: Screening</a:t>
            </a:r>
            <a:r>
              <a:rPr lang="en-US" sz="600" dirty="0">
                <a:latin typeface="Cambria" panose="02040503050406030204" pitchFamily="18" charset="0"/>
              </a:rPr>
              <a:t>. U.S. Preventive Services Task Force. April 2017.</a:t>
            </a:r>
            <a:br>
              <a:rPr lang="en-US" sz="600" dirty="0">
                <a:latin typeface="Cambria" panose="02040503050406030204" pitchFamily="18" charset="0"/>
              </a:rPr>
            </a:br>
            <a:r>
              <a:rPr lang="en-US" sz="600" dirty="0">
                <a:latin typeface="Cambria" panose="02040503050406030204" pitchFamily="18" charset="0"/>
              </a:rPr>
              <a:t>https://www.uspreventiveservicestaskforce.org/Page/Document/draft-recommendation-statement/prostate-cancer-screening1 </a:t>
            </a:r>
          </a:p>
          <a:p>
            <a:pPr marL="119063" indent="-119063"/>
            <a:r>
              <a:rPr lang="en-US" sz="600" dirty="0">
                <a:latin typeface="Cambria" panose="02040503050406030204" pitchFamily="18" charset="0"/>
              </a:rPr>
              <a:t>American Cancer Society (2017) https://www.cancer.org/treatment/understanding-your-diagnosis/tests.html </a:t>
            </a:r>
          </a:p>
          <a:p>
            <a:pPr marL="119063" indent="-119063"/>
            <a:r>
              <a:rPr lang="en-US" sz="600" dirty="0">
                <a:latin typeface="Cambria" panose="02040503050406030204" pitchFamily="18" charset="0"/>
              </a:rPr>
              <a:t>Retrieved July 27, 2017 from http://1.bp.blogspot.com/-a4lf5UsSbrA/UUNNqELeyJI/AAAAAAAATbA/Er6zgtgufy0/s1600/Prostate-Cancer-Risk-Factors.jpg </a:t>
            </a:r>
          </a:p>
          <a:p>
            <a:pPr marL="119063" indent="-119063"/>
            <a:r>
              <a:rPr lang="en-US" sz="600" dirty="0">
                <a:latin typeface="Cambria" panose="02040503050406030204" pitchFamily="18" charset="0"/>
              </a:rPr>
              <a:t>Myers, J. S., </a:t>
            </a:r>
            <a:r>
              <a:rPr lang="en-US" sz="600" dirty="0" err="1">
                <a:latin typeface="Cambria" panose="02040503050406030204" pitchFamily="18" charset="0"/>
              </a:rPr>
              <a:t>Vallega</a:t>
            </a:r>
            <a:r>
              <a:rPr lang="en-US" sz="600" dirty="0">
                <a:latin typeface="Cambria" panose="02040503050406030204" pitchFamily="18" charset="0"/>
              </a:rPr>
              <a:t>, K. A., White, J., Yu, K., Yates, C. C., &amp; Sang, Q.-X. A. (2017). Proteomic        characterization of paired non-malignant and malignant African-American prostate epithelial cell lines distinguishes them by structural proteins. </a:t>
            </a:r>
            <a:r>
              <a:rPr lang="en-US" sz="600" i="1" dirty="0">
                <a:latin typeface="Cambria" panose="02040503050406030204" pitchFamily="18" charset="0"/>
              </a:rPr>
              <a:t>BMC Cancer</a:t>
            </a:r>
            <a:r>
              <a:rPr lang="en-US" sz="600" dirty="0">
                <a:latin typeface="Cambria" panose="02040503050406030204" pitchFamily="18" charset="0"/>
              </a:rPr>
              <a:t>, </a:t>
            </a:r>
            <a:r>
              <a:rPr lang="en-US" sz="600" i="1" dirty="0">
                <a:latin typeface="Cambria" panose="02040503050406030204" pitchFamily="18" charset="0"/>
              </a:rPr>
              <a:t>17</a:t>
            </a:r>
            <a:r>
              <a:rPr lang="en-US" sz="600" dirty="0">
                <a:latin typeface="Cambria" panose="02040503050406030204" pitchFamily="18" charset="0"/>
              </a:rPr>
              <a:t>, 480. </a:t>
            </a:r>
            <a:r>
              <a:rPr lang="en-US" sz="600" u="sng" dirty="0">
                <a:latin typeface="Cambria" panose="02040503050406030204" pitchFamily="18" charset="0"/>
                <a:hlinkClick r:id="rId3"/>
              </a:rPr>
              <a:t>http://doi.org/10.1186/s12885-017-3462-7</a:t>
            </a:r>
            <a:endParaRPr lang="en-US" sz="600" dirty="0">
              <a:latin typeface="Cambria" panose="02040503050406030204" pitchFamily="18" charset="0"/>
            </a:endParaRPr>
          </a:p>
          <a:p>
            <a:pPr marL="119063" indent="-119063"/>
            <a:r>
              <a:rPr lang="en-US" sz="600" dirty="0">
                <a:latin typeface="Cambria" panose="02040503050406030204" pitchFamily="18" charset="0"/>
              </a:rPr>
              <a:t>Wang, B.-D., </a:t>
            </a:r>
            <a:r>
              <a:rPr lang="en-US" sz="600" dirty="0" err="1">
                <a:latin typeface="Cambria" panose="02040503050406030204" pitchFamily="18" charset="0"/>
              </a:rPr>
              <a:t>Ceniccola</a:t>
            </a:r>
            <a:r>
              <a:rPr lang="en-US" sz="600" dirty="0">
                <a:latin typeface="Cambria" panose="02040503050406030204" pitchFamily="18" charset="0"/>
              </a:rPr>
              <a:t>, K., Hwang, S., </a:t>
            </a:r>
            <a:r>
              <a:rPr lang="en-US" sz="600" dirty="0" err="1">
                <a:latin typeface="Cambria" panose="02040503050406030204" pitchFamily="18" charset="0"/>
              </a:rPr>
              <a:t>Andrawis</a:t>
            </a:r>
            <a:r>
              <a:rPr lang="en-US" sz="600" dirty="0">
                <a:latin typeface="Cambria" panose="02040503050406030204" pitchFamily="18" charset="0"/>
              </a:rPr>
              <a:t>, R., Horvath, A., Freedman, J. A., … Lee, N. H. (2017). Alternative splicing promotes </a:t>
            </a:r>
            <a:r>
              <a:rPr lang="en-US" sz="600" dirty="0" err="1">
                <a:latin typeface="Cambria" panose="02040503050406030204" pitchFamily="18" charset="0"/>
              </a:rPr>
              <a:t>tumour</a:t>
            </a:r>
            <a:r>
              <a:rPr lang="en-US" sz="600" dirty="0">
                <a:latin typeface="Cambria" panose="02040503050406030204" pitchFamily="18" charset="0"/>
              </a:rPr>
              <a:t> aggressiveness and drug resistance in African American prostate cancer. </a:t>
            </a:r>
            <a:r>
              <a:rPr lang="en-US" sz="600" i="1" dirty="0">
                <a:latin typeface="Cambria" panose="02040503050406030204" pitchFamily="18" charset="0"/>
              </a:rPr>
              <a:t>Nature Communications</a:t>
            </a:r>
            <a:r>
              <a:rPr lang="en-US" sz="600" dirty="0">
                <a:latin typeface="Cambria" panose="02040503050406030204" pitchFamily="18" charset="0"/>
              </a:rPr>
              <a:t>, </a:t>
            </a:r>
            <a:r>
              <a:rPr lang="en-US" sz="600" i="1" dirty="0">
                <a:latin typeface="Cambria" panose="02040503050406030204" pitchFamily="18" charset="0"/>
              </a:rPr>
              <a:t>8</a:t>
            </a:r>
            <a:r>
              <a:rPr lang="en-US" sz="600" dirty="0">
                <a:latin typeface="Cambria" panose="02040503050406030204" pitchFamily="18" charset="0"/>
              </a:rPr>
              <a:t>, 15921. </a:t>
            </a:r>
            <a:r>
              <a:rPr lang="en-US" sz="600" u="sng" dirty="0">
                <a:latin typeface="Cambria" panose="02040503050406030204" pitchFamily="18" charset="0"/>
                <a:hlinkClick r:id="rId4"/>
              </a:rPr>
              <a:t>http://doi.org/10.1038/ncomms15921</a:t>
            </a:r>
            <a:endParaRPr lang="en-US" sz="600" dirty="0">
              <a:latin typeface="Cambria" panose="02040503050406030204" pitchFamily="18" charset="0"/>
            </a:endParaRPr>
          </a:p>
          <a:p>
            <a:pPr marL="119063" indent="-119063"/>
            <a:r>
              <a:rPr lang="en-US" sz="600" dirty="0" err="1">
                <a:latin typeface="Cambria" panose="02040503050406030204" pitchFamily="18" charset="0"/>
              </a:rPr>
              <a:t>Gökce</a:t>
            </a:r>
            <a:r>
              <a:rPr lang="en-US" sz="600" dirty="0">
                <a:latin typeface="Cambria" panose="02040503050406030204" pitchFamily="18" charset="0"/>
              </a:rPr>
              <a:t>, M. I. M. (06/2017). Prostate cancer and prostatic diseases: Is active surveillance a suitable option for </a:t>
            </a:r>
            <a:r>
              <a:rPr lang="en-US" sz="600" dirty="0" err="1">
                <a:latin typeface="Cambria" panose="02040503050406030204" pitchFamily="18" charset="0"/>
              </a:rPr>
              <a:t>african</a:t>
            </a:r>
            <a:r>
              <a:rPr lang="en-US" sz="600" dirty="0">
                <a:latin typeface="Cambria" panose="02040503050406030204" pitchFamily="18" charset="0"/>
              </a:rPr>
              <a:t> </a:t>
            </a:r>
            <a:r>
              <a:rPr lang="en-US" sz="600" dirty="0" err="1">
                <a:latin typeface="Cambria" panose="02040503050406030204" pitchFamily="18" charset="0"/>
              </a:rPr>
              <a:t>american</a:t>
            </a:r>
            <a:r>
              <a:rPr lang="en-US" sz="600" dirty="0">
                <a:latin typeface="Cambria" panose="02040503050406030204" pitchFamily="18" charset="0"/>
              </a:rPr>
              <a:t> men with prostate cancer? A systemic literature review. Stockton Press. doi:10.1038/pcan.2016.56</a:t>
            </a:r>
          </a:p>
          <a:p>
            <a:pPr marL="119063" indent="-119063"/>
            <a:endParaRPr lang="en-US" sz="600" dirty="0">
              <a:latin typeface="Cambria" panose="02040503050406030204" pitchFamily="18" charset="0"/>
            </a:endParaRPr>
          </a:p>
          <a:p>
            <a:pPr marL="119063" indent="-119063"/>
            <a:r>
              <a:rPr lang="en-US" sz="600" dirty="0">
                <a:latin typeface="Cambria" panose="02040503050406030204" pitchFamily="18" charset="0"/>
              </a:rPr>
              <a:t>Cancer Treatment Center of American, retrieved July 27, 2017 from </a:t>
            </a:r>
            <a:r>
              <a:rPr lang="en-US" sz="600" dirty="0">
                <a:latin typeface="Cambria" panose="02040503050406030204" pitchFamily="18" charset="0"/>
                <a:hlinkClick r:id="rId5"/>
              </a:rPr>
              <a:t>http://www.cancercenter.com/prostate-cancer/types/</a:t>
            </a:r>
            <a:endParaRPr lang="en-US" sz="600" dirty="0">
              <a:latin typeface="Cambria" panose="02040503050406030204" pitchFamily="18" charset="0"/>
            </a:endParaRPr>
          </a:p>
          <a:p>
            <a:pPr marL="119063" indent="-119063"/>
            <a:r>
              <a:rPr lang="en-US" sz="600" dirty="0">
                <a:latin typeface="Cambria" panose="02040503050406030204" pitchFamily="18" charset="0"/>
              </a:rPr>
              <a:t>Ji, G. G. (2017). BioMed research international: Are the pathological characteristics of prostate cancer more aggressive or more indolent depending upon the patient age? </a:t>
            </a:r>
            <a:r>
              <a:rPr lang="en-US" sz="600" dirty="0" err="1">
                <a:latin typeface="Cambria" panose="02040503050406030204" pitchFamily="18" charset="0"/>
              </a:rPr>
              <a:t>Hindawi</a:t>
            </a:r>
            <a:r>
              <a:rPr lang="en-US" sz="600" dirty="0">
                <a:latin typeface="Cambria" panose="02040503050406030204" pitchFamily="18" charset="0"/>
              </a:rPr>
              <a:t> Publishing Corporation. doi:10.1155/2017/1438027</a:t>
            </a:r>
          </a:p>
          <a:p>
            <a:pPr marL="119063" indent="-119063"/>
            <a:endParaRPr lang="en-US" sz="600" dirty="0">
              <a:latin typeface="Cambria" panose="02040503050406030204" pitchFamily="18" charset="0"/>
            </a:endParaRPr>
          </a:p>
        </p:txBody>
      </p:sp>
      <p:cxnSp>
        <p:nvCxnSpPr>
          <p:cNvPr id="50" name="Straight Connector 49"/>
          <p:cNvCxnSpPr/>
          <p:nvPr/>
        </p:nvCxnSpPr>
        <p:spPr>
          <a:xfrm flipH="1">
            <a:off x="1545389" y="1127164"/>
            <a:ext cx="5701" cy="552801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H="1">
            <a:off x="6341433" y="3078970"/>
            <a:ext cx="970753" cy="795116"/>
          </a:xfrm>
          <a:prstGeom prst="straightConnector1">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cxnSpLocks/>
          </p:cNvCxnSpPr>
          <p:nvPr/>
        </p:nvCxnSpPr>
        <p:spPr>
          <a:xfrm flipH="1" flipV="1">
            <a:off x="2449317" y="4735441"/>
            <a:ext cx="1208635" cy="1004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717728" y="3578805"/>
            <a:ext cx="1389523" cy="112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581277" y="1077218"/>
            <a:ext cx="2992858" cy="1938992"/>
          </a:xfrm>
          <a:prstGeom prst="rect">
            <a:avLst/>
          </a:prstGeom>
          <a:noFill/>
        </p:spPr>
        <p:txBody>
          <a:bodyPr wrap="square" rtlCol="0">
            <a:spAutoFit/>
          </a:bodyPr>
          <a:lstStyle/>
          <a:p>
            <a:pPr indent="115888"/>
            <a:r>
              <a:rPr lang="en-US" sz="800" dirty="0">
                <a:latin typeface="Cambria" panose="02040503050406030204" pitchFamily="18" charset="0"/>
                <a:ea typeface="Calibri" panose="020F0502020204030204" pitchFamily="34" charset="0"/>
              </a:rPr>
              <a:t>The prostate gland changes as a man ages. These changes which include developing prostate cancer can present with symptoms. Very early stage of prostate cancer does not usually present with symptoms and when they eventually show, they arise from bladder outlet obstruction; </a:t>
            </a:r>
          </a:p>
          <a:p>
            <a:pPr marL="171450" indent="-171450">
              <a:buFont typeface="Arial" panose="020B0604020202020204" pitchFamily="34" charset="0"/>
              <a:buChar char="•"/>
            </a:pPr>
            <a:r>
              <a:rPr lang="en-US" sz="800" dirty="0">
                <a:latin typeface="Cambria" panose="02040503050406030204" pitchFamily="18" charset="0"/>
                <a:ea typeface="Calibri" panose="020F0502020204030204" pitchFamily="34" charset="0"/>
              </a:rPr>
              <a:t>slow urinary stream, </a:t>
            </a:r>
          </a:p>
          <a:p>
            <a:pPr marL="171450" indent="-171450">
              <a:buFont typeface="Arial" panose="020B0604020202020204" pitchFamily="34" charset="0"/>
              <a:buChar char="•"/>
            </a:pPr>
            <a:r>
              <a:rPr lang="en-US" sz="800" dirty="0">
                <a:latin typeface="Cambria" panose="02040503050406030204" pitchFamily="18" charset="0"/>
                <a:ea typeface="Calibri" panose="020F0502020204030204" pitchFamily="34" charset="0"/>
              </a:rPr>
              <a:t>Hesitancy or trouble starting the flow </a:t>
            </a:r>
          </a:p>
          <a:p>
            <a:pPr marL="171450" indent="-171450">
              <a:buFont typeface="Arial" panose="020B0604020202020204" pitchFamily="34" charset="0"/>
              <a:buChar char="•"/>
            </a:pPr>
            <a:r>
              <a:rPr lang="en-US" sz="800" dirty="0">
                <a:latin typeface="Cambria" panose="02040503050406030204" pitchFamily="18" charset="0"/>
                <a:ea typeface="Calibri" panose="020F0502020204030204" pitchFamily="34" charset="0"/>
              </a:rPr>
              <a:t>Frequency especially at night </a:t>
            </a:r>
          </a:p>
          <a:p>
            <a:pPr marL="171450" indent="-171450">
              <a:buFont typeface="Arial" panose="020B0604020202020204" pitchFamily="34" charset="0"/>
              <a:buChar char="•"/>
            </a:pPr>
            <a:r>
              <a:rPr lang="en-US" sz="800" dirty="0">
                <a:latin typeface="Cambria" panose="02040503050406030204" pitchFamily="18" charset="0"/>
                <a:ea typeface="Calibri" panose="020F0502020204030204" pitchFamily="34" charset="0"/>
              </a:rPr>
              <a:t>dysuria and incomplete emptying of bladder</a:t>
            </a:r>
          </a:p>
          <a:p>
            <a:pPr marL="171450" indent="-171450">
              <a:buFont typeface="Arial" panose="020B0604020202020204" pitchFamily="34" charset="0"/>
              <a:buChar char="•"/>
            </a:pPr>
            <a:r>
              <a:rPr lang="en-US" sz="800" dirty="0">
                <a:latin typeface="Cambria" panose="02040503050406030204" pitchFamily="18" charset="0"/>
                <a:ea typeface="Calibri" panose="020F0502020204030204" pitchFamily="34" charset="0"/>
              </a:rPr>
              <a:t>Pain or burning with urination</a:t>
            </a:r>
          </a:p>
          <a:p>
            <a:pPr marL="171450" indent="-171450">
              <a:buFont typeface="Arial" panose="020B0604020202020204" pitchFamily="34" charset="0"/>
              <a:buChar char="•"/>
            </a:pPr>
            <a:r>
              <a:rPr lang="en-US" sz="800" dirty="0">
                <a:latin typeface="Cambria" panose="02040503050406030204" pitchFamily="18" charset="0"/>
                <a:ea typeface="Calibri" panose="020F0502020204030204" pitchFamily="34" charset="0"/>
              </a:rPr>
              <a:t>local invasion of prostate cancer can obstruct ureter or bowel. </a:t>
            </a:r>
          </a:p>
          <a:p>
            <a:pPr marL="171450" indent="-171450">
              <a:buFont typeface="Arial" panose="020B0604020202020204" pitchFamily="34" charset="0"/>
              <a:buChar char="•"/>
            </a:pPr>
            <a:r>
              <a:rPr lang="en-US" sz="800" dirty="0">
                <a:latin typeface="Cambria" panose="02040503050406030204" pitchFamily="18" charset="0"/>
                <a:ea typeface="Calibri" panose="020F0502020204030204" pitchFamily="34" charset="0"/>
              </a:rPr>
              <a:t>Symptoms of late disease can be pain at the site of metastasis like bone pathologic fracture, liver enlargement, or altered mental status from brain metastasis</a:t>
            </a:r>
            <a:endParaRPr lang="en-US" sz="800" dirty="0">
              <a:latin typeface="Cambria" panose="02040503050406030204" pitchFamily="18" charset="0"/>
            </a:endParaRPr>
          </a:p>
        </p:txBody>
      </p:sp>
      <p:sp>
        <p:nvSpPr>
          <p:cNvPr id="68" name="TextBox 67"/>
          <p:cNvSpPr txBox="1"/>
          <p:nvPr/>
        </p:nvSpPr>
        <p:spPr>
          <a:xfrm>
            <a:off x="9171473" y="1077218"/>
            <a:ext cx="1528002" cy="3293209"/>
          </a:xfrm>
          <a:prstGeom prst="rect">
            <a:avLst/>
          </a:prstGeom>
          <a:noFill/>
        </p:spPr>
        <p:txBody>
          <a:bodyPr wrap="square" rtlCol="0">
            <a:spAutoFit/>
          </a:bodyPr>
          <a:lstStyle/>
          <a:p>
            <a:pPr indent="115888"/>
            <a:r>
              <a:rPr lang="en-US" sz="800" dirty="0">
                <a:latin typeface="Cambria" panose="02040503050406030204" pitchFamily="18" charset="0"/>
              </a:rPr>
              <a:t>Prostate cancer is a disease of the male prostate gland. The gland changes with advanced age. Part of this change includes cancer development. Most men, if lived ling enough, will develop prostate cancer. </a:t>
            </a:r>
          </a:p>
          <a:p>
            <a:pPr indent="115888"/>
            <a:r>
              <a:rPr lang="en-US" sz="800" dirty="0">
                <a:latin typeface="Cambria" panose="02040503050406030204" pitchFamily="18" charset="0"/>
              </a:rPr>
              <a:t>There is racial disparity with prostate cancer, making African American men more at risk than any other race. Studies have shown that genetic make up can play a role in this health and racial disparity</a:t>
            </a:r>
            <a:r>
              <a:rPr lang="en-US" sz="600" dirty="0">
                <a:latin typeface="Cambria" panose="02040503050406030204" pitchFamily="18" charset="0"/>
              </a:rPr>
              <a:t>. </a:t>
            </a:r>
          </a:p>
          <a:p>
            <a:pPr indent="115888"/>
            <a:r>
              <a:rPr lang="en-US" sz="800" dirty="0">
                <a:latin typeface="Cambria" panose="02040503050406030204" pitchFamily="18" charset="0"/>
              </a:rPr>
              <a:t>African American men are more at risk for developing prostate cancer and the more aggressive kind. It is suggested that African Americans should be aware of this difference and therefore increased education and awareness will help them make informed decision about testing and treatment, leading to better outcomes. </a:t>
            </a:r>
          </a:p>
        </p:txBody>
      </p:sp>
      <p:sp>
        <p:nvSpPr>
          <p:cNvPr id="69" name="TextBox 68"/>
          <p:cNvSpPr txBox="1"/>
          <p:nvPr/>
        </p:nvSpPr>
        <p:spPr>
          <a:xfrm>
            <a:off x="25109" y="1496885"/>
            <a:ext cx="1582508" cy="4462760"/>
          </a:xfrm>
          <a:prstGeom prst="rect">
            <a:avLst/>
          </a:prstGeom>
          <a:noFill/>
        </p:spPr>
        <p:txBody>
          <a:bodyPr wrap="square" rtlCol="0">
            <a:spAutoFit/>
          </a:bodyPr>
          <a:lstStyle/>
          <a:p>
            <a:pPr indent="57150"/>
            <a:r>
              <a:rPr lang="en-US" sz="800" dirty="0">
                <a:latin typeface="Cambria" panose="02040503050406030204" pitchFamily="18" charset="0"/>
              </a:rPr>
              <a:t>Prostate cancer  originates in the tissues of the male prostate gland. It is the second most diagnosed cancer in men in the United States (after skin cancer) and the sixth leading cause of death in the world, although the cause is not quite understood, although genetic, hormonal and environmental factors are considered</a:t>
            </a:r>
            <a:r>
              <a:rPr lang="en-US" sz="600" dirty="0">
                <a:latin typeface="Cambria" panose="02040503050406030204" pitchFamily="18" charset="0"/>
              </a:rPr>
              <a:t>. </a:t>
            </a:r>
          </a:p>
          <a:p>
            <a:pPr indent="57150"/>
            <a:endParaRPr lang="en-US" sz="600" dirty="0">
              <a:latin typeface="Cambria" panose="02040503050406030204" pitchFamily="18" charset="0"/>
            </a:endParaRPr>
          </a:p>
          <a:p>
            <a:pPr indent="57150"/>
            <a:r>
              <a:rPr lang="en-US" sz="600" dirty="0">
                <a:latin typeface="Cambria" panose="02040503050406030204" pitchFamily="18" charset="0"/>
              </a:rPr>
              <a:t>   </a:t>
            </a:r>
            <a:r>
              <a:rPr lang="en-US" sz="800" dirty="0">
                <a:latin typeface="Cambria" panose="02040503050406030204" pitchFamily="18" charset="0"/>
              </a:rPr>
              <a:t>American Cancer Society estimates that about 1 in 7 men will develop prostate cancer with 161,360 new cases and 26,730 deaths from PC in 2017 (American Cancer Society, 2016). Prostate cancer comes with racial disparity. </a:t>
            </a:r>
          </a:p>
          <a:p>
            <a:pPr indent="57150"/>
            <a:endParaRPr lang="en-US" sz="600" dirty="0">
              <a:latin typeface="Cambria" panose="02040503050406030204" pitchFamily="18" charset="0"/>
            </a:endParaRPr>
          </a:p>
          <a:p>
            <a:pPr indent="57150"/>
            <a:r>
              <a:rPr lang="en-US" sz="800" dirty="0">
                <a:latin typeface="Cambria" panose="02040503050406030204" pitchFamily="18" charset="0"/>
              </a:rPr>
              <a:t>According to US Department of Health and Human Services, African American men have higher incidence and greatest mortality from prostate cancer than other ethnic groups in the US. It is usually diagnosed in middle to older age. Prostate cancer is usually slow growing and  is treatable when caught early. Study shows that more African American men are concerned about cost, length and impact of treatment, and this as a result affects outcome, </a:t>
            </a:r>
          </a:p>
        </p:txBody>
      </p: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a:t>	</a:t>
            </a:r>
            <a:r>
              <a:rPr lang="en-US" sz="1200" i="1" dirty="0"/>
              <a:t>Otterbein University, Westerville, Ohio</a:t>
            </a:r>
            <a:r>
              <a:rPr lang="en-US" sz="1200" dirty="0"/>
              <a:t>	</a:t>
            </a:r>
          </a:p>
        </p:txBody>
      </p:sp>
      <p:sp>
        <p:nvSpPr>
          <p:cNvPr id="32" name="Rectangle 31"/>
          <p:cNvSpPr/>
          <p:nvPr/>
        </p:nvSpPr>
        <p:spPr>
          <a:xfrm>
            <a:off x="-33746" y="837836"/>
            <a:ext cx="12100115" cy="593948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Picture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18336" y="5799300"/>
            <a:ext cx="1388915" cy="914400"/>
          </a:xfrm>
          <a:prstGeom prst="rect">
            <a:avLst/>
          </a:prstGeom>
        </p:spPr>
      </p:pic>
      <p:cxnSp>
        <p:nvCxnSpPr>
          <p:cNvPr id="53" name="Straight Connector 52"/>
          <p:cNvCxnSpPr/>
          <p:nvPr/>
        </p:nvCxnSpPr>
        <p:spPr>
          <a:xfrm>
            <a:off x="4556180" y="1162439"/>
            <a:ext cx="17997" cy="56251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9472129" y="829662"/>
            <a:ext cx="885179" cy="276999"/>
          </a:xfrm>
          <a:prstGeom prst="rect">
            <a:avLst/>
          </a:prstGeom>
        </p:spPr>
        <p:txBody>
          <a:bodyPr wrap="none">
            <a:spAutoFit/>
          </a:bodyPr>
          <a:lstStyle/>
          <a:p>
            <a:pPr algn="ctr"/>
            <a:r>
              <a:rPr lang="en-US" sz="1200" b="1" dirty="0"/>
              <a:t>Conclusion</a:t>
            </a:r>
            <a:endParaRPr lang="en-US" sz="1200" dirty="0"/>
          </a:p>
        </p:txBody>
      </p:sp>
      <p:cxnSp>
        <p:nvCxnSpPr>
          <p:cNvPr id="62" name="Straight Connector 61"/>
          <p:cNvCxnSpPr/>
          <p:nvPr/>
        </p:nvCxnSpPr>
        <p:spPr>
          <a:xfrm>
            <a:off x="10664293" y="1015767"/>
            <a:ext cx="0" cy="484584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9165659" y="1007113"/>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653498" y="1049766"/>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7692419" y="4054777"/>
            <a:ext cx="1519025" cy="446276"/>
          </a:xfrm>
          <a:prstGeom prst="rect">
            <a:avLst/>
          </a:prstGeom>
          <a:noFill/>
        </p:spPr>
        <p:txBody>
          <a:bodyPr wrap="square" rtlCol="0">
            <a:spAutoFit/>
          </a:bodyPr>
          <a:lstStyle/>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74625"/>
            <a:endParaRPr lang="en-US" sz="1100" dirty="0">
              <a:latin typeface="Cambria" panose="02040503050406030204" pitchFamily="18" charset="0"/>
            </a:endParaRPr>
          </a:p>
        </p:txBody>
      </p:sp>
      <p:sp>
        <p:nvSpPr>
          <p:cNvPr id="79" name="Rectangle 78"/>
          <p:cNvSpPr/>
          <p:nvPr/>
        </p:nvSpPr>
        <p:spPr>
          <a:xfrm>
            <a:off x="7669045" y="3791212"/>
            <a:ext cx="1496614" cy="276999"/>
          </a:xfrm>
          <a:prstGeom prst="rect">
            <a:avLst/>
          </a:prstGeom>
        </p:spPr>
        <p:txBody>
          <a:bodyPr wrap="square">
            <a:spAutoFit/>
          </a:bodyPr>
          <a:lstStyle/>
          <a:p>
            <a:pPr algn="ctr"/>
            <a:endParaRPr lang="en-US" sz="1200" dirty="0"/>
          </a:p>
        </p:txBody>
      </p:sp>
      <p:sp>
        <p:nvSpPr>
          <p:cNvPr id="81" name="TextBox 80"/>
          <p:cNvSpPr txBox="1"/>
          <p:nvPr/>
        </p:nvSpPr>
        <p:spPr>
          <a:xfrm>
            <a:off x="4621464" y="1153336"/>
            <a:ext cx="1541969" cy="3416320"/>
          </a:xfrm>
          <a:prstGeom prst="rect">
            <a:avLst/>
          </a:prstGeom>
          <a:noFill/>
        </p:spPr>
        <p:txBody>
          <a:bodyPr wrap="square" rtlCol="0">
            <a:spAutoFit/>
          </a:bodyPr>
          <a:lstStyle/>
          <a:p>
            <a:endParaRPr lang="en-US" sz="600" dirty="0">
              <a:latin typeface="Cambria" panose="02040503050406030204" pitchFamily="18" charset="0"/>
            </a:endParaRPr>
          </a:p>
          <a:p>
            <a:endParaRPr lang="en-US" sz="600" dirty="0">
              <a:latin typeface="Cambria" panose="02040503050406030204" pitchFamily="18" charset="0"/>
            </a:endParaRPr>
          </a:p>
          <a:p>
            <a:endParaRPr lang="en-US" sz="600" dirty="0">
              <a:latin typeface="Cambria" panose="02040503050406030204" pitchFamily="18" charset="0"/>
            </a:endParaRPr>
          </a:p>
          <a:p>
            <a:r>
              <a:rPr lang="en-US" sz="600" dirty="0">
                <a:latin typeface="Cambria" panose="02040503050406030204" pitchFamily="18" charset="0"/>
              </a:rPr>
              <a:t>   </a:t>
            </a:r>
            <a:r>
              <a:rPr lang="en-US" sz="800" dirty="0">
                <a:latin typeface="Cambria" panose="02040503050406030204" pitchFamily="18" charset="0"/>
              </a:rPr>
              <a:t>Typical aging process include changes to the prostate gland. Adenocarcinoma (type of cancer that develops in the gland cells) is the most common type of prostate cancer.</a:t>
            </a:r>
          </a:p>
          <a:p>
            <a:r>
              <a:rPr lang="en-US" sz="800" dirty="0">
                <a:latin typeface="Cambria" panose="02040503050406030204" pitchFamily="18" charset="0"/>
              </a:rPr>
              <a:t>   Prostate cancer develops when there is uncontrolled tumor growth due to inequality in the rate of cell division and cell death</a:t>
            </a:r>
          </a:p>
          <a:p>
            <a:r>
              <a:rPr lang="en-US" sz="800" dirty="0">
                <a:latin typeface="Cambria" panose="02040503050406030204" pitchFamily="18" charset="0"/>
              </a:rPr>
              <a:t>   Most prostate cancer are multifocal; 70% from peripheral zone, 15-20% from central zone, 10-15% from transitional zone and 4% from urothelial lining. </a:t>
            </a:r>
          </a:p>
          <a:p>
            <a:r>
              <a:rPr lang="en-US" sz="800" dirty="0">
                <a:latin typeface="Cambria" panose="02040503050406030204" pitchFamily="18" charset="0"/>
              </a:rPr>
              <a:t>   Hormonal causes have been postulated because androgen deprivation causes regression of pc and eunuchs do not develop adenocarcinoma of the prostate.</a:t>
            </a:r>
          </a:p>
          <a:p>
            <a:pPr indent="115888"/>
            <a:endParaRPr lang="en-US" sz="600" dirty="0">
              <a:latin typeface="Cambria" panose="02040503050406030204" pitchFamily="18" charset="0"/>
            </a:endParaRPr>
          </a:p>
        </p:txBody>
      </p:sp>
      <p:sp>
        <p:nvSpPr>
          <p:cNvPr id="82" name="Rectangle 81"/>
          <p:cNvSpPr/>
          <p:nvPr/>
        </p:nvSpPr>
        <p:spPr>
          <a:xfrm>
            <a:off x="4553584" y="829662"/>
            <a:ext cx="3097031" cy="646331"/>
          </a:xfrm>
          <a:prstGeom prst="rect">
            <a:avLst/>
          </a:prstGeom>
        </p:spPr>
        <p:txBody>
          <a:bodyPr wrap="square">
            <a:spAutoFit/>
          </a:bodyPr>
          <a:lstStyle/>
          <a:p>
            <a:pPr algn="ctr"/>
            <a:r>
              <a:rPr lang="en-US" sz="1200" b="1" dirty="0"/>
              <a:t>Pathophysiology and significance of pathophysiology</a:t>
            </a:r>
          </a:p>
          <a:p>
            <a:pPr algn="ctr"/>
            <a:endParaRPr lang="en-US" sz="1200" b="1" dirty="0"/>
          </a:p>
        </p:txBody>
      </p:sp>
      <p:sp>
        <p:nvSpPr>
          <p:cNvPr id="85" name="TextBox 84"/>
          <p:cNvSpPr txBox="1"/>
          <p:nvPr/>
        </p:nvSpPr>
        <p:spPr>
          <a:xfrm>
            <a:off x="6098436" y="1226852"/>
            <a:ext cx="1605792" cy="2862322"/>
          </a:xfrm>
          <a:prstGeom prst="rect">
            <a:avLst/>
          </a:prstGeom>
          <a:noFill/>
        </p:spPr>
        <p:txBody>
          <a:bodyPr wrap="square" rtlCol="0">
            <a:spAutoFit/>
          </a:bodyPr>
          <a:lstStyle/>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r>
              <a:rPr lang="en-US" sz="800" dirty="0">
                <a:latin typeface="Cambria" panose="02040503050406030204" pitchFamily="18" charset="0"/>
              </a:rPr>
              <a:t>According to Myers et al (2017), ‘the contribution of tumor biology is underexplored due to inadequate availability of African-American patient-derived cell lines and specimens’.  Their study shows that expression of beta-catenin and caveolin-1 (genes) may be prostate cancer and race specific. It has a striking racial health disparity. More African Americans get diagnosed at a younger age than other races. African American men present with higher grade tumor that is more advanced and aggressive. Gene and microRNA profiling of African American and Caucasian American tumor demonstrated racial variation. </a:t>
            </a:r>
          </a:p>
        </p:txBody>
      </p:sp>
      <p:sp>
        <p:nvSpPr>
          <p:cNvPr id="86" name="TextBox 85"/>
          <p:cNvSpPr txBox="1"/>
          <p:nvPr/>
        </p:nvSpPr>
        <p:spPr>
          <a:xfrm>
            <a:off x="4540938" y="5085310"/>
            <a:ext cx="1557497" cy="1692771"/>
          </a:xfrm>
          <a:prstGeom prst="rect">
            <a:avLst/>
          </a:prstGeom>
          <a:noFill/>
        </p:spPr>
        <p:txBody>
          <a:bodyPr wrap="square" rtlCol="0">
            <a:spAutoFit/>
          </a:bodyPr>
          <a:lstStyle/>
          <a:p>
            <a:pPr indent="115888"/>
            <a:endParaRPr lang="en-US" sz="800" dirty="0">
              <a:latin typeface="Cambria" panose="02040503050406030204" pitchFamily="18" charset="0"/>
            </a:endParaRPr>
          </a:p>
          <a:p>
            <a:pPr indent="115888"/>
            <a:endParaRPr lang="en-US" sz="800" dirty="0">
              <a:latin typeface="Cambria" panose="02040503050406030204" pitchFamily="18" charset="0"/>
            </a:endParaRPr>
          </a:p>
          <a:p>
            <a:pPr indent="115888"/>
            <a:endParaRPr lang="en-US" sz="800" dirty="0">
              <a:latin typeface="Cambria" panose="02040503050406030204" pitchFamily="18" charset="0"/>
            </a:endParaRPr>
          </a:p>
          <a:p>
            <a:pPr indent="115888"/>
            <a:r>
              <a:rPr lang="en-US" sz="800" dirty="0">
                <a:latin typeface="Cambria" panose="02040503050406030204" pitchFamily="18" charset="0"/>
              </a:rPr>
              <a:t> </a:t>
            </a:r>
          </a:p>
          <a:p>
            <a:pPr indent="115888"/>
            <a:endParaRPr lang="en-US" sz="800" dirty="0">
              <a:latin typeface="Cambria" panose="02040503050406030204" pitchFamily="18" charset="0"/>
            </a:endParaRPr>
          </a:p>
          <a:p>
            <a:pPr indent="115888"/>
            <a:endParaRPr lang="en-US" sz="800" dirty="0">
              <a:latin typeface="Cambria" panose="02040503050406030204" pitchFamily="18" charset="0"/>
            </a:endParaRPr>
          </a:p>
          <a:p>
            <a:pPr indent="115888"/>
            <a:endParaRPr lang="en-US" sz="800" dirty="0">
              <a:latin typeface="Cambria" panose="02040503050406030204" pitchFamily="18" charset="0"/>
            </a:endParaRPr>
          </a:p>
          <a:p>
            <a:pPr indent="115888"/>
            <a:endParaRPr lang="en-US" sz="800" dirty="0">
              <a:latin typeface="Cambria" panose="02040503050406030204" pitchFamily="18" charset="0"/>
            </a:endParaRPr>
          </a:p>
          <a:p>
            <a:pPr indent="115888"/>
            <a:endParaRPr lang="en-US" sz="800" dirty="0">
              <a:latin typeface="Cambria" panose="02040503050406030204" pitchFamily="18" charset="0"/>
            </a:endParaRPr>
          </a:p>
          <a:p>
            <a:pPr indent="115888"/>
            <a:r>
              <a:rPr lang="en-US" sz="800" dirty="0">
                <a:latin typeface="Cambria" panose="02040503050406030204" pitchFamily="18" charset="0"/>
              </a:rPr>
              <a:t>Literature review by </a:t>
            </a:r>
            <a:r>
              <a:rPr lang="en-US" sz="800" dirty="0" err="1">
                <a:latin typeface="Cambria" panose="02040503050406030204" pitchFamily="18" charset="0"/>
              </a:rPr>
              <a:t>Gokce</a:t>
            </a:r>
            <a:r>
              <a:rPr lang="en-US" sz="800" dirty="0">
                <a:latin typeface="Cambria" panose="02040503050406030204" pitchFamily="18" charset="0"/>
              </a:rPr>
              <a:t> et al (2017) found that “Epigenetic DNA alterations, chromosomal alterations, and </a:t>
            </a:r>
          </a:p>
        </p:txBody>
      </p:sp>
      <p:sp>
        <p:nvSpPr>
          <p:cNvPr id="87" name="TextBox 86"/>
          <p:cNvSpPr txBox="1"/>
          <p:nvPr/>
        </p:nvSpPr>
        <p:spPr>
          <a:xfrm>
            <a:off x="6069122" y="5085310"/>
            <a:ext cx="1625728" cy="1785104"/>
          </a:xfrm>
          <a:prstGeom prst="rect">
            <a:avLst/>
          </a:prstGeom>
          <a:noFill/>
        </p:spPr>
        <p:txBody>
          <a:bodyPr wrap="square" rtlCol="0">
            <a:spAutoFit/>
          </a:bodyPr>
          <a:lstStyle/>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r>
              <a:rPr lang="en-US" sz="600" dirty="0">
                <a:latin typeface="Cambria" panose="02040503050406030204" pitchFamily="18" charset="0"/>
              </a:rPr>
              <a:t>Dolores </a:t>
            </a:r>
            <a:r>
              <a:rPr lang="en-US" sz="600" dirty="0" err="1">
                <a:latin typeface="Cambria" panose="02040503050406030204" pitchFamily="18" charset="0"/>
              </a:rPr>
              <a:t>hendrerit</a:t>
            </a:r>
            <a:r>
              <a:rPr lang="en-US" sz="600" dirty="0">
                <a:latin typeface="Cambria" panose="02040503050406030204" pitchFamily="18" charset="0"/>
              </a:rPr>
              <a:t> duo et, </a:t>
            </a:r>
            <a:r>
              <a:rPr lang="en-US" sz="600" dirty="0" err="1">
                <a:latin typeface="Cambria" panose="02040503050406030204" pitchFamily="18" charset="0"/>
              </a:rPr>
              <a:t>vel</a:t>
            </a:r>
            <a:r>
              <a:rPr lang="en-US" sz="600" dirty="0">
                <a:latin typeface="Cambria" panose="02040503050406030204" pitchFamily="18" charset="0"/>
              </a:rPr>
              <a:t> </a:t>
            </a:r>
            <a:r>
              <a:rPr lang="en-US" sz="600" dirty="0" err="1">
                <a:latin typeface="Cambria" panose="02040503050406030204" pitchFamily="18" charset="0"/>
              </a:rPr>
              <a:t>adhuc</a:t>
            </a:r>
            <a:r>
              <a:rPr lang="en-US" sz="600" dirty="0">
                <a:latin typeface="Cambria" panose="02040503050406030204" pitchFamily="18" charset="0"/>
              </a:rPr>
              <a:t> </a:t>
            </a: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r>
              <a:rPr lang="en-US" sz="800" dirty="0">
                <a:latin typeface="Cambria" panose="02040503050406030204" pitchFamily="18" charset="0"/>
              </a:rPr>
              <a:t>gene expression profile alterations have been identified as factors associated with racial disparities”. </a:t>
            </a:r>
          </a:p>
          <a:p>
            <a:pPr indent="115888"/>
            <a:endParaRPr lang="en-US" sz="600" dirty="0">
              <a:latin typeface="Cambria" panose="02040503050406030204" pitchFamily="18" charset="0"/>
            </a:endParaRPr>
          </a:p>
        </p:txBody>
      </p:sp>
      <p:sp>
        <p:nvSpPr>
          <p:cNvPr id="90" name="TextBox 89"/>
          <p:cNvSpPr txBox="1"/>
          <p:nvPr/>
        </p:nvSpPr>
        <p:spPr>
          <a:xfrm>
            <a:off x="7685018" y="1075938"/>
            <a:ext cx="1531824" cy="5693866"/>
          </a:xfrm>
          <a:prstGeom prst="rect">
            <a:avLst/>
          </a:prstGeom>
          <a:noFill/>
        </p:spPr>
        <p:txBody>
          <a:bodyPr wrap="square" rtlCol="0">
            <a:spAutoFit/>
          </a:bodyPr>
          <a:lstStyle/>
          <a:p>
            <a:pPr indent="115888"/>
            <a:endParaRPr lang="en-US" sz="600" dirty="0">
              <a:latin typeface="Cambria" panose="02040503050406030204" pitchFamily="18" charset="0"/>
            </a:endParaRPr>
          </a:p>
          <a:p>
            <a:pPr indent="115888"/>
            <a:endParaRPr lang="en-US" sz="600" dirty="0">
              <a:latin typeface="Cambria" panose="02040503050406030204" pitchFamily="18" charset="0"/>
            </a:endParaRPr>
          </a:p>
          <a:p>
            <a:pPr indent="115888"/>
            <a:r>
              <a:rPr lang="en-US" sz="800" dirty="0">
                <a:latin typeface="Cambria" panose="02040503050406030204" pitchFamily="18" charset="0"/>
              </a:rPr>
              <a:t>The most common site of metastasis for prostate cancer is the bone, lymph node, lung liver and brain. Bone metastasis causes bone pain, impaired mobility, cord compression, pathological fracture, hypercalcemia. The nurses’ understanding facilitates care and better outcome.</a:t>
            </a:r>
          </a:p>
          <a:p>
            <a:pPr indent="115888"/>
            <a:r>
              <a:rPr lang="en-US" sz="800" dirty="0">
                <a:latin typeface="Cambria" panose="02040503050406030204" pitchFamily="18" charset="0"/>
              </a:rPr>
              <a:t>More advanced stage of prostate cancer causes acute urinary obstruction. Nursing care and concern focus on providing patient with accurate and timely information need to make informed decision about treatment, promoting comfort and managing complications from disease process.</a:t>
            </a:r>
          </a:p>
          <a:p>
            <a:pPr indent="115888"/>
            <a:endParaRPr lang="en-US" sz="800" dirty="0">
              <a:latin typeface="Cambria" panose="02040503050406030204" pitchFamily="18" charset="0"/>
            </a:endParaRPr>
          </a:p>
          <a:p>
            <a:pPr indent="115888"/>
            <a:r>
              <a:rPr lang="en-US" sz="800" dirty="0">
                <a:latin typeface="Cambria" panose="02040503050406030204" pitchFamily="18" charset="0"/>
              </a:rPr>
              <a:t>According to USPSTF, African American men should be educated on their increased risk as well as potential benefits and harms of screening, so that they can make informed personal decision. Rice et all (2017) believes that knowledge of prostate cancer and screening tests helps men to initiate or participate in informed decision making in prostate cancer screening. They suggested a need for community and clinic based approach to improved risk comprehension in African Americans. So nurses continues to be teachers and advocates. </a:t>
            </a:r>
          </a:p>
        </p:txBody>
      </p:sp>
      <p:pic>
        <p:nvPicPr>
          <p:cNvPr id="7" name="Picture 6">
            <a:extLst>
              <a:ext uri="{FF2B5EF4-FFF2-40B4-BE49-F238E27FC236}">
                <a16:creationId xmlns:a16="http://schemas.microsoft.com/office/drawing/2014/main" id="{E602447E-79E5-4B9C-ADCF-E8EBEB7F121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25590" y="4438391"/>
            <a:ext cx="3041436" cy="1719883"/>
          </a:xfrm>
          <a:prstGeom prst="rect">
            <a:avLst/>
          </a:prstGeom>
        </p:spPr>
      </p:pic>
      <p:pic>
        <p:nvPicPr>
          <p:cNvPr id="55" name="Picture 54" descr="Image result for images of pathophysiology of prostate cancer">
            <a:extLst>
              <a:ext uri="{FF2B5EF4-FFF2-40B4-BE49-F238E27FC236}">
                <a16:creationId xmlns:a16="http://schemas.microsoft.com/office/drawing/2014/main" id="{57F64602-87ED-4398-A9AE-B7CE8D1DE9C5}"/>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66884" y="4896986"/>
            <a:ext cx="2961640" cy="1784985"/>
          </a:xfrm>
          <a:prstGeom prst="rect">
            <a:avLst/>
          </a:prstGeom>
          <a:noFill/>
          <a:ln>
            <a:noFill/>
          </a:ln>
        </p:spPr>
      </p:pic>
      <p:pic>
        <p:nvPicPr>
          <p:cNvPr id="12" name="Picture 11" descr="A close up of text on a white surface&#10;&#10;Description generated with very high confidence">
            <a:extLst>
              <a:ext uri="{FF2B5EF4-FFF2-40B4-BE49-F238E27FC236}">
                <a16:creationId xmlns:a16="http://schemas.microsoft.com/office/drawing/2014/main" id="{A4723E16-420D-4EE0-AC8E-FEF864AE925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84727" y="2981521"/>
            <a:ext cx="2934042" cy="1921177"/>
          </a:xfrm>
          <a:prstGeom prst="rect">
            <a:avLst/>
          </a:prstGeom>
        </p:spPr>
      </p:pic>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551</TotalTime>
  <Words>1058</Words>
  <Application>Microsoft Office PowerPoint</Application>
  <PresentationFormat>Widescreen</PresentationFormat>
  <Paragraphs>97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Cambria</vt:lpstr>
      <vt:lpstr>Office Theme</vt:lpstr>
      <vt:lpstr>PowerPoint Presentation</vt:lpstr>
    </vt:vector>
  </TitlesOfParts>
  <Company>Otterbein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family</cp:lastModifiedBy>
  <cp:revision>51</cp:revision>
  <dcterms:created xsi:type="dcterms:W3CDTF">2014-10-09T18:51:19Z</dcterms:created>
  <dcterms:modified xsi:type="dcterms:W3CDTF">2017-07-28T02:05:29Z</dcterms:modified>
</cp:coreProperties>
</file>