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F9D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24"/>
  </p:normalViewPr>
  <p:slideViewPr>
    <p:cSldViewPr snapToGrid="0" snapToObjects="1">
      <p:cViewPr varScale="1">
        <p:scale>
          <a:sx n="106" d="100"/>
          <a:sy n="106"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5B12028-F53D-1F43-875D-E9D92E97B413}" type="datetimeFigureOut">
              <a:rPr lang="en-US" smtClean="0"/>
              <a:t>7/27/17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A9F761-8CCD-7041-A200-2814147833F7}" type="slidenum">
              <a:rPr lang="en-US" smtClean="0"/>
              <a:t>‹#›</a:t>
            </a:fld>
            <a:endParaRPr lang="en-US"/>
          </a:p>
        </p:txBody>
      </p:sp>
    </p:spTree>
    <p:extLst>
      <p:ext uri="{BB962C8B-B14F-4D97-AF65-F5344CB8AC3E}">
        <p14:creationId xmlns:p14="http://schemas.microsoft.com/office/powerpoint/2010/main" val="15176611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B12028-F53D-1F43-875D-E9D92E97B413}" type="datetimeFigureOut">
              <a:rPr lang="en-US" smtClean="0"/>
              <a:t>7/27/17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A9F761-8CCD-7041-A200-2814147833F7}" type="slidenum">
              <a:rPr lang="en-US" smtClean="0"/>
              <a:t>‹#›</a:t>
            </a:fld>
            <a:endParaRPr lang="en-US"/>
          </a:p>
        </p:txBody>
      </p:sp>
    </p:spTree>
    <p:extLst>
      <p:ext uri="{BB962C8B-B14F-4D97-AF65-F5344CB8AC3E}">
        <p14:creationId xmlns:p14="http://schemas.microsoft.com/office/powerpoint/2010/main" val="1704163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B12028-F53D-1F43-875D-E9D92E97B413}" type="datetimeFigureOut">
              <a:rPr lang="en-US" smtClean="0"/>
              <a:t>7/27/17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A9F761-8CCD-7041-A200-2814147833F7}" type="slidenum">
              <a:rPr lang="en-US" smtClean="0"/>
              <a:t>‹#›</a:t>
            </a:fld>
            <a:endParaRPr lang="en-US"/>
          </a:p>
        </p:txBody>
      </p:sp>
    </p:spTree>
    <p:extLst>
      <p:ext uri="{BB962C8B-B14F-4D97-AF65-F5344CB8AC3E}">
        <p14:creationId xmlns:p14="http://schemas.microsoft.com/office/powerpoint/2010/main" val="892695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B12028-F53D-1F43-875D-E9D92E97B413}" type="datetimeFigureOut">
              <a:rPr lang="en-US" smtClean="0"/>
              <a:t>7/27/17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A9F761-8CCD-7041-A200-2814147833F7}" type="slidenum">
              <a:rPr lang="en-US" smtClean="0"/>
              <a:t>‹#›</a:t>
            </a:fld>
            <a:endParaRPr lang="en-US"/>
          </a:p>
        </p:txBody>
      </p:sp>
    </p:spTree>
    <p:extLst>
      <p:ext uri="{BB962C8B-B14F-4D97-AF65-F5344CB8AC3E}">
        <p14:creationId xmlns:p14="http://schemas.microsoft.com/office/powerpoint/2010/main" val="1667655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5B12028-F53D-1F43-875D-E9D92E97B413}" type="datetimeFigureOut">
              <a:rPr lang="en-US" smtClean="0"/>
              <a:t>7/27/17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A9F761-8CCD-7041-A200-2814147833F7}" type="slidenum">
              <a:rPr lang="en-US" smtClean="0"/>
              <a:t>‹#›</a:t>
            </a:fld>
            <a:endParaRPr lang="en-US"/>
          </a:p>
        </p:txBody>
      </p:sp>
    </p:spTree>
    <p:extLst>
      <p:ext uri="{BB962C8B-B14F-4D97-AF65-F5344CB8AC3E}">
        <p14:creationId xmlns:p14="http://schemas.microsoft.com/office/powerpoint/2010/main" val="1482356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5B12028-F53D-1F43-875D-E9D92E97B413}" type="datetimeFigureOut">
              <a:rPr lang="en-US" smtClean="0"/>
              <a:t>7/27/17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A9F761-8CCD-7041-A200-2814147833F7}" type="slidenum">
              <a:rPr lang="en-US" smtClean="0"/>
              <a:t>‹#›</a:t>
            </a:fld>
            <a:endParaRPr lang="en-US"/>
          </a:p>
        </p:txBody>
      </p:sp>
    </p:spTree>
    <p:extLst>
      <p:ext uri="{BB962C8B-B14F-4D97-AF65-F5344CB8AC3E}">
        <p14:creationId xmlns:p14="http://schemas.microsoft.com/office/powerpoint/2010/main" val="1015822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B12028-F53D-1F43-875D-E9D92E97B413}" type="datetimeFigureOut">
              <a:rPr lang="en-US" smtClean="0"/>
              <a:t>7/27/17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EA9F761-8CCD-7041-A200-2814147833F7}" type="slidenum">
              <a:rPr lang="en-US" smtClean="0"/>
              <a:t>‹#›</a:t>
            </a:fld>
            <a:endParaRPr lang="en-US"/>
          </a:p>
        </p:txBody>
      </p:sp>
    </p:spTree>
    <p:extLst>
      <p:ext uri="{BB962C8B-B14F-4D97-AF65-F5344CB8AC3E}">
        <p14:creationId xmlns:p14="http://schemas.microsoft.com/office/powerpoint/2010/main" val="437965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B12028-F53D-1F43-875D-E9D92E97B413}" type="datetimeFigureOut">
              <a:rPr lang="en-US" smtClean="0"/>
              <a:t>7/27/17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EA9F761-8CCD-7041-A200-2814147833F7}" type="slidenum">
              <a:rPr lang="en-US" smtClean="0"/>
              <a:t>‹#›</a:t>
            </a:fld>
            <a:endParaRPr lang="en-US"/>
          </a:p>
        </p:txBody>
      </p:sp>
    </p:spTree>
    <p:extLst>
      <p:ext uri="{BB962C8B-B14F-4D97-AF65-F5344CB8AC3E}">
        <p14:creationId xmlns:p14="http://schemas.microsoft.com/office/powerpoint/2010/main" val="14613809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B12028-F53D-1F43-875D-E9D92E97B413}" type="datetimeFigureOut">
              <a:rPr lang="en-US" smtClean="0"/>
              <a:t>7/27/17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EA9F761-8CCD-7041-A200-2814147833F7}" type="slidenum">
              <a:rPr lang="en-US" smtClean="0"/>
              <a:t>‹#›</a:t>
            </a:fld>
            <a:endParaRPr lang="en-US"/>
          </a:p>
        </p:txBody>
      </p:sp>
    </p:spTree>
    <p:extLst>
      <p:ext uri="{BB962C8B-B14F-4D97-AF65-F5344CB8AC3E}">
        <p14:creationId xmlns:p14="http://schemas.microsoft.com/office/powerpoint/2010/main" val="658836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B12028-F53D-1F43-875D-E9D92E97B413}" type="datetimeFigureOut">
              <a:rPr lang="en-US" smtClean="0"/>
              <a:t>7/27/17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A9F761-8CCD-7041-A200-2814147833F7}" type="slidenum">
              <a:rPr lang="en-US" smtClean="0"/>
              <a:t>‹#›</a:t>
            </a:fld>
            <a:endParaRPr lang="en-US"/>
          </a:p>
        </p:txBody>
      </p:sp>
    </p:spTree>
    <p:extLst>
      <p:ext uri="{BB962C8B-B14F-4D97-AF65-F5344CB8AC3E}">
        <p14:creationId xmlns:p14="http://schemas.microsoft.com/office/powerpoint/2010/main" val="640682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B12028-F53D-1F43-875D-E9D92E97B413}" type="datetimeFigureOut">
              <a:rPr lang="en-US" smtClean="0"/>
              <a:t>7/27/17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A9F761-8CCD-7041-A200-2814147833F7}" type="slidenum">
              <a:rPr lang="en-US" smtClean="0"/>
              <a:t>‹#›</a:t>
            </a:fld>
            <a:endParaRPr lang="en-US"/>
          </a:p>
        </p:txBody>
      </p:sp>
    </p:spTree>
    <p:extLst>
      <p:ext uri="{BB962C8B-B14F-4D97-AF65-F5344CB8AC3E}">
        <p14:creationId xmlns:p14="http://schemas.microsoft.com/office/powerpoint/2010/main" val="46800674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B12028-F53D-1F43-875D-E9D92E97B413}" type="datetimeFigureOut">
              <a:rPr lang="en-US" smtClean="0"/>
              <a:t>7/27/17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A9F761-8CCD-7041-A200-2814147833F7}" type="slidenum">
              <a:rPr lang="en-US" smtClean="0"/>
              <a:t>‹#›</a:t>
            </a:fld>
            <a:endParaRPr lang="en-US"/>
          </a:p>
        </p:txBody>
      </p:sp>
    </p:spTree>
    <p:extLst>
      <p:ext uri="{BB962C8B-B14F-4D97-AF65-F5344CB8AC3E}">
        <p14:creationId xmlns:p14="http://schemas.microsoft.com/office/powerpoint/2010/main" val="13143651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cancer.gov/" TargetMode="External"/><Relationship Id="rId4" Type="http://schemas.openxmlformats.org/officeDocument/2006/relationships/hyperlink" Target="http://www.who.int/selection_medicines/committees/expert/20/applications/AML_APL.pdf" TargetMode="External"/><Relationship Id="rId5" Type="http://schemas.openxmlformats.org/officeDocument/2006/relationships/hyperlink" Target="https://www.cancer.gov/types/leukemia/hp/adult-aml-treatment-pdq" TargetMode="External"/><Relationship Id="rId6" Type="http://schemas.openxmlformats.org/officeDocument/2006/relationships/hyperlink" Target="https://www.cancer.gov/types/leukemia/patient/cml-treatment-pdq" TargetMode="External"/><Relationship Id="rId1" Type="http://schemas.openxmlformats.org/officeDocument/2006/relationships/slideLayout" Target="../slideLayouts/slideLayout1.xml"/><Relationship Id="rId2" Type="http://schemas.openxmlformats.org/officeDocument/2006/relationships/image" Target="../media/image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51685" y="0"/>
            <a:ext cx="2574756" cy="1032882"/>
          </a:xfrm>
        </p:spPr>
        <p:txBody>
          <a:bodyPr>
            <a:noAutofit/>
          </a:bodyPr>
          <a:lstStyle/>
          <a:p>
            <a:r>
              <a:rPr lang="en-US" sz="1800" dirty="0"/>
              <a:t>Acute Myeloid Leukemia</a:t>
            </a:r>
            <a:br>
              <a:rPr lang="en-US" sz="1800" dirty="0"/>
            </a:br>
            <a:r>
              <a:rPr lang="en-US" sz="1100" dirty="0"/>
              <a:t>Adrianna M. Wayble, R.N., B.S.N.</a:t>
            </a:r>
            <a:br>
              <a:rPr lang="en-US" sz="1100" dirty="0"/>
            </a:br>
            <a:r>
              <a:rPr lang="en-US" sz="1100" dirty="0"/>
              <a:t>Otterbein University</a:t>
            </a:r>
            <a:br>
              <a:rPr lang="en-US" sz="1100" dirty="0"/>
            </a:br>
            <a:r>
              <a:rPr lang="en-US" sz="1100" dirty="0"/>
              <a:t>NURS 5330 Summer 2017</a:t>
            </a:r>
            <a:r>
              <a:rPr lang="en-US" sz="1800" dirty="0"/>
              <a:t/>
            </a:r>
            <a:br>
              <a:rPr lang="en-US" sz="1800" dirty="0"/>
            </a:br>
            <a:endParaRPr lang="en-US" sz="1800" dirty="0"/>
          </a:p>
        </p:txBody>
      </p:sp>
      <p:sp>
        <p:nvSpPr>
          <p:cNvPr id="3" name="Subtitle 2"/>
          <p:cNvSpPr>
            <a:spLocks noGrp="1"/>
          </p:cNvSpPr>
          <p:nvPr>
            <p:ph type="subTitle" idx="1"/>
          </p:nvPr>
        </p:nvSpPr>
        <p:spPr>
          <a:xfrm>
            <a:off x="0" y="1"/>
            <a:ext cx="3597442" cy="3425642"/>
          </a:xfrm>
        </p:spPr>
        <p:txBody>
          <a:bodyPr>
            <a:normAutofit fontScale="25000" lnSpcReduction="20000"/>
          </a:bodyPr>
          <a:lstStyle/>
          <a:p>
            <a:pPr>
              <a:lnSpc>
                <a:spcPct val="120000"/>
              </a:lnSpc>
              <a:spcBef>
                <a:spcPts val="600"/>
              </a:spcBef>
            </a:pPr>
            <a:r>
              <a:rPr lang="en-US" sz="4000" b="1" dirty="0" smtClean="0"/>
              <a:t>Facts and Demographics</a:t>
            </a:r>
          </a:p>
          <a:p>
            <a:pPr algn="l">
              <a:lnSpc>
                <a:spcPct val="120000"/>
              </a:lnSpc>
              <a:spcBef>
                <a:spcPts val="600"/>
              </a:spcBef>
            </a:pPr>
            <a:r>
              <a:rPr lang="en-US" sz="4000" dirty="0" smtClean="0"/>
              <a:t>Acute </a:t>
            </a:r>
            <a:r>
              <a:rPr lang="en-US" sz="4000" dirty="0"/>
              <a:t>Myeloid Leukemia, or </a:t>
            </a:r>
            <a:r>
              <a:rPr lang="en-US" sz="4000" dirty="0" smtClean="0"/>
              <a:t>AML, also </a:t>
            </a:r>
            <a:r>
              <a:rPr lang="en-US" sz="4000" dirty="0"/>
              <a:t>known as acute myelogenous leukemia and acute </a:t>
            </a:r>
            <a:r>
              <a:rPr lang="en-US" sz="4000" dirty="0" err="1"/>
              <a:t>nonlympocytic</a:t>
            </a:r>
            <a:r>
              <a:rPr lang="en-US" sz="4000" dirty="0"/>
              <a:t> leukemia (ANLL), is a disease that is estimated to affect 21,380 people in the U.S., killing 10,590 this year alone according to the National Institute of Cancer (NIC, 2017).</a:t>
            </a:r>
            <a:r>
              <a:rPr lang="en-US" sz="4000" dirty="0" smtClean="0">
                <a:effectLst/>
              </a:rPr>
              <a:t> </a:t>
            </a:r>
          </a:p>
          <a:p>
            <a:pPr algn="l">
              <a:lnSpc>
                <a:spcPct val="120000"/>
              </a:lnSpc>
              <a:spcBef>
                <a:spcPts val="600"/>
              </a:spcBef>
            </a:pPr>
            <a:r>
              <a:rPr lang="en-US" sz="4000" dirty="0"/>
              <a:t> AML is a disease of the myeloid cells in the bone marrow. These cells proliferate uncontrollably and lose their ability to differentiate to functioning components of the blood (Sykes et al p. 989). </a:t>
            </a:r>
          </a:p>
          <a:p>
            <a:pPr algn="l">
              <a:lnSpc>
                <a:spcPct val="120000"/>
              </a:lnSpc>
              <a:spcBef>
                <a:spcPts val="600"/>
              </a:spcBef>
            </a:pPr>
            <a:r>
              <a:rPr lang="en-US" sz="4000" dirty="0" smtClean="0"/>
              <a:t>AML </a:t>
            </a:r>
            <a:r>
              <a:rPr lang="en-US" sz="4000" dirty="0"/>
              <a:t>has a 26.6% 5-year survival rate, and 5-10-month survival rate for patients who cannot tolerate the high intensity chemotherapy that is often required for complete remission (Cruz et al p. 53).</a:t>
            </a:r>
            <a:r>
              <a:rPr lang="en-US" sz="4000" dirty="0" smtClean="0">
                <a:effectLst/>
              </a:rPr>
              <a:t> </a:t>
            </a:r>
            <a:r>
              <a:rPr lang="en-US" sz="4000" dirty="0"/>
              <a:t>R</a:t>
            </a:r>
            <a:r>
              <a:rPr lang="en-US" sz="4000" dirty="0" smtClean="0"/>
              <a:t>elapse rate is reported to be </a:t>
            </a:r>
            <a:r>
              <a:rPr lang="en-US" sz="4000" dirty="0"/>
              <a:t>30% to 40% within the first three years (Cruz et al p. 54). </a:t>
            </a:r>
            <a:endParaRPr lang="en-US" sz="4000" dirty="0" smtClean="0"/>
          </a:p>
          <a:p>
            <a:pPr algn="l">
              <a:lnSpc>
                <a:spcPct val="120000"/>
              </a:lnSpc>
              <a:spcBef>
                <a:spcPts val="600"/>
              </a:spcBef>
            </a:pPr>
            <a:r>
              <a:rPr lang="en-US" sz="4000" dirty="0" smtClean="0"/>
              <a:t>The </a:t>
            </a:r>
            <a:r>
              <a:rPr lang="en-US" sz="4000" dirty="0"/>
              <a:t>disease process is multi-faceted, with many factors that are believed to cause AML, from genetics to environmental </a:t>
            </a:r>
            <a:r>
              <a:rPr lang="en-US" sz="4000" dirty="0" smtClean="0"/>
              <a:t>exposures (</a:t>
            </a:r>
            <a:r>
              <a:rPr lang="en-US" sz="4000" dirty="0"/>
              <a:t>Wang &amp; Bailey, 2016</a:t>
            </a:r>
            <a:r>
              <a:rPr lang="en-US" sz="4000" dirty="0" smtClean="0"/>
              <a:t>).</a:t>
            </a:r>
          </a:p>
          <a:p>
            <a:endParaRPr lang="en-US" dirty="0"/>
          </a:p>
          <a:p>
            <a:endParaRPr lang="en-US" dirty="0"/>
          </a:p>
        </p:txBody>
      </p:sp>
      <p:pic>
        <p:nvPicPr>
          <p:cNvPr id="5" name="Picture 4"/>
          <p:cNvPicPr/>
          <p:nvPr/>
        </p:nvPicPr>
        <p:blipFill>
          <a:blip r:embed="rId2"/>
          <a:stretch>
            <a:fillRect/>
          </a:stretch>
        </p:blipFill>
        <p:spPr>
          <a:xfrm>
            <a:off x="0" y="3525253"/>
            <a:ext cx="3343275" cy="2532564"/>
          </a:xfrm>
          <a:prstGeom prst="rect">
            <a:avLst/>
          </a:prstGeom>
        </p:spPr>
      </p:pic>
      <p:sp>
        <p:nvSpPr>
          <p:cNvPr id="6" name="TextBox 5"/>
          <p:cNvSpPr txBox="1"/>
          <p:nvPr/>
        </p:nvSpPr>
        <p:spPr>
          <a:xfrm>
            <a:off x="-84221" y="5972606"/>
            <a:ext cx="3681663" cy="707886"/>
          </a:xfrm>
          <a:prstGeom prst="rect">
            <a:avLst/>
          </a:prstGeom>
          <a:noFill/>
        </p:spPr>
        <p:txBody>
          <a:bodyPr wrap="square" rtlCol="0">
            <a:spAutoFit/>
          </a:bodyPr>
          <a:lstStyle/>
          <a:p>
            <a:r>
              <a:rPr lang="en-US" sz="1000" dirty="0"/>
              <a:t>Illustration of differentiation of blood stem cells. Myeloid stem cells differentiate into many different specialized cells, such as red blood cells, platelets, and granulocytes. Figure from the National Cancer Institute (NIH, 2017).</a:t>
            </a:r>
          </a:p>
        </p:txBody>
      </p:sp>
      <p:sp>
        <p:nvSpPr>
          <p:cNvPr id="7" name="TextBox 6"/>
          <p:cNvSpPr txBox="1"/>
          <p:nvPr/>
        </p:nvSpPr>
        <p:spPr>
          <a:xfrm>
            <a:off x="3532144" y="759112"/>
            <a:ext cx="4321876" cy="2785378"/>
          </a:xfrm>
          <a:prstGeom prst="rect">
            <a:avLst/>
          </a:prstGeom>
          <a:noFill/>
          <a:ln w="76200">
            <a:noFill/>
          </a:ln>
        </p:spPr>
        <p:txBody>
          <a:bodyPr wrap="square" rtlCol="0">
            <a:spAutoFit/>
          </a:bodyPr>
          <a:lstStyle/>
          <a:p>
            <a:pPr algn="ctr">
              <a:spcBef>
                <a:spcPts val="400"/>
              </a:spcBef>
            </a:pPr>
            <a:r>
              <a:rPr lang="en-US" sz="1000" b="1" dirty="0"/>
              <a:t>Treatment </a:t>
            </a:r>
          </a:p>
          <a:p>
            <a:pPr>
              <a:spcBef>
                <a:spcPts val="400"/>
              </a:spcBef>
            </a:pPr>
            <a:r>
              <a:rPr lang="en-US" sz="1000" dirty="0"/>
              <a:t>The goal of treatment for AML, which can be either a combination of chemotherapy and/or radiation alone, or with a stem cell transplant, is complete remission. Partial remission has shown to have no benefit to survival (</a:t>
            </a:r>
            <a:r>
              <a:rPr lang="en-US" sz="1000" u="sng" dirty="0">
                <a:hlinkClick r:id="rId3"/>
              </a:rPr>
              <a:t>www.cancer.gov</a:t>
            </a:r>
            <a:r>
              <a:rPr lang="en-US" sz="1000" dirty="0"/>
              <a:t>, 2017). </a:t>
            </a:r>
          </a:p>
          <a:p>
            <a:pPr>
              <a:spcBef>
                <a:spcPts val="400"/>
              </a:spcBef>
            </a:pPr>
            <a:r>
              <a:rPr lang="en-US" sz="1000" dirty="0" smtClean="0"/>
              <a:t>Treatment </a:t>
            </a:r>
            <a:r>
              <a:rPr lang="en-US" sz="1000" dirty="0" smtClean="0"/>
              <a:t>is intensive to endure. Patients </a:t>
            </a:r>
            <a:r>
              <a:rPr lang="en-US" sz="1000" dirty="0"/>
              <a:t>must first go through chemotherapy and/or radiation to achieve </a:t>
            </a:r>
            <a:r>
              <a:rPr lang="en-US" sz="1000" dirty="0" smtClean="0"/>
              <a:t>complete remission </a:t>
            </a:r>
            <a:r>
              <a:rPr lang="en-US" sz="1000" dirty="0"/>
              <a:t>status, followed by another course of high intensity chemotherapy and/or radiation to prepare for hematopoietic stem cell transplantation (HSCT). Patients receive  stem cells from a donor (allogeneic or </a:t>
            </a:r>
            <a:r>
              <a:rPr lang="en-US" sz="1000" dirty="0" err="1"/>
              <a:t>allo</a:t>
            </a:r>
            <a:r>
              <a:rPr lang="en-US" sz="1000" dirty="0"/>
              <a:t>-HSCT) (</a:t>
            </a:r>
            <a:r>
              <a:rPr lang="en-US" sz="1000" dirty="0" err="1"/>
              <a:t>Mosseso</a:t>
            </a:r>
            <a:r>
              <a:rPr lang="en-US" sz="1000" dirty="0"/>
              <a:t>, p. 22</a:t>
            </a:r>
            <a:r>
              <a:rPr lang="en-US" sz="1000" dirty="0"/>
              <a:t>). </a:t>
            </a:r>
            <a:endParaRPr lang="en-US" sz="1000" dirty="0" smtClean="0"/>
          </a:p>
          <a:p>
            <a:pPr>
              <a:spcBef>
                <a:spcPts val="400"/>
              </a:spcBef>
            </a:pPr>
            <a:r>
              <a:rPr lang="en-US" sz="1000" dirty="0" smtClean="0"/>
              <a:t> </a:t>
            </a:r>
            <a:r>
              <a:rPr lang="en-US" sz="1000" dirty="0"/>
              <a:t>The goal of HSCT is to have engraftment of the donor cells, which will begin to produce healthy cells. Engraftment of neutrophils can take up to 20 days, and engraftment of platelets can take up to eight weeks (</a:t>
            </a:r>
            <a:r>
              <a:rPr lang="en-US" sz="1000" dirty="0" err="1"/>
              <a:t>Mosseso</a:t>
            </a:r>
            <a:r>
              <a:rPr lang="en-US" sz="1000" dirty="0"/>
              <a:t>, p. 25). The ANC, or absolute neutrophil count must be at least 500/mm</a:t>
            </a:r>
            <a:r>
              <a:rPr lang="en-US" sz="1000" baseline="30000" dirty="0"/>
              <a:t>3</a:t>
            </a:r>
            <a:r>
              <a:rPr lang="en-US" sz="1000" dirty="0"/>
              <a:t> for engraftment. Platelet count must be at least 20,000 platelets per microliter for platelet engraftment (</a:t>
            </a:r>
            <a:r>
              <a:rPr lang="en-US" sz="1000" dirty="0" err="1"/>
              <a:t>Mosseso</a:t>
            </a:r>
            <a:r>
              <a:rPr lang="en-US" sz="1000" dirty="0"/>
              <a:t>, p. 25).</a:t>
            </a:r>
            <a:r>
              <a:rPr lang="en-US" sz="1000" dirty="0" smtClean="0">
                <a:effectLst/>
              </a:rPr>
              <a:t> </a:t>
            </a:r>
          </a:p>
        </p:txBody>
      </p:sp>
      <p:sp>
        <p:nvSpPr>
          <p:cNvPr id="8" name="TextBox 7"/>
          <p:cNvSpPr txBox="1"/>
          <p:nvPr/>
        </p:nvSpPr>
        <p:spPr>
          <a:xfrm>
            <a:off x="3513408" y="3425642"/>
            <a:ext cx="4456763" cy="3754874"/>
          </a:xfrm>
          <a:prstGeom prst="rect">
            <a:avLst/>
          </a:prstGeom>
          <a:noFill/>
        </p:spPr>
        <p:txBody>
          <a:bodyPr wrap="square" rtlCol="0">
            <a:spAutoFit/>
          </a:bodyPr>
          <a:lstStyle/>
          <a:p>
            <a:pPr algn="ctr">
              <a:spcBef>
                <a:spcPts val="600"/>
              </a:spcBef>
            </a:pPr>
            <a:r>
              <a:rPr lang="en-US" sz="1000" b="1" dirty="0" smtClean="0"/>
              <a:t>Complications</a:t>
            </a:r>
          </a:p>
          <a:p>
            <a:pPr>
              <a:spcBef>
                <a:spcPts val="600"/>
              </a:spcBef>
            </a:pPr>
            <a:r>
              <a:rPr lang="en-US" sz="1000" dirty="0" smtClean="0"/>
              <a:t>AML patients who </a:t>
            </a:r>
            <a:r>
              <a:rPr lang="en-US" sz="1000" dirty="0" smtClean="0"/>
              <a:t>receive </a:t>
            </a:r>
            <a:r>
              <a:rPr lang="en-US" sz="1000" dirty="0" err="1" smtClean="0"/>
              <a:t>allo</a:t>
            </a:r>
            <a:r>
              <a:rPr lang="en-US" sz="1000" dirty="0" smtClean="0"/>
              <a:t>-HSCT have complications related to their body’s defense </a:t>
            </a:r>
            <a:r>
              <a:rPr lang="en-US" sz="1000" dirty="0" smtClean="0"/>
              <a:t>against</a:t>
            </a:r>
            <a:r>
              <a:rPr lang="en-US" sz="1000" dirty="0" smtClean="0"/>
              <a:t> </a:t>
            </a:r>
            <a:r>
              <a:rPr lang="en-US" sz="1000" dirty="0" smtClean="0"/>
              <a:t>the foreign cells (</a:t>
            </a:r>
            <a:r>
              <a:rPr lang="en-US" sz="1000" dirty="0" err="1" smtClean="0"/>
              <a:t>Mosseso</a:t>
            </a:r>
            <a:r>
              <a:rPr lang="en-US" sz="1000" dirty="0" smtClean="0"/>
              <a:t>, p. 23). Immunosuppressive drugs are given to prevent rejection, or patients may receive a combination of immunosuppressive </a:t>
            </a:r>
            <a:r>
              <a:rPr lang="en-US" sz="1000" dirty="0" smtClean="0"/>
              <a:t>drugs </a:t>
            </a:r>
            <a:r>
              <a:rPr lang="en-US" sz="1000" dirty="0" smtClean="0"/>
              <a:t>and</a:t>
            </a:r>
            <a:r>
              <a:rPr lang="en-US" sz="1000" dirty="0" smtClean="0"/>
              <a:t> </a:t>
            </a:r>
            <a:r>
              <a:rPr lang="en-US" sz="1000" dirty="0" smtClean="0"/>
              <a:t>T </a:t>
            </a:r>
            <a:r>
              <a:rPr lang="en-US" sz="1000" dirty="0" smtClean="0"/>
              <a:t>cell removal from </a:t>
            </a:r>
            <a:r>
              <a:rPr lang="en-US" sz="1000" dirty="0" smtClean="0"/>
              <a:t>donor cells (</a:t>
            </a:r>
            <a:r>
              <a:rPr lang="en-US" sz="1000" dirty="0" err="1" smtClean="0"/>
              <a:t>Mosseso</a:t>
            </a:r>
            <a:r>
              <a:rPr lang="en-US" sz="1000" dirty="0" smtClean="0"/>
              <a:t>, p. 24-25). </a:t>
            </a:r>
            <a:endParaRPr lang="en-US" sz="1000" b="1" dirty="0" smtClean="0"/>
          </a:p>
          <a:p>
            <a:pPr>
              <a:spcBef>
                <a:spcPts val="600"/>
              </a:spcBef>
            </a:pPr>
            <a:r>
              <a:rPr lang="en-US" sz="1000" dirty="0" smtClean="0"/>
              <a:t>Complications also arise from pancytopenia secondary to intensive chemotherapy regimens. Patients are at a high risk for infection and bleeding. They need blood transfusions and antibiotic coverage (WHO, 2014 p. 11). Of note, cardiotoxicity is a potential side effect of the chemotherapies </a:t>
            </a:r>
            <a:r>
              <a:rPr lang="en-US" sz="1000" dirty="0" err="1" smtClean="0"/>
              <a:t>daunorubicin</a:t>
            </a:r>
            <a:r>
              <a:rPr lang="en-US" sz="1000" dirty="0" smtClean="0"/>
              <a:t> and </a:t>
            </a:r>
            <a:r>
              <a:rPr lang="en-US" sz="1000" dirty="0" err="1" smtClean="0"/>
              <a:t>idarubicin</a:t>
            </a:r>
            <a:r>
              <a:rPr lang="en-US" sz="1000" dirty="0" smtClean="0"/>
              <a:t>. Central nervous system toxicity is a side effect of </a:t>
            </a:r>
            <a:r>
              <a:rPr lang="en-US" sz="1000" dirty="0" err="1" smtClean="0"/>
              <a:t>cytarabine</a:t>
            </a:r>
            <a:r>
              <a:rPr lang="en-US" sz="1000" dirty="0" smtClean="0"/>
              <a:t>. Patients can develop severe diarrhea and mucositis secondary to chemotherapy effects as well (WHO, 2014 p. 11).</a:t>
            </a:r>
          </a:p>
          <a:p>
            <a:pPr>
              <a:spcBef>
                <a:spcPts val="600"/>
              </a:spcBef>
            </a:pPr>
            <a:r>
              <a:rPr lang="en-US" sz="1000" dirty="0" smtClean="0"/>
              <a:t>Graft versus host disease (</a:t>
            </a:r>
            <a:r>
              <a:rPr lang="en-US" sz="1000" dirty="0" smtClean="0"/>
              <a:t>GVHD) </a:t>
            </a:r>
            <a:r>
              <a:rPr lang="en-US" sz="1000" dirty="0" smtClean="0"/>
              <a:t>can be </a:t>
            </a:r>
            <a:r>
              <a:rPr lang="en-US" sz="1000" dirty="0" smtClean="0"/>
              <a:t>a severe </a:t>
            </a:r>
            <a:r>
              <a:rPr lang="en-US" sz="1000" dirty="0" smtClean="0"/>
              <a:t>chronic or acute </a:t>
            </a:r>
            <a:r>
              <a:rPr lang="en-US" sz="1000" dirty="0" smtClean="0"/>
              <a:t>process. </a:t>
            </a:r>
            <a:r>
              <a:rPr lang="en-US" sz="1000" dirty="0" smtClean="0"/>
              <a:t>T cells by the donor activate an immune response </a:t>
            </a:r>
            <a:r>
              <a:rPr lang="en-US" sz="1000" dirty="0" smtClean="0"/>
              <a:t>in</a:t>
            </a:r>
            <a:r>
              <a:rPr lang="en-US" sz="1000" dirty="0" smtClean="0"/>
              <a:t> </a:t>
            </a:r>
            <a:r>
              <a:rPr lang="en-US" sz="1000" dirty="0" smtClean="0"/>
              <a:t>the recipient, which results in an inflammatory response, causing GVHD. Getting the best possible match of major histocompatibility antigens is beneficial in curtailing GVHD (</a:t>
            </a:r>
            <a:r>
              <a:rPr lang="en-US" sz="1000" dirty="0" err="1" smtClean="0"/>
              <a:t>Sairafi</a:t>
            </a:r>
            <a:r>
              <a:rPr lang="en-US" sz="1000" dirty="0" smtClean="0"/>
              <a:t> et al, p. 1</a:t>
            </a:r>
            <a:r>
              <a:rPr lang="en-US" sz="1000" dirty="0" smtClean="0"/>
              <a:t>).</a:t>
            </a:r>
          </a:p>
          <a:p>
            <a:pPr>
              <a:spcBef>
                <a:spcPts val="600"/>
              </a:spcBef>
            </a:pPr>
            <a:r>
              <a:rPr lang="en-US" sz="1000" dirty="0" smtClean="0"/>
              <a:t>Lastly, patients suffer from an enormous amount of emotional and physical stress both during and after treatment. Patients report negative side effects, including both the emotional and financial burden of treatment, as well as long-term effects of treatment (</a:t>
            </a:r>
            <a:r>
              <a:rPr lang="en-US" sz="1000" dirty="0" err="1"/>
              <a:t>Ghodraty-Jabloo</a:t>
            </a:r>
            <a:r>
              <a:rPr lang="en-US" sz="1000" dirty="0"/>
              <a:t> et al, </a:t>
            </a:r>
            <a:r>
              <a:rPr lang="en-US" sz="1000" dirty="0" smtClean="0"/>
              <a:t>pp. 2037-2041) </a:t>
            </a:r>
            <a:endParaRPr lang="en-US" sz="1000" dirty="0" smtClean="0"/>
          </a:p>
          <a:p>
            <a:pPr algn="ctr"/>
            <a:endParaRPr lang="en-US" dirty="0"/>
          </a:p>
        </p:txBody>
      </p:sp>
      <p:sp>
        <p:nvSpPr>
          <p:cNvPr id="9" name="TextBox 8"/>
          <p:cNvSpPr txBox="1"/>
          <p:nvPr/>
        </p:nvSpPr>
        <p:spPr>
          <a:xfrm>
            <a:off x="7854020" y="192359"/>
            <a:ext cx="2524941" cy="6555641"/>
          </a:xfrm>
          <a:prstGeom prst="rect">
            <a:avLst/>
          </a:prstGeom>
          <a:noFill/>
        </p:spPr>
        <p:txBody>
          <a:bodyPr wrap="square" rtlCol="0">
            <a:spAutoFit/>
          </a:bodyPr>
          <a:lstStyle/>
          <a:p>
            <a:pPr algn="ctr">
              <a:spcBef>
                <a:spcPts val="600"/>
              </a:spcBef>
            </a:pPr>
            <a:r>
              <a:rPr lang="en-US" sz="1000" b="1" dirty="0" smtClean="0"/>
              <a:t>Genetic Discoveries</a:t>
            </a:r>
          </a:p>
          <a:p>
            <a:pPr>
              <a:spcBef>
                <a:spcPts val="600"/>
              </a:spcBef>
            </a:pPr>
            <a:r>
              <a:rPr lang="en-US" sz="1000" dirty="0"/>
              <a:t>Genetic factors play an important role in both the diagnosis and the treatment of AML. </a:t>
            </a:r>
            <a:r>
              <a:rPr lang="en-US" sz="1000" dirty="0" smtClean="0"/>
              <a:t>It has been widely accepted that genetic mutations, specifically translocations, have an important impact on disease presentation and </a:t>
            </a:r>
            <a:r>
              <a:rPr lang="en-US" sz="1000" dirty="0"/>
              <a:t>treatment (</a:t>
            </a:r>
            <a:r>
              <a:rPr lang="en-US" sz="1000" dirty="0" err="1"/>
              <a:t>Ohgami</a:t>
            </a:r>
            <a:r>
              <a:rPr lang="en-US" sz="1000" dirty="0"/>
              <a:t> &amp; Arber, pp. 122-123).</a:t>
            </a:r>
          </a:p>
          <a:p>
            <a:pPr>
              <a:spcBef>
                <a:spcPts val="600"/>
              </a:spcBef>
            </a:pPr>
            <a:r>
              <a:rPr lang="en-US" sz="1000" dirty="0" smtClean="0"/>
              <a:t>The </a:t>
            </a:r>
            <a:r>
              <a:rPr lang="en-US" sz="1000" dirty="0" smtClean="0"/>
              <a:t>average </a:t>
            </a:r>
            <a:r>
              <a:rPr lang="en-US" sz="1000" dirty="0"/>
              <a:t>AML genome contains approximately 400 </a:t>
            </a:r>
            <a:r>
              <a:rPr lang="en-US" sz="1000" dirty="0" smtClean="0"/>
              <a:t>mutations (Link</a:t>
            </a:r>
            <a:r>
              <a:rPr lang="en-US" sz="1000" dirty="0"/>
              <a:t>, Wolff </a:t>
            </a:r>
            <a:r>
              <a:rPr lang="en-US" sz="1000" dirty="0"/>
              <a:t>&amp;</a:t>
            </a:r>
            <a:r>
              <a:rPr lang="en-US" sz="1000" dirty="0" smtClean="0"/>
              <a:t> </a:t>
            </a:r>
            <a:r>
              <a:rPr lang="en-US" sz="1000" dirty="0" smtClean="0"/>
              <a:t>Wolff, p. 409).</a:t>
            </a:r>
          </a:p>
          <a:p>
            <a:pPr>
              <a:spcBef>
                <a:spcPts val="600"/>
              </a:spcBef>
            </a:pPr>
            <a:r>
              <a:rPr lang="en-US" sz="1000" dirty="0" smtClean="0"/>
              <a:t>Billions </a:t>
            </a:r>
            <a:r>
              <a:rPr lang="en-US" sz="1000" dirty="0"/>
              <a:t>of dollars </a:t>
            </a:r>
            <a:r>
              <a:rPr lang="en-US" sz="1000" dirty="0" smtClean="0"/>
              <a:t>were</a:t>
            </a:r>
            <a:r>
              <a:rPr lang="en-US" sz="1000" dirty="0" smtClean="0"/>
              <a:t> </a:t>
            </a:r>
            <a:r>
              <a:rPr lang="en-US" sz="1000" dirty="0" smtClean="0"/>
              <a:t>spent </a:t>
            </a:r>
            <a:r>
              <a:rPr lang="en-US" sz="1000" dirty="0" smtClean="0"/>
              <a:t>to first map </a:t>
            </a:r>
            <a:r>
              <a:rPr lang="en-US" sz="1000" dirty="0"/>
              <a:t>the human genome, something that can be done in four to six weeks now, at a cost of $10,000 to $20,000 (Link, Wolff </a:t>
            </a:r>
            <a:r>
              <a:rPr lang="en-US" sz="1000" dirty="0"/>
              <a:t>&amp;</a:t>
            </a:r>
            <a:r>
              <a:rPr lang="en-US" sz="1000" dirty="0" smtClean="0"/>
              <a:t> </a:t>
            </a:r>
            <a:r>
              <a:rPr lang="en-US" sz="1000" dirty="0"/>
              <a:t>Wolff, p. 410).</a:t>
            </a:r>
            <a:r>
              <a:rPr lang="en-US" sz="1000" dirty="0" smtClean="0">
                <a:effectLst/>
              </a:rPr>
              <a:t> </a:t>
            </a:r>
          </a:p>
          <a:p>
            <a:pPr>
              <a:spcBef>
                <a:spcPts val="600"/>
              </a:spcBef>
            </a:pPr>
            <a:r>
              <a:rPr lang="en-US" sz="1000" dirty="0"/>
              <a:t>The first AML genome was mapped in 2008, and since then </a:t>
            </a:r>
            <a:r>
              <a:rPr lang="en-US" sz="1000" dirty="0" smtClean="0"/>
              <a:t>dozens of mutations </a:t>
            </a:r>
            <a:r>
              <a:rPr lang="en-US" sz="1000" dirty="0"/>
              <a:t>have been discovered</a:t>
            </a:r>
            <a:r>
              <a:rPr lang="en-US" sz="1000" dirty="0" smtClean="0"/>
              <a:t>. (Link, Wolff </a:t>
            </a:r>
            <a:r>
              <a:rPr lang="en-US" sz="1000" dirty="0"/>
              <a:t>&amp;</a:t>
            </a:r>
            <a:r>
              <a:rPr lang="en-US" sz="1000" dirty="0" smtClean="0"/>
              <a:t> </a:t>
            </a:r>
            <a:r>
              <a:rPr lang="en-US" sz="1000" dirty="0" smtClean="0"/>
              <a:t>Wolff, p. 410). </a:t>
            </a:r>
            <a:r>
              <a:rPr lang="en-US" sz="1000" dirty="0" smtClean="0"/>
              <a:t>Mutations discovered are </a:t>
            </a:r>
            <a:r>
              <a:rPr lang="en-US" sz="1000" dirty="0"/>
              <a:t>not “driver” mutations, in that they do not cause the stem cells to start mutating. Rather they are “background” mutations, in that they can help predict outcomes and relapses (Link, Wolff </a:t>
            </a:r>
            <a:r>
              <a:rPr lang="en-US" sz="1000" dirty="0"/>
              <a:t>&amp;</a:t>
            </a:r>
            <a:r>
              <a:rPr lang="en-US" sz="1000" dirty="0" smtClean="0"/>
              <a:t> </a:t>
            </a:r>
            <a:r>
              <a:rPr lang="en-US" sz="1000" dirty="0"/>
              <a:t>Wolff p. 409). </a:t>
            </a:r>
            <a:endParaRPr lang="en-US" sz="1000" dirty="0" smtClean="0"/>
          </a:p>
          <a:p>
            <a:r>
              <a:rPr lang="en-US" sz="1000" dirty="0" smtClean="0"/>
              <a:t>Specific </a:t>
            </a:r>
            <a:r>
              <a:rPr lang="en-US" sz="1000" dirty="0"/>
              <a:t>gene mutations, such as the RUNX1-RUNXT1 (10-20% of cases), CBFB-MYH11 (5-10% of cases), PML-RARA (10-20% of cases (</a:t>
            </a:r>
            <a:r>
              <a:rPr lang="en-US" sz="1000" dirty="0" err="1"/>
              <a:t>Ohgami</a:t>
            </a:r>
            <a:r>
              <a:rPr lang="en-US" sz="1000" dirty="0"/>
              <a:t> &amp; Arber pp. 123-124).</a:t>
            </a:r>
          </a:p>
          <a:p>
            <a:r>
              <a:rPr lang="en-US" sz="1000" dirty="0"/>
              <a:t>Deletions and multiple translocations prove a poor prognosis (</a:t>
            </a:r>
            <a:r>
              <a:rPr lang="en-US" sz="1000" dirty="0" err="1"/>
              <a:t>Ohgami</a:t>
            </a:r>
            <a:r>
              <a:rPr lang="en-US" sz="1000" dirty="0"/>
              <a:t> &amp; Arber p. 124).</a:t>
            </a:r>
          </a:p>
          <a:p>
            <a:pPr>
              <a:spcBef>
                <a:spcPts val="600"/>
              </a:spcBef>
            </a:pPr>
            <a:r>
              <a:rPr lang="en-US" sz="1000" dirty="0" smtClean="0"/>
              <a:t> </a:t>
            </a:r>
            <a:r>
              <a:rPr lang="en-US" sz="1000" dirty="0"/>
              <a:t>The World Health Organization distinguishes AML by the genetic </a:t>
            </a:r>
            <a:r>
              <a:rPr lang="en-US" sz="1000" dirty="0" smtClean="0"/>
              <a:t>composition</a:t>
            </a:r>
            <a:r>
              <a:rPr lang="en-US" sz="1000" dirty="0" smtClean="0"/>
              <a:t> </a:t>
            </a:r>
            <a:r>
              <a:rPr lang="en-US" sz="1000" dirty="0"/>
              <a:t>of </a:t>
            </a:r>
            <a:r>
              <a:rPr lang="en-US" sz="1000" dirty="0" smtClean="0"/>
              <a:t>AML</a:t>
            </a:r>
            <a:r>
              <a:rPr lang="en-US" sz="1000" dirty="0" smtClean="0"/>
              <a:t>. This guides </a:t>
            </a:r>
            <a:r>
              <a:rPr lang="en-US" sz="1000" dirty="0"/>
              <a:t>providers </a:t>
            </a:r>
            <a:r>
              <a:rPr lang="en-US" sz="1000" dirty="0" smtClean="0"/>
              <a:t>to determine </a:t>
            </a:r>
            <a:r>
              <a:rPr lang="en-US" sz="1000" dirty="0"/>
              <a:t>the most </a:t>
            </a:r>
            <a:r>
              <a:rPr lang="en-US" sz="1000" dirty="0" smtClean="0"/>
              <a:t>appropriate </a:t>
            </a:r>
            <a:r>
              <a:rPr lang="en-US" sz="1000" dirty="0"/>
              <a:t>plan for patients (Wang </a:t>
            </a:r>
            <a:r>
              <a:rPr lang="en-US" sz="1000" dirty="0"/>
              <a:t>&amp;</a:t>
            </a:r>
            <a:r>
              <a:rPr lang="en-US" sz="1000" dirty="0" smtClean="0"/>
              <a:t> </a:t>
            </a:r>
            <a:r>
              <a:rPr lang="en-US" sz="1000" dirty="0"/>
              <a:t>Bailey, p. 1215</a:t>
            </a:r>
            <a:r>
              <a:rPr lang="en-US" sz="1000" dirty="0" smtClean="0"/>
              <a:t>).</a:t>
            </a:r>
          </a:p>
          <a:p>
            <a:pPr>
              <a:spcBef>
                <a:spcPts val="600"/>
              </a:spcBef>
            </a:pPr>
            <a:r>
              <a:rPr lang="en-US" sz="1000" dirty="0" smtClean="0">
                <a:effectLst/>
              </a:rPr>
              <a:t> </a:t>
            </a:r>
            <a:r>
              <a:rPr lang="en-US" sz="1000" dirty="0"/>
              <a:t>Treatment plans are tailored to the specific type of genetic mutations and abnormalities </a:t>
            </a:r>
            <a:r>
              <a:rPr lang="en-US" sz="1000" dirty="0" smtClean="0"/>
              <a:t>for improved outcomes </a:t>
            </a:r>
            <a:r>
              <a:rPr lang="en-US" sz="1000" dirty="0" smtClean="0"/>
              <a:t> </a:t>
            </a:r>
            <a:r>
              <a:rPr lang="en-US" sz="1000" dirty="0"/>
              <a:t>(Wang </a:t>
            </a:r>
            <a:r>
              <a:rPr lang="en-US" sz="1000" dirty="0"/>
              <a:t>&amp;</a:t>
            </a:r>
            <a:r>
              <a:rPr lang="en-US" sz="1000" dirty="0" smtClean="0"/>
              <a:t> </a:t>
            </a:r>
            <a:r>
              <a:rPr lang="en-US" sz="1000" dirty="0"/>
              <a:t>Bailey, p. 1215).</a:t>
            </a:r>
            <a:r>
              <a:rPr lang="en-US" sz="1000" dirty="0" smtClean="0">
                <a:effectLst/>
              </a:rPr>
              <a:t> </a:t>
            </a:r>
            <a:endParaRPr lang="en-US" sz="1000" dirty="0"/>
          </a:p>
        </p:txBody>
      </p:sp>
      <p:sp>
        <p:nvSpPr>
          <p:cNvPr id="10" name="TextBox 9"/>
          <p:cNvSpPr txBox="1"/>
          <p:nvPr/>
        </p:nvSpPr>
        <p:spPr>
          <a:xfrm>
            <a:off x="10287000" y="0"/>
            <a:ext cx="1917034" cy="6786473"/>
          </a:xfrm>
          <a:prstGeom prst="rect">
            <a:avLst/>
          </a:prstGeom>
          <a:noFill/>
        </p:spPr>
        <p:txBody>
          <a:bodyPr wrap="square" rtlCol="0">
            <a:spAutoFit/>
          </a:bodyPr>
          <a:lstStyle/>
          <a:p>
            <a:r>
              <a:rPr lang="en-US" sz="800" i="1" dirty="0"/>
              <a:t>References</a:t>
            </a:r>
            <a:endParaRPr lang="en-US" sz="800" dirty="0"/>
          </a:p>
          <a:p>
            <a:r>
              <a:rPr lang="en-US" sz="700" dirty="0"/>
              <a:t>ACUTE MYELOGENOUS LEUKEMIA AND ACUTE PROMYELOCYTIC LEUKEMIA.</a:t>
            </a:r>
            <a:r>
              <a:rPr lang="en-US" sz="700" b="1" dirty="0"/>
              <a:t> </a:t>
            </a:r>
            <a:r>
              <a:rPr lang="en-US" sz="700" dirty="0"/>
              <a:t>Union for International Cancer Control 2014 Review of Cancer Medicines on the WHO List of Essential Medicines. The World Health Organization. Retrieved from </a:t>
            </a:r>
            <a:r>
              <a:rPr lang="en-US" sz="700" u="sng" dirty="0">
                <a:hlinkClick r:id="rId4"/>
              </a:rPr>
              <a:t>http://www.who.int/selection_medicines/committees/expert/20/applications/AML_APL.pdf</a:t>
            </a:r>
            <a:endParaRPr lang="en-US" sz="700" dirty="0"/>
          </a:p>
          <a:p>
            <a:r>
              <a:rPr lang="en-US" sz="700" dirty="0"/>
              <a:t>Adult Acute Myeloid Leukemia Treatment (PDQ®)–Health Professional Version. National Cancer Institute. Retrieved from </a:t>
            </a:r>
            <a:r>
              <a:rPr lang="en-US" sz="700" u="sng" dirty="0">
                <a:hlinkClick r:id="rId5"/>
              </a:rPr>
              <a:t>https://www.cancer.gov/types/leukemia/hp/adult-aml-treatment-pdq</a:t>
            </a:r>
            <a:r>
              <a:rPr lang="en-US" sz="700" dirty="0"/>
              <a:t>, Last updated January 20, 2017.</a:t>
            </a:r>
          </a:p>
          <a:p>
            <a:r>
              <a:rPr lang="en-US" sz="700" dirty="0"/>
              <a:t>Cruz, N. M., </a:t>
            </a:r>
            <a:r>
              <a:rPr lang="en-US" sz="700" dirty="0" err="1"/>
              <a:t>Mencia-Trinchant</a:t>
            </a:r>
            <a:r>
              <a:rPr lang="en-US" sz="700" dirty="0"/>
              <a:t>, N., </a:t>
            </a:r>
            <a:r>
              <a:rPr lang="en-US" sz="700" dirty="0" err="1"/>
              <a:t>Hassane</a:t>
            </a:r>
            <a:r>
              <a:rPr lang="en-US" sz="700" dirty="0"/>
              <a:t>, D. C., &amp; Guzman, M. L. (2017). Minimal residual disease in acute myelogenous leukemia. </a:t>
            </a:r>
            <a:r>
              <a:rPr lang="en-US" sz="700" i="1" dirty="0"/>
              <a:t>International Journal Of Laboratory Hematology</a:t>
            </a:r>
            <a:r>
              <a:rPr lang="en-US" sz="700" dirty="0"/>
              <a:t>, </a:t>
            </a:r>
            <a:r>
              <a:rPr lang="en-US" sz="700" i="1" dirty="0"/>
              <a:t>39</a:t>
            </a:r>
            <a:r>
              <a:rPr lang="en-US" sz="700" dirty="0"/>
              <a:t>53-60. doi:10.1111/ijlh.12670</a:t>
            </a:r>
          </a:p>
          <a:p>
            <a:r>
              <a:rPr lang="en-US" sz="700" dirty="0" err="1"/>
              <a:t>Ghodraty-Jabloo</a:t>
            </a:r>
            <a:r>
              <a:rPr lang="en-US" sz="700" dirty="0"/>
              <a:t>, V., </a:t>
            </a:r>
            <a:r>
              <a:rPr lang="en-US" sz="700" dirty="0" err="1"/>
              <a:t>Alibhai</a:t>
            </a:r>
            <a:r>
              <a:rPr lang="en-US" sz="700" dirty="0"/>
              <a:t>, S., </a:t>
            </a:r>
            <a:r>
              <a:rPr lang="en-US" sz="700" dirty="0" err="1"/>
              <a:t>Breunis</a:t>
            </a:r>
            <a:r>
              <a:rPr lang="en-US" sz="700" dirty="0"/>
              <a:t>, H., Puts, M., </a:t>
            </a:r>
            <a:r>
              <a:rPr lang="en-US" sz="700" dirty="0" err="1"/>
              <a:t>Alibhai</a:t>
            </a:r>
            <a:r>
              <a:rPr lang="en-US" sz="700" dirty="0"/>
              <a:t>, S. H., &amp; Puts, M. E. (2016). Keep your mind off negative things: coping with long-term effects of acute myeloid leukemia (AML). </a:t>
            </a:r>
            <a:r>
              <a:rPr lang="en-US" sz="700" i="1" dirty="0"/>
              <a:t>Supportive Care In Cancer</a:t>
            </a:r>
            <a:r>
              <a:rPr lang="en-US" sz="700" dirty="0"/>
              <a:t>, </a:t>
            </a:r>
            <a:r>
              <a:rPr lang="en-US" sz="700" i="1" dirty="0"/>
              <a:t>24</a:t>
            </a:r>
            <a:r>
              <a:rPr lang="en-US" sz="700" dirty="0"/>
              <a:t>(5), 2035-2045. doi:10.1007/s00520-015-3002-4</a:t>
            </a:r>
          </a:p>
          <a:p>
            <a:r>
              <a:rPr lang="en-US" sz="700" dirty="0"/>
              <a:t>National Cancer Institute (NIH). Chronic Myelogenous Leukemia Treatment (PDQ®)–Patient Version. </a:t>
            </a:r>
            <a:r>
              <a:rPr lang="en-US" sz="700" u="sng" dirty="0">
                <a:hlinkClick r:id="rId6"/>
              </a:rPr>
              <a:t>https://www.cancer.gov/types/leukemia/patient/cml-treatment-pdq</a:t>
            </a:r>
            <a:r>
              <a:rPr lang="en-US" sz="700" dirty="0"/>
              <a:t>. Last updated March 6, 2017.  </a:t>
            </a:r>
          </a:p>
          <a:p>
            <a:r>
              <a:rPr lang="en-US" sz="700" dirty="0" err="1"/>
              <a:t>Ohgami</a:t>
            </a:r>
            <a:r>
              <a:rPr lang="en-US" sz="700" dirty="0"/>
              <a:t>, R. S., &amp; Arber, D. A. (2015). The diagnostic and clinical impact of genetics and epigenetics in acute myeloid leukemia. </a:t>
            </a:r>
            <a:r>
              <a:rPr lang="en-US" sz="700" i="1" dirty="0"/>
              <a:t>International Journal Of Laboratory Hematology</a:t>
            </a:r>
            <a:r>
              <a:rPr lang="en-US" sz="700" dirty="0"/>
              <a:t>, </a:t>
            </a:r>
            <a:r>
              <a:rPr lang="en-US" sz="700" i="1" dirty="0"/>
              <a:t>37</a:t>
            </a:r>
            <a:r>
              <a:rPr lang="en-US" sz="700" dirty="0"/>
              <a:t>122-132. doi:10.1111/ijlh.12367</a:t>
            </a:r>
          </a:p>
          <a:p>
            <a:r>
              <a:rPr lang="en-US" sz="700" dirty="0" err="1"/>
              <a:t>Mosesso</a:t>
            </a:r>
            <a:r>
              <a:rPr lang="en-US" sz="700" dirty="0"/>
              <a:t>, K. (2015). Adverse Late and Long-Term Treatment Effects in Adult Allogeneic Hematopoietic Stem Cell Transplant Survivors. </a:t>
            </a:r>
            <a:r>
              <a:rPr lang="en-US" sz="700" i="1" dirty="0"/>
              <a:t>American Journal Of Nursing</a:t>
            </a:r>
            <a:r>
              <a:rPr lang="en-US" sz="700" dirty="0"/>
              <a:t>, </a:t>
            </a:r>
            <a:r>
              <a:rPr lang="en-US" sz="700" i="1" dirty="0"/>
              <a:t>115</a:t>
            </a:r>
            <a:r>
              <a:rPr lang="en-US" sz="700" dirty="0"/>
              <a:t>(11), 22-45. doi:10.1097/01.NAJ.0000473312.17572.29</a:t>
            </a:r>
          </a:p>
          <a:p>
            <a:r>
              <a:rPr lang="en-US" sz="700" dirty="0"/>
              <a:t>Link, D. C. (2012). Molecular genetics of AML. </a:t>
            </a:r>
            <a:r>
              <a:rPr lang="en-US" sz="700" i="1" dirty="0"/>
              <a:t>Best Practice &amp; Research. Clinical </a:t>
            </a:r>
            <a:r>
              <a:rPr lang="en-US" sz="700" i="1" dirty="0" err="1"/>
              <a:t>Haematology</a:t>
            </a:r>
            <a:r>
              <a:rPr lang="en-US" sz="700" dirty="0"/>
              <a:t>, </a:t>
            </a:r>
            <a:r>
              <a:rPr lang="en-US" sz="700" i="1" dirty="0"/>
              <a:t>25</a:t>
            </a:r>
            <a:r>
              <a:rPr lang="en-US" sz="700" dirty="0"/>
              <a:t>(4), 409-414. doi:10.1016/j.beha.2012.10.002</a:t>
            </a:r>
          </a:p>
          <a:p>
            <a:r>
              <a:rPr lang="en-US" sz="700" dirty="0" err="1"/>
              <a:t>Sairafi</a:t>
            </a:r>
            <a:r>
              <a:rPr lang="en-US" sz="700" dirty="0"/>
              <a:t>, D., </a:t>
            </a:r>
            <a:r>
              <a:rPr lang="en-US" sz="700" dirty="0" err="1"/>
              <a:t>Stikvoort</a:t>
            </a:r>
            <a:r>
              <a:rPr lang="en-US" sz="700" dirty="0"/>
              <a:t>, A., </a:t>
            </a:r>
            <a:r>
              <a:rPr lang="en-US" sz="700" dirty="0" err="1"/>
              <a:t>Gertow</a:t>
            </a:r>
            <a:r>
              <a:rPr lang="en-US" sz="700" dirty="0"/>
              <a:t>, J., </a:t>
            </a:r>
            <a:r>
              <a:rPr lang="en-US" sz="700" dirty="0" err="1"/>
              <a:t>Mattsson</a:t>
            </a:r>
            <a:r>
              <a:rPr lang="en-US" sz="700" dirty="0"/>
              <a:t>, J., &amp; </a:t>
            </a:r>
            <a:r>
              <a:rPr lang="en-US" sz="700" dirty="0" err="1"/>
              <a:t>Uhlin</a:t>
            </a:r>
            <a:r>
              <a:rPr lang="en-US" sz="700" dirty="0"/>
              <a:t>, M. (2016). Donor Cell Composition and Reactivity Predict Risk of Acute Graft-versus-Host Disease after Allogeneic Hematopoietic Stem Cell Transplantation. </a:t>
            </a:r>
            <a:r>
              <a:rPr lang="en-US" sz="700" i="1" dirty="0"/>
              <a:t>Journal Of Immunology Research</a:t>
            </a:r>
            <a:r>
              <a:rPr lang="en-US" sz="700" dirty="0"/>
              <a:t>, </a:t>
            </a:r>
            <a:r>
              <a:rPr lang="en-US" sz="700" i="1" dirty="0"/>
              <a:t>2016</a:t>
            </a:r>
            <a:r>
              <a:rPr lang="en-US" sz="700" dirty="0"/>
              <a:t>5601204. </a:t>
            </a:r>
          </a:p>
          <a:p>
            <a:r>
              <a:rPr lang="en-US" sz="700" dirty="0"/>
              <a:t>Sykes, S. M., </a:t>
            </a:r>
            <a:r>
              <a:rPr lang="en-US" sz="700" dirty="0" err="1"/>
              <a:t>Kokkaliaris</a:t>
            </a:r>
            <a:r>
              <a:rPr lang="en-US" sz="700" dirty="0"/>
              <a:t>, K. D., </a:t>
            </a:r>
            <a:r>
              <a:rPr lang="en-US" sz="700" dirty="0" err="1"/>
              <a:t>Milsom</a:t>
            </a:r>
            <a:r>
              <a:rPr lang="en-US" sz="700" dirty="0"/>
              <a:t>, M. D., Levine, R. L., &amp; </a:t>
            </a:r>
            <a:r>
              <a:rPr lang="en-US" sz="700" dirty="0" err="1"/>
              <a:t>Majeti</a:t>
            </a:r>
            <a:r>
              <a:rPr lang="en-US" sz="700" dirty="0"/>
              <a:t>, R. (2015). Clonal evolution of </a:t>
            </a:r>
            <a:r>
              <a:rPr lang="en-US" sz="700" dirty="0" err="1"/>
              <a:t>preleukemic</a:t>
            </a:r>
            <a:r>
              <a:rPr lang="en-US" sz="700" dirty="0"/>
              <a:t> hematopoietic stem cells in acute myeloid leukemia. </a:t>
            </a:r>
            <a:r>
              <a:rPr lang="en-US" sz="700" i="1" dirty="0"/>
              <a:t>Experimental Hematology</a:t>
            </a:r>
            <a:r>
              <a:rPr lang="en-US" sz="700" dirty="0"/>
              <a:t>, </a:t>
            </a:r>
            <a:r>
              <a:rPr lang="en-US" sz="700" i="1" dirty="0"/>
              <a:t>43</a:t>
            </a:r>
            <a:r>
              <a:rPr lang="en-US" sz="700" dirty="0"/>
              <a:t>(12), 989-992. doi:10.1016/j.exphem.2015.08.012</a:t>
            </a:r>
          </a:p>
          <a:p>
            <a:r>
              <a:rPr lang="en-US" sz="700" dirty="0"/>
              <a:t>Wang, M. L., &amp; Bailey, N. G. (2015). Acute Myeloid Leukemia Genetics. </a:t>
            </a:r>
            <a:r>
              <a:rPr lang="en-US" sz="700" i="1" dirty="0"/>
              <a:t>Archives Of Pathology &amp; Laboratory Medicine</a:t>
            </a:r>
            <a:r>
              <a:rPr lang="en-US" sz="700" dirty="0"/>
              <a:t>, </a:t>
            </a:r>
            <a:r>
              <a:rPr lang="en-US" sz="700" i="1" dirty="0"/>
              <a:t>139</a:t>
            </a:r>
            <a:r>
              <a:rPr lang="en-US" sz="700" dirty="0"/>
              <a:t>(10), 1215-1223. doi:10.5858/arpa.2015-0203-RA</a:t>
            </a:r>
          </a:p>
        </p:txBody>
      </p:sp>
    </p:spTree>
    <p:extLst>
      <p:ext uri="{BB962C8B-B14F-4D97-AF65-F5344CB8AC3E}">
        <p14:creationId xmlns:p14="http://schemas.microsoft.com/office/powerpoint/2010/main" val="12179392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TotalTime>
  <Words>1395</Words>
  <Application>Microsoft Macintosh PowerPoint</Application>
  <PresentationFormat>Widescreen</PresentationFormat>
  <Paragraphs>37</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Calibri</vt:lpstr>
      <vt:lpstr>Calibri Light</vt:lpstr>
      <vt:lpstr>Arial</vt:lpstr>
      <vt:lpstr>Office Theme</vt:lpstr>
      <vt:lpstr>Acute Myeloid Leukemia Adrianna M. Wayble, R.N., B.S.N. Otterbein University NURS 5330 Summer 2017 </vt:lpstr>
    </vt:vector>
  </TitlesOfParts>
  <Company/>
  <LinksUpToDate>false</LinksUpToDate>
  <SharedDoc>false</SharedDoc>
  <HyperlinksChanged>false</HyperlinksChanged>
  <AppVersion>15.0035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Acute Myeloid Leukemia</dc:title>
  <dc:creator>Wayble, Adrianna</dc:creator>
  <cp:lastModifiedBy>Wayble, Adrianna</cp:lastModifiedBy>
  <cp:revision>14</cp:revision>
  <dcterms:created xsi:type="dcterms:W3CDTF">2017-07-27T02:58:43Z</dcterms:created>
  <dcterms:modified xsi:type="dcterms:W3CDTF">2017-07-28T03:11:48Z</dcterms:modified>
</cp:coreProperties>
</file>