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03" autoAdjust="0"/>
    <p:restoredTop sz="94681"/>
  </p:normalViewPr>
  <p:slideViewPr>
    <p:cSldViewPr snapToGrid="0">
      <p:cViewPr>
        <p:scale>
          <a:sx n="197" d="100"/>
          <a:sy n="197" d="100"/>
        </p:scale>
        <p:origin x="-3672"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91D9FB-F872-C646-8122-B932F2D6225E}" type="datetimeFigureOut">
              <a:rPr lang="en-US" smtClean="0"/>
              <a:t>7/26/17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3B5EF9-E048-4640-993C-621677EAA944}" type="slidenum">
              <a:rPr lang="en-US" smtClean="0"/>
              <a:t>‹#›</a:t>
            </a:fld>
            <a:endParaRPr lang="en-US"/>
          </a:p>
        </p:txBody>
      </p:sp>
    </p:spTree>
    <p:extLst>
      <p:ext uri="{BB962C8B-B14F-4D97-AF65-F5344CB8AC3E}">
        <p14:creationId xmlns:p14="http://schemas.microsoft.com/office/powerpoint/2010/main" val="8719526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3B5EF9-E048-4640-993C-621677EAA944}" type="slidenum">
              <a:rPr lang="en-US" smtClean="0"/>
              <a:t>1</a:t>
            </a:fld>
            <a:endParaRPr lang="en-US"/>
          </a:p>
        </p:txBody>
      </p:sp>
    </p:spTree>
    <p:extLst>
      <p:ext uri="{BB962C8B-B14F-4D97-AF65-F5344CB8AC3E}">
        <p14:creationId xmlns:p14="http://schemas.microsoft.com/office/powerpoint/2010/main" val="4798822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506516"/>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 Id="rId3"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340198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g"/><Relationship Id="rId5" Type="http://schemas.openxmlformats.org/officeDocument/2006/relationships/image" Target="../media/image4.jpg"/><Relationship Id="rId6" Type="http://schemas.openxmlformats.org/officeDocument/2006/relationships/image" Target="../media/image5.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9339" y="75971"/>
            <a:ext cx="12191999" cy="369332"/>
          </a:xfrm>
          <a:prstGeom prst="rect">
            <a:avLst/>
          </a:prstGeom>
          <a:noFill/>
        </p:spPr>
        <p:txBody>
          <a:bodyPr wrap="square" rtlCol="0">
            <a:spAutoFit/>
          </a:bodyPr>
          <a:lstStyle/>
          <a:p>
            <a:pPr algn="ctr"/>
            <a:r>
              <a:rPr lang="en-US" b="1" dirty="0" smtClean="0"/>
              <a:t>Essential Hypertension </a:t>
            </a:r>
            <a:endParaRPr lang="en-US" b="1" dirty="0"/>
          </a:p>
        </p:txBody>
      </p:sp>
      <p:sp>
        <p:nvSpPr>
          <p:cNvPr id="10" name="TextBox 9"/>
          <p:cNvSpPr txBox="1"/>
          <p:nvPr/>
        </p:nvSpPr>
        <p:spPr>
          <a:xfrm>
            <a:off x="-51064" y="356633"/>
            <a:ext cx="12191999" cy="276999"/>
          </a:xfrm>
          <a:prstGeom prst="rect">
            <a:avLst/>
          </a:prstGeom>
          <a:noFill/>
        </p:spPr>
        <p:txBody>
          <a:bodyPr wrap="square" rtlCol="0">
            <a:spAutoFit/>
          </a:bodyPr>
          <a:lstStyle/>
          <a:p>
            <a:pPr algn="ctr"/>
            <a:r>
              <a:rPr lang="en-US" sz="1200" i="1" dirty="0" smtClean="0"/>
              <a:t>Melinda Rodriguez- Tercius</a:t>
            </a:r>
            <a:endParaRPr lang="en-US" sz="1200" i="1" dirty="0"/>
          </a:p>
        </p:txBody>
      </p:sp>
      <p:cxnSp>
        <p:nvCxnSpPr>
          <p:cNvPr id="50" name="Straight Connector 49"/>
          <p:cNvCxnSpPr/>
          <p:nvPr/>
        </p:nvCxnSpPr>
        <p:spPr>
          <a:xfrm>
            <a:off x="1741017" y="848659"/>
            <a:ext cx="13001" cy="3445986"/>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3287407" y="899391"/>
            <a:ext cx="2946" cy="5888236"/>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84748" y="517798"/>
            <a:ext cx="12191999" cy="276999"/>
          </a:xfrm>
          <a:prstGeom prst="rect">
            <a:avLst/>
          </a:prstGeom>
          <a:noFill/>
        </p:spPr>
        <p:txBody>
          <a:bodyPr wrap="square" rtlCol="0">
            <a:spAutoFit/>
          </a:bodyPr>
          <a:lstStyle/>
          <a:p>
            <a:pPr>
              <a:tabLst>
                <a:tab pos="6003925" algn="ctr"/>
                <a:tab pos="11999913" algn="r"/>
              </a:tabLst>
            </a:pPr>
            <a:r>
              <a:rPr lang="en-US" sz="1200" dirty="0" smtClean="0"/>
              <a:t>	</a:t>
            </a:r>
            <a:r>
              <a:rPr lang="en-US" sz="1200" i="1" dirty="0" smtClean="0"/>
              <a:t>Otterbein University, Westerville, Ohio</a:t>
            </a:r>
            <a:r>
              <a:rPr lang="en-US" sz="1200" dirty="0" smtClean="0"/>
              <a:t>	</a:t>
            </a:r>
            <a:endParaRPr lang="en-US" sz="1200" dirty="0"/>
          </a:p>
        </p:txBody>
      </p:sp>
      <p:sp>
        <p:nvSpPr>
          <p:cNvPr id="32" name="Rectangle 31"/>
          <p:cNvSpPr/>
          <p:nvPr/>
        </p:nvSpPr>
        <p:spPr>
          <a:xfrm>
            <a:off x="40820" y="829662"/>
            <a:ext cx="12100115" cy="595796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18336" y="5799300"/>
            <a:ext cx="1388915" cy="914400"/>
          </a:xfrm>
          <a:prstGeom prst="rect">
            <a:avLst/>
          </a:prstGeom>
        </p:spPr>
      </p:pic>
      <p:cxnSp>
        <p:nvCxnSpPr>
          <p:cNvPr id="62" name="Straight Connector 61"/>
          <p:cNvCxnSpPr/>
          <p:nvPr/>
        </p:nvCxnSpPr>
        <p:spPr>
          <a:xfrm>
            <a:off x="10717650" y="1025053"/>
            <a:ext cx="0" cy="484584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9308909" y="933186"/>
            <a:ext cx="0" cy="578051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40820" y="829662"/>
            <a:ext cx="1707889" cy="2739211"/>
          </a:xfrm>
          <a:prstGeom prst="rect">
            <a:avLst/>
          </a:prstGeom>
          <a:noFill/>
        </p:spPr>
        <p:txBody>
          <a:bodyPr wrap="square" rtlCol="0">
            <a:spAutoFit/>
          </a:bodyPr>
          <a:lstStyle/>
          <a:p>
            <a:pPr algn="ctr"/>
            <a:r>
              <a:rPr lang="en-US" sz="1200" b="1" dirty="0" smtClean="0"/>
              <a:t>Introduction </a:t>
            </a:r>
            <a:endParaRPr lang="en-US" sz="1200" dirty="0" smtClean="0"/>
          </a:p>
          <a:p>
            <a:r>
              <a:rPr lang="en-US" sz="800" dirty="0" smtClean="0"/>
              <a:t>Essential hypertension(EH) </a:t>
            </a:r>
            <a:r>
              <a:rPr lang="en-US" sz="800" dirty="0"/>
              <a:t>is known to be the most common modifiable risk factor for cardiovascular related deaths in the United </a:t>
            </a:r>
            <a:r>
              <a:rPr lang="en-US" sz="800" dirty="0" smtClean="0"/>
              <a:t>States, however fifty percent of patients diagnosed with hypertension </a:t>
            </a:r>
            <a:r>
              <a:rPr lang="en-US" sz="800" dirty="0" smtClean="0"/>
              <a:t>(</a:t>
            </a:r>
            <a:r>
              <a:rPr lang="en-US" sz="800" dirty="0" smtClean="0"/>
              <a:t>HTN</a:t>
            </a:r>
            <a:r>
              <a:rPr lang="en-US" sz="800" dirty="0" smtClean="0"/>
              <a:t>) </a:t>
            </a:r>
            <a:r>
              <a:rPr lang="en-US" sz="800" dirty="0" smtClean="0"/>
              <a:t>remain uncontrolled </a:t>
            </a:r>
            <a:r>
              <a:rPr lang="en-US" sz="800" dirty="0"/>
              <a:t>(</a:t>
            </a:r>
            <a:r>
              <a:rPr lang="en-US" sz="800" dirty="0" err="1"/>
              <a:t>Fontil</a:t>
            </a:r>
            <a:r>
              <a:rPr lang="en-US" sz="800" dirty="0"/>
              <a:t>, </a:t>
            </a:r>
            <a:r>
              <a:rPr lang="en-US" sz="800" dirty="0" err="1"/>
              <a:t>Bibbins</a:t>
            </a:r>
            <a:r>
              <a:rPr lang="en-US" sz="800" dirty="0"/>
              <a:t>- Domingo, Nguyen, Guzman, &amp; Goldman, 2017</a:t>
            </a:r>
            <a:r>
              <a:rPr lang="en-US" sz="800" dirty="0" smtClean="0"/>
              <a:t>). Incidences </a:t>
            </a:r>
            <a:r>
              <a:rPr lang="en-US" sz="800" dirty="0"/>
              <a:t>of uncontrolled </a:t>
            </a:r>
            <a:r>
              <a:rPr lang="en-US" sz="800" dirty="0" smtClean="0"/>
              <a:t>HTN</a:t>
            </a:r>
            <a:r>
              <a:rPr lang="en-US" sz="800" dirty="0" smtClean="0"/>
              <a:t> </a:t>
            </a:r>
            <a:r>
              <a:rPr lang="en-US" sz="800" dirty="0"/>
              <a:t>are greater </a:t>
            </a:r>
            <a:r>
              <a:rPr lang="en-US" sz="800" dirty="0" smtClean="0"/>
              <a:t>among </a:t>
            </a:r>
            <a:r>
              <a:rPr lang="en-US" sz="800" dirty="0" smtClean="0"/>
              <a:t>those </a:t>
            </a:r>
            <a:r>
              <a:rPr lang="en-US" sz="800" dirty="0"/>
              <a:t>with low socioeconomic status. </a:t>
            </a:r>
            <a:r>
              <a:rPr lang="en-US" sz="800" dirty="0" smtClean="0"/>
              <a:t>There is an opportunity within our country to assist vulnerable communities in attempting to control </a:t>
            </a:r>
            <a:r>
              <a:rPr lang="en-US" sz="800" dirty="0" smtClean="0"/>
              <a:t>HTN</a:t>
            </a:r>
            <a:r>
              <a:rPr lang="en-US" sz="800" dirty="0" smtClean="0"/>
              <a:t>, </a:t>
            </a:r>
            <a:r>
              <a:rPr lang="en-US" sz="800" dirty="0" smtClean="0"/>
              <a:t>leaving this nurse impassioned by the challenge of assisting communities </a:t>
            </a:r>
            <a:r>
              <a:rPr lang="en-US" sz="800" dirty="0" smtClean="0"/>
              <a:t>in gaining </a:t>
            </a:r>
            <a:r>
              <a:rPr lang="en-US" sz="800" dirty="0" smtClean="0"/>
              <a:t>health. </a:t>
            </a:r>
          </a:p>
          <a:p>
            <a:pPr marL="171450" indent="-171450">
              <a:buFont typeface="Arial" charset="0"/>
              <a:buChar char="•"/>
            </a:pPr>
            <a:endParaRPr lang="en-US" sz="800" dirty="0" smtClean="0"/>
          </a:p>
          <a:p>
            <a:r>
              <a:rPr lang="en-US" sz="800" dirty="0" smtClean="0"/>
              <a:t>  </a:t>
            </a:r>
            <a:endParaRPr lang="en-US" sz="800" dirty="0"/>
          </a:p>
        </p:txBody>
      </p:sp>
      <p:sp>
        <p:nvSpPr>
          <p:cNvPr id="3" name="TextBox 2"/>
          <p:cNvSpPr txBox="1"/>
          <p:nvPr/>
        </p:nvSpPr>
        <p:spPr>
          <a:xfrm>
            <a:off x="3290353" y="825311"/>
            <a:ext cx="6039570" cy="769441"/>
          </a:xfrm>
          <a:prstGeom prst="rect">
            <a:avLst/>
          </a:prstGeom>
          <a:noFill/>
        </p:spPr>
        <p:txBody>
          <a:bodyPr wrap="square" rtlCol="0">
            <a:spAutoFit/>
          </a:bodyPr>
          <a:lstStyle/>
          <a:p>
            <a:pPr algn="ctr"/>
            <a:r>
              <a:rPr lang="en-US" sz="1200" b="1" dirty="0" smtClean="0"/>
              <a:t>Pathophysiological Process </a:t>
            </a:r>
          </a:p>
          <a:p>
            <a:r>
              <a:rPr lang="en-US" sz="800" dirty="0"/>
              <a:t> </a:t>
            </a:r>
            <a:r>
              <a:rPr lang="en-US" sz="800" dirty="0" smtClean="0"/>
              <a:t>        EH is defined as sustained blood pressure (BP) greater than 140/90 and can be broken down into three subtypes including diastolic </a:t>
            </a:r>
            <a:r>
              <a:rPr lang="en-US" sz="800" dirty="0" smtClean="0"/>
              <a:t>HTN</a:t>
            </a:r>
            <a:r>
              <a:rPr lang="en-US" sz="800" dirty="0" smtClean="0"/>
              <a:t> </a:t>
            </a:r>
            <a:r>
              <a:rPr lang="en-US" sz="800" dirty="0"/>
              <a:t>in middle </a:t>
            </a:r>
            <a:r>
              <a:rPr lang="en-US" sz="800" dirty="0" smtClean="0"/>
              <a:t>age, </a:t>
            </a:r>
            <a:r>
              <a:rPr lang="en-US" sz="800" dirty="0"/>
              <a:t>i</a:t>
            </a:r>
            <a:r>
              <a:rPr lang="en-US" sz="800" dirty="0" smtClean="0"/>
              <a:t>solated </a:t>
            </a:r>
            <a:r>
              <a:rPr lang="en-US" sz="800" dirty="0"/>
              <a:t>systolic hypertension in older </a:t>
            </a:r>
            <a:r>
              <a:rPr lang="en-US" sz="800" dirty="0" smtClean="0"/>
              <a:t>adults, and isolated </a:t>
            </a:r>
            <a:r>
              <a:rPr lang="en-US" sz="800" dirty="0"/>
              <a:t>systolic hypertension in young </a:t>
            </a:r>
            <a:r>
              <a:rPr lang="en-US" sz="800" dirty="0" smtClean="0"/>
              <a:t>adults. All subtypes are attributed to an increase in cardiac output </a:t>
            </a:r>
            <a:r>
              <a:rPr lang="en-US" sz="800" dirty="0" smtClean="0"/>
              <a:t>and (or) </a:t>
            </a:r>
            <a:r>
              <a:rPr lang="en-US" sz="800" dirty="0" smtClean="0"/>
              <a:t>total peripheral vascular resistance (PVR) and can be related complex interactions involving the following mechanisms: neural, renal, hormonal, and vascular. These can all be influenced by environmental </a:t>
            </a:r>
            <a:r>
              <a:rPr lang="en-US" sz="800" dirty="0" smtClean="0"/>
              <a:t>factors. </a:t>
            </a:r>
            <a:endParaRPr lang="en-US" sz="800" dirty="0"/>
          </a:p>
        </p:txBody>
      </p:sp>
      <p:sp>
        <p:nvSpPr>
          <p:cNvPr id="4" name="TextBox 3"/>
          <p:cNvSpPr txBox="1"/>
          <p:nvPr/>
        </p:nvSpPr>
        <p:spPr>
          <a:xfrm>
            <a:off x="3347238" y="1554041"/>
            <a:ext cx="3043564" cy="2000548"/>
          </a:xfrm>
          <a:prstGeom prst="rect">
            <a:avLst/>
          </a:prstGeom>
          <a:noFill/>
        </p:spPr>
        <p:txBody>
          <a:bodyPr wrap="square" rtlCol="0">
            <a:spAutoFit/>
          </a:bodyPr>
          <a:lstStyle/>
          <a:p>
            <a:pPr algn="ctr"/>
            <a:r>
              <a:rPr lang="en-US" sz="1200" b="1" dirty="0" smtClean="0"/>
              <a:t>Neural</a:t>
            </a:r>
          </a:p>
          <a:p>
            <a:pPr marL="171450" indent="-171450">
              <a:buFont typeface="Arial" charset="0"/>
              <a:buChar char="•"/>
            </a:pPr>
            <a:r>
              <a:rPr lang="en-US" sz="800" dirty="0" smtClean="0"/>
              <a:t>Sympathetic over activity has been associated with </a:t>
            </a:r>
            <a:r>
              <a:rPr lang="en-US" sz="800" dirty="0" smtClean="0"/>
              <a:t>HTN</a:t>
            </a:r>
            <a:r>
              <a:rPr lang="en-US" sz="800" dirty="0" smtClean="0"/>
              <a:t>.</a:t>
            </a:r>
            <a:endParaRPr lang="en-US" sz="800" dirty="0" smtClean="0"/>
          </a:p>
          <a:p>
            <a:pPr marL="171450" indent="-171450">
              <a:buFont typeface="Arial" charset="0"/>
              <a:buChar char="•"/>
            </a:pPr>
            <a:r>
              <a:rPr lang="en-US" sz="800" dirty="0" smtClean="0"/>
              <a:t>Baroreceptors </a:t>
            </a:r>
            <a:r>
              <a:rPr lang="en-US" sz="800" dirty="0"/>
              <a:t>are reset to defend higher levels of </a:t>
            </a:r>
            <a:r>
              <a:rPr lang="en-US" sz="800" dirty="0" smtClean="0"/>
              <a:t>BP (</a:t>
            </a:r>
            <a:r>
              <a:rPr lang="en-US" sz="800" dirty="0" err="1" smtClean="0"/>
              <a:t>Bonow</a:t>
            </a:r>
            <a:r>
              <a:rPr lang="en-US" sz="800" dirty="0"/>
              <a:t>, </a:t>
            </a:r>
            <a:r>
              <a:rPr lang="en-US" sz="800" dirty="0" smtClean="0"/>
              <a:t>Mann</a:t>
            </a:r>
            <a:r>
              <a:rPr lang="en-US" sz="800" dirty="0"/>
              <a:t>,</a:t>
            </a:r>
            <a:r>
              <a:rPr lang="en-US" sz="800" dirty="0" smtClean="0"/>
              <a:t> </a:t>
            </a:r>
            <a:r>
              <a:rPr lang="en-US" sz="800" dirty="0" err="1" smtClean="0"/>
              <a:t>Zipes</a:t>
            </a:r>
            <a:r>
              <a:rPr lang="en-US" sz="800" dirty="0" smtClean="0"/>
              <a:t>, </a:t>
            </a:r>
            <a:r>
              <a:rPr lang="en-US" sz="800" dirty="0" smtClean="0"/>
              <a:t>&amp; Libby, </a:t>
            </a:r>
            <a:r>
              <a:rPr lang="en-US" sz="800" dirty="0"/>
              <a:t>2012). </a:t>
            </a:r>
          </a:p>
          <a:p>
            <a:pPr marL="171450" indent="-171450">
              <a:buFont typeface="Arial" charset="0"/>
              <a:buChar char="•"/>
            </a:pPr>
            <a:r>
              <a:rPr lang="en-US" sz="800" dirty="0" smtClean="0"/>
              <a:t>Sympathetic nervous system (SNS) </a:t>
            </a:r>
            <a:r>
              <a:rPr lang="en-US" sz="800" dirty="0"/>
              <a:t>is thought to be activated in obesity to burn fat, this activation also targets vascular </a:t>
            </a:r>
            <a:r>
              <a:rPr lang="en-US" sz="800" dirty="0" smtClean="0"/>
              <a:t>smooth </a:t>
            </a:r>
            <a:r>
              <a:rPr lang="en-US" sz="800" dirty="0"/>
              <a:t>muscle and kidneys thus creating a hypertensive </a:t>
            </a:r>
            <a:r>
              <a:rPr lang="en-US" sz="800" dirty="0" smtClean="0"/>
              <a:t>state.</a:t>
            </a:r>
            <a:endParaRPr lang="en-US" sz="800" dirty="0"/>
          </a:p>
          <a:p>
            <a:pPr marL="171450" indent="-171450">
              <a:buFont typeface="Arial" charset="0"/>
              <a:buChar char="•"/>
            </a:pPr>
            <a:r>
              <a:rPr lang="en-US" sz="800" dirty="0" smtClean="0"/>
              <a:t>SNS effects </a:t>
            </a:r>
            <a:r>
              <a:rPr lang="en-US" sz="800" dirty="0"/>
              <a:t>short term and long term BP regulation. In the </a:t>
            </a:r>
            <a:r>
              <a:rPr lang="en-US" sz="800" dirty="0" smtClean="0"/>
              <a:t>long-term, </a:t>
            </a:r>
            <a:r>
              <a:rPr lang="en-US" sz="800" dirty="0"/>
              <a:t>beta 1 receptors in the juxtaglomerular apparatus are stimulated and create the release of renin; stimulation of alpha adrenergic 1 receptors produces renal sodium </a:t>
            </a:r>
            <a:r>
              <a:rPr lang="en-US" sz="800" dirty="0" smtClean="0"/>
              <a:t>reabsorption.</a:t>
            </a:r>
            <a:endParaRPr lang="en-US" sz="800" dirty="0"/>
          </a:p>
          <a:p>
            <a:endParaRPr lang="en-US" sz="1000" dirty="0" smtClean="0"/>
          </a:p>
          <a:p>
            <a:pPr algn="ctr"/>
            <a:endParaRPr lang="en-US" sz="1200" b="1" dirty="0" smtClean="0"/>
          </a:p>
          <a:p>
            <a:endParaRPr lang="en-US" sz="1000" dirty="0"/>
          </a:p>
        </p:txBody>
      </p:sp>
      <p:sp>
        <p:nvSpPr>
          <p:cNvPr id="5" name="TextBox 4"/>
          <p:cNvSpPr txBox="1"/>
          <p:nvPr/>
        </p:nvSpPr>
        <p:spPr>
          <a:xfrm>
            <a:off x="3231399" y="2747951"/>
            <a:ext cx="3233853" cy="2185214"/>
          </a:xfrm>
          <a:prstGeom prst="rect">
            <a:avLst/>
          </a:prstGeom>
          <a:noFill/>
        </p:spPr>
        <p:txBody>
          <a:bodyPr wrap="square" rtlCol="0">
            <a:spAutoFit/>
          </a:bodyPr>
          <a:lstStyle/>
          <a:p>
            <a:pPr algn="ctr"/>
            <a:endParaRPr lang="en-US" sz="1200" b="1" dirty="0" smtClean="0"/>
          </a:p>
          <a:p>
            <a:pPr algn="ctr"/>
            <a:r>
              <a:rPr lang="en-US" sz="1200" b="1" dirty="0" smtClean="0"/>
              <a:t>Hormonal </a:t>
            </a:r>
          </a:p>
          <a:p>
            <a:pPr marL="171450" indent="-171450">
              <a:buFont typeface="Arial" charset="0"/>
              <a:buChar char="•"/>
            </a:pPr>
            <a:r>
              <a:rPr lang="en-US" sz="800" dirty="0"/>
              <a:t>Renin </a:t>
            </a:r>
            <a:r>
              <a:rPr lang="en-US" sz="800" dirty="0" smtClean="0"/>
              <a:t>angiotensin </a:t>
            </a:r>
            <a:r>
              <a:rPr lang="en-US" sz="800" dirty="0"/>
              <a:t>aldosterone system (RAAS) is a great contributor to vascular remodeling and endothelial dysfunction. In RAAS, angiotensin (renin substrate produced within the liver) is broken down by renin (a protease produced by the </a:t>
            </a:r>
            <a:r>
              <a:rPr lang="en-US" sz="800" dirty="0" smtClean="0"/>
              <a:t>juxta glomeruli). </a:t>
            </a:r>
            <a:r>
              <a:rPr lang="en-US" sz="800" dirty="0"/>
              <a:t>This produces </a:t>
            </a:r>
            <a:r>
              <a:rPr lang="en-US" sz="800" dirty="0" smtClean="0"/>
              <a:t>angiotensin </a:t>
            </a:r>
            <a:r>
              <a:rPr lang="en-US" sz="800" dirty="0"/>
              <a:t>I (AI) which is then converted, by angiotensin converting enzyme (ACE) to angiotensin II (AII) which creates </a:t>
            </a:r>
            <a:r>
              <a:rPr lang="en-US" sz="800" dirty="0" smtClean="0"/>
              <a:t>vasoconstriction, reactive oxygen species (ROS) </a:t>
            </a:r>
            <a:r>
              <a:rPr lang="en-US" sz="800" dirty="0"/>
              <a:t>production, vascular and cardiac remodeling, production </a:t>
            </a:r>
            <a:r>
              <a:rPr lang="en-US" sz="800" dirty="0" smtClean="0"/>
              <a:t>of </a:t>
            </a:r>
            <a:r>
              <a:rPr lang="en-US" sz="800" dirty="0"/>
              <a:t>aldosterone, and vascular inflammation. This mechanism is protective against </a:t>
            </a:r>
            <a:r>
              <a:rPr lang="en-US" sz="800" dirty="0" smtClean="0"/>
              <a:t>hypovolemic </a:t>
            </a:r>
            <a:r>
              <a:rPr lang="en-US" sz="800" dirty="0"/>
              <a:t>hypotension, however, its activation also produces disease in the form of hypertension. Aldosterone interacts with renal epithelial cytosol sodium receptors and recruits them to the endothelial surface allowing them to increase sodium reabsorption </a:t>
            </a:r>
            <a:r>
              <a:rPr lang="en-US" sz="800" dirty="0" smtClean="0"/>
              <a:t>creating an </a:t>
            </a:r>
            <a:r>
              <a:rPr lang="en-US" sz="800" dirty="0"/>
              <a:t>increase in </a:t>
            </a:r>
            <a:r>
              <a:rPr lang="en-US" sz="800" dirty="0" smtClean="0"/>
              <a:t>plasma</a:t>
            </a:r>
            <a:r>
              <a:rPr lang="en-US" sz="800" dirty="0"/>
              <a:t> </a:t>
            </a:r>
            <a:r>
              <a:rPr lang="en-US" sz="800" dirty="0" smtClean="0"/>
              <a:t>and, thus, and increase in </a:t>
            </a:r>
            <a:r>
              <a:rPr lang="en-US" sz="800" dirty="0" smtClean="0"/>
              <a:t>BP. </a:t>
            </a:r>
            <a:endParaRPr lang="en-US" sz="800" dirty="0"/>
          </a:p>
        </p:txBody>
      </p:sp>
      <p:sp>
        <p:nvSpPr>
          <p:cNvPr id="6" name="TextBox 5"/>
          <p:cNvSpPr txBox="1"/>
          <p:nvPr/>
        </p:nvSpPr>
        <p:spPr>
          <a:xfrm>
            <a:off x="6348256" y="1545856"/>
            <a:ext cx="2779285" cy="1938992"/>
          </a:xfrm>
          <a:prstGeom prst="rect">
            <a:avLst/>
          </a:prstGeom>
          <a:noFill/>
        </p:spPr>
        <p:txBody>
          <a:bodyPr wrap="square" rtlCol="0">
            <a:spAutoFit/>
          </a:bodyPr>
          <a:lstStyle/>
          <a:p>
            <a:pPr algn="ctr"/>
            <a:r>
              <a:rPr lang="en-US" sz="1200" b="1" dirty="0" smtClean="0"/>
              <a:t>Vascular </a:t>
            </a:r>
          </a:p>
          <a:p>
            <a:pPr marL="171450" indent="-171450">
              <a:buFont typeface="Arial" charset="0"/>
              <a:buChar char="•"/>
            </a:pPr>
            <a:r>
              <a:rPr lang="en-US" sz="800" dirty="0"/>
              <a:t>Endothelial cell dysfunction can be contributed in large part to the production of reactive oxygen species which reduces the availability of endothelial- derived relaxing factors including nitric oxide and endothelium- </a:t>
            </a:r>
            <a:r>
              <a:rPr lang="en-US" sz="800" dirty="0" smtClean="0"/>
              <a:t>derived </a:t>
            </a:r>
            <a:r>
              <a:rPr lang="en-US" sz="800" dirty="0"/>
              <a:t>hyperpolarizing factor</a:t>
            </a:r>
            <a:r>
              <a:rPr lang="en-US" sz="800" dirty="0" smtClean="0"/>
              <a:t>. This creates an increase in PVR. There </a:t>
            </a:r>
            <a:r>
              <a:rPr lang="en-US" sz="800" dirty="0"/>
              <a:t>is </a:t>
            </a:r>
            <a:r>
              <a:rPr lang="en-US" sz="800" dirty="0" smtClean="0"/>
              <a:t>increased release </a:t>
            </a:r>
            <a:r>
              <a:rPr lang="en-US" sz="800" dirty="0"/>
              <a:t>of endothelial </a:t>
            </a:r>
            <a:r>
              <a:rPr lang="en-US" sz="800" dirty="0" err="1" smtClean="0"/>
              <a:t>proinflamatory</a:t>
            </a:r>
            <a:r>
              <a:rPr lang="en-US" sz="800" dirty="0"/>
              <a:t>, constricting, growth and </a:t>
            </a:r>
            <a:r>
              <a:rPr lang="en-US" sz="800" dirty="0" err="1"/>
              <a:t>prothrombic</a:t>
            </a:r>
            <a:r>
              <a:rPr lang="en-US" sz="800" dirty="0"/>
              <a:t> </a:t>
            </a:r>
            <a:r>
              <a:rPr lang="en-US" sz="800" dirty="0" smtClean="0"/>
              <a:t>factors. </a:t>
            </a:r>
            <a:endParaRPr lang="en-US" sz="800" dirty="0"/>
          </a:p>
          <a:p>
            <a:pPr marL="171450" indent="-171450">
              <a:buFont typeface="Arial" charset="0"/>
              <a:buChar char="•"/>
            </a:pPr>
            <a:r>
              <a:rPr lang="en-US" sz="800" dirty="0" smtClean="0"/>
              <a:t>Vascular </a:t>
            </a:r>
            <a:r>
              <a:rPr lang="en-US" sz="800" dirty="0"/>
              <a:t>remodeling- </a:t>
            </a:r>
            <a:r>
              <a:rPr lang="en-US" sz="800" dirty="0" smtClean="0"/>
              <a:t>hypertrophic </a:t>
            </a:r>
            <a:r>
              <a:rPr lang="en-US" sz="800" dirty="0"/>
              <a:t>gene expression leads to an increase in medial thickness in addition to accumulation of extracellular collagen from </a:t>
            </a:r>
            <a:r>
              <a:rPr lang="en-US" sz="800" dirty="0" smtClean="0"/>
              <a:t>activation </a:t>
            </a:r>
            <a:r>
              <a:rPr lang="en-US" sz="800" dirty="0"/>
              <a:t>of tumor growth factor- beta (TGF-B) thus creating stiffness in the large arteries.</a:t>
            </a:r>
          </a:p>
          <a:p>
            <a:pPr marL="171450" indent="-171450">
              <a:buFont typeface="Arial" charset="0"/>
              <a:buChar char="•"/>
            </a:pPr>
            <a:endParaRPr lang="en-US" sz="1200" dirty="0"/>
          </a:p>
        </p:txBody>
      </p:sp>
      <p:sp>
        <p:nvSpPr>
          <p:cNvPr id="19" name="TextBox 18"/>
          <p:cNvSpPr txBox="1"/>
          <p:nvPr/>
        </p:nvSpPr>
        <p:spPr>
          <a:xfrm>
            <a:off x="6387659" y="5348111"/>
            <a:ext cx="2779285" cy="1569660"/>
          </a:xfrm>
          <a:prstGeom prst="rect">
            <a:avLst/>
          </a:prstGeom>
          <a:noFill/>
        </p:spPr>
        <p:txBody>
          <a:bodyPr wrap="square" rtlCol="0">
            <a:spAutoFit/>
          </a:bodyPr>
          <a:lstStyle/>
          <a:p>
            <a:pPr algn="ctr"/>
            <a:r>
              <a:rPr lang="en-US" sz="1200" b="1" dirty="0" smtClean="0"/>
              <a:t>Renal</a:t>
            </a:r>
          </a:p>
          <a:p>
            <a:pPr marL="171450" indent="-171450">
              <a:buFont typeface="Arial" charset="0"/>
              <a:buChar char="•"/>
            </a:pPr>
            <a:r>
              <a:rPr lang="en-US" sz="800" dirty="0" smtClean="0"/>
              <a:t>The f</a:t>
            </a:r>
            <a:r>
              <a:rPr lang="en-US" sz="800" dirty="0" smtClean="0"/>
              <a:t>undamental </a:t>
            </a:r>
            <a:r>
              <a:rPr lang="en-US" sz="800" dirty="0" smtClean="0"/>
              <a:t>abnormality is the kidneys ability to excrete excessive sodium load. This can be acquired or inherited (</a:t>
            </a:r>
            <a:r>
              <a:rPr lang="en-US" sz="800" dirty="0" err="1" smtClean="0"/>
              <a:t>Bonow</a:t>
            </a:r>
            <a:r>
              <a:rPr lang="en-US" sz="800" dirty="0"/>
              <a:t> </a:t>
            </a:r>
            <a:r>
              <a:rPr lang="en-US" sz="800" dirty="0" smtClean="0"/>
              <a:t>et al.</a:t>
            </a:r>
            <a:r>
              <a:rPr lang="en-US" sz="800" dirty="0" smtClean="0"/>
              <a:t>, </a:t>
            </a:r>
            <a:r>
              <a:rPr lang="en-US" sz="800" dirty="0"/>
              <a:t>2012</a:t>
            </a:r>
            <a:r>
              <a:rPr lang="en-US" sz="800" dirty="0" smtClean="0"/>
              <a:t>).</a:t>
            </a:r>
            <a:endParaRPr lang="en-US" sz="800" dirty="0" smtClean="0"/>
          </a:p>
          <a:p>
            <a:pPr marL="171450" indent="-171450">
              <a:buFont typeface="Arial" charset="0"/>
              <a:buChar char="•"/>
            </a:pPr>
            <a:r>
              <a:rPr lang="en-US" sz="800" dirty="0"/>
              <a:t>Sodium retention in the renal system increases plasma volume and also triggers an increase in systemic vascular </a:t>
            </a:r>
            <a:r>
              <a:rPr lang="en-US" sz="800" dirty="0" smtClean="0"/>
              <a:t>resistance.</a:t>
            </a:r>
            <a:endParaRPr lang="en-US" sz="800" dirty="0"/>
          </a:p>
          <a:p>
            <a:pPr marL="171450" indent="-171450">
              <a:buFont typeface="Arial" charset="0"/>
              <a:buChar char="•"/>
            </a:pPr>
            <a:r>
              <a:rPr lang="en-US" sz="800" dirty="0" smtClean="0"/>
              <a:t>Sodium </a:t>
            </a:r>
            <a:r>
              <a:rPr lang="en-US" sz="800" dirty="0"/>
              <a:t>excretion in hypertensive population is the same as that of normotensive individuals, however the excretion is completed at a higher BP. </a:t>
            </a:r>
          </a:p>
          <a:p>
            <a:pPr marL="171450" indent="-171450">
              <a:buFont typeface="Arial" charset="0"/>
              <a:buChar char="•"/>
            </a:pPr>
            <a:endParaRPr lang="en-US" sz="1200" dirty="0"/>
          </a:p>
        </p:txBody>
      </p:sp>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1194" y="3271823"/>
            <a:ext cx="2786858" cy="2045645"/>
          </a:xfrm>
          <a:prstGeom prst="rect">
            <a:avLst/>
          </a:prstGeom>
        </p:spPr>
      </p:pic>
      <p:sp>
        <p:nvSpPr>
          <p:cNvPr id="23" name="TextBox 22"/>
          <p:cNvSpPr txBox="1"/>
          <p:nvPr/>
        </p:nvSpPr>
        <p:spPr>
          <a:xfrm>
            <a:off x="1193" y="3232435"/>
            <a:ext cx="1736878" cy="1384995"/>
          </a:xfrm>
          <a:prstGeom prst="rect">
            <a:avLst/>
          </a:prstGeom>
          <a:noFill/>
        </p:spPr>
        <p:txBody>
          <a:bodyPr wrap="square" rtlCol="0">
            <a:spAutoFit/>
          </a:bodyPr>
          <a:lstStyle/>
          <a:p>
            <a:pPr algn="ctr"/>
            <a:r>
              <a:rPr lang="en-US" sz="1200" b="1" dirty="0" smtClean="0"/>
              <a:t>Signs and symptoms</a:t>
            </a:r>
          </a:p>
          <a:p>
            <a:pPr marL="171450" indent="-171450">
              <a:buFont typeface="Arial" charset="0"/>
              <a:buChar char="•"/>
            </a:pPr>
            <a:r>
              <a:rPr lang="en-US" sz="800" dirty="0" smtClean="0"/>
              <a:t>Hypertension typically presents as asymptomatic creating a necessity for all patients to be screened for the disease. </a:t>
            </a:r>
          </a:p>
          <a:p>
            <a:pPr marL="171450" indent="-171450">
              <a:buFont typeface="Arial" charset="0"/>
              <a:buChar char="•"/>
            </a:pPr>
            <a:r>
              <a:rPr lang="en-US" sz="800" dirty="0" smtClean="0"/>
              <a:t>Symptoms may be present in the event of sustained hypertension with end organ </a:t>
            </a:r>
            <a:r>
              <a:rPr lang="en-US" sz="800" dirty="0" smtClean="0"/>
              <a:t>disease. </a:t>
            </a:r>
            <a:endParaRPr lang="en-US" sz="800" dirty="0" smtClean="0"/>
          </a:p>
          <a:p>
            <a:pPr marL="171450" indent="-171450">
              <a:buFont typeface="Arial" charset="0"/>
              <a:buChar char="•"/>
            </a:pPr>
            <a:endParaRPr lang="en-US" sz="800" dirty="0" smtClean="0"/>
          </a:p>
          <a:p>
            <a:pPr marL="171450" indent="-171450">
              <a:buFont typeface="Arial" charset="0"/>
              <a:buChar char="•"/>
            </a:pPr>
            <a:endParaRPr lang="en-US" sz="800" dirty="0" smtClean="0"/>
          </a:p>
        </p:txBody>
      </p:sp>
      <p:sp>
        <p:nvSpPr>
          <p:cNvPr id="26" name="TextBox 25"/>
          <p:cNvSpPr txBox="1"/>
          <p:nvPr/>
        </p:nvSpPr>
        <p:spPr>
          <a:xfrm>
            <a:off x="1756964" y="878041"/>
            <a:ext cx="1512456" cy="3662541"/>
          </a:xfrm>
          <a:prstGeom prst="rect">
            <a:avLst/>
          </a:prstGeom>
          <a:noFill/>
        </p:spPr>
        <p:txBody>
          <a:bodyPr wrap="square" rtlCol="0">
            <a:spAutoFit/>
          </a:bodyPr>
          <a:lstStyle/>
          <a:p>
            <a:pPr algn="ctr"/>
            <a:r>
              <a:rPr lang="en-US" sz="1200" b="1" dirty="0" smtClean="0"/>
              <a:t>Significance of Pathophysiology </a:t>
            </a:r>
          </a:p>
          <a:p>
            <a:pPr marL="171450" indent="-171450">
              <a:buFont typeface="Arial" charset="0"/>
              <a:buChar char="•"/>
            </a:pPr>
            <a:r>
              <a:rPr lang="en-US" sz="800" dirty="0" smtClean="0"/>
              <a:t>Hypertension can have many deleterious effects if left unrecognized or untreated including stroke, renal failure, and myocardial infarction (</a:t>
            </a:r>
            <a:r>
              <a:rPr lang="en-US" sz="800" dirty="0" smtClean="0"/>
              <a:t>Wise </a:t>
            </a:r>
            <a:r>
              <a:rPr lang="en-US" sz="800" dirty="0" smtClean="0"/>
              <a:t>&amp; </a:t>
            </a:r>
            <a:r>
              <a:rPr lang="en-US" sz="800" dirty="0" err="1" smtClean="0"/>
              <a:t>Charchar</a:t>
            </a:r>
            <a:r>
              <a:rPr lang="en-US" sz="800" dirty="0" smtClean="0"/>
              <a:t>, </a:t>
            </a:r>
            <a:r>
              <a:rPr lang="en-US" sz="800" dirty="0" smtClean="0"/>
              <a:t>2016).</a:t>
            </a:r>
          </a:p>
          <a:p>
            <a:pPr marL="171450" indent="-171450">
              <a:buFont typeface="Arial" charset="0"/>
              <a:buChar char="•"/>
            </a:pPr>
            <a:r>
              <a:rPr lang="en-US" sz="800" dirty="0" smtClean="0"/>
              <a:t>Increased work of the heart from </a:t>
            </a:r>
            <a:r>
              <a:rPr lang="en-US" sz="800" dirty="0" smtClean="0"/>
              <a:t>HTN</a:t>
            </a:r>
            <a:r>
              <a:rPr lang="en-US" sz="800" dirty="0" smtClean="0"/>
              <a:t> </a:t>
            </a:r>
            <a:r>
              <a:rPr lang="en-US" sz="800" dirty="0" smtClean="0"/>
              <a:t>leads to increased risk for coronary artery disease (CAD), left ventricular hypertrophy, and heart failure. </a:t>
            </a:r>
          </a:p>
          <a:p>
            <a:pPr marL="171450" lvl="0" indent="-171450">
              <a:buFont typeface="Arial" charset="0"/>
              <a:buChar char="•"/>
            </a:pPr>
            <a:r>
              <a:rPr lang="en-US" sz="800" dirty="0" smtClean="0"/>
              <a:t> </a:t>
            </a:r>
            <a:r>
              <a:rPr lang="en-US" sz="800" dirty="0"/>
              <a:t>Chronic elevation in pressure creates mechanical damage to vascular system, heart, eyes, brain, and kidney’s which results in disease to these </a:t>
            </a:r>
            <a:r>
              <a:rPr lang="en-US" sz="800" dirty="0" smtClean="0"/>
              <a:t>organs.  </a:t>
            </a:r>
            <a:endParaRPr lang="en-US" sz="800" dirty="0"/>
          </a:p>
          <a:p>
            <a:pPr marL="171450" lvl="0" indent="-171450">
              <a:buFont typeface="Arial" charset="0"/>
              <a:buChar char="•"/>
            </a:pPr>
            <a:r>
              <a:rPr lang="en-US" sz="800" dirty="0"/>
              <a:t>Weakening of vessel within the aorta and brain from the sustained elevation of pressure within the vessels can lead to aneurysms.  </a:t>
            </a:r>
          </a:p>
          <a:p>
            <a:pPr marL="171450" indent="-171450">
              <a:buFont typeface="Arial" charset="0"/>
              <a:buChar char="•"/>
            </a:pPr>
            <a:endParaRPr lang="en-US" sz="800" dirty="0" smtClean="0"/>
          </a:p>
        </p:txBody>
      </p:sp>
      <p:sp>
        <p:nvSpPr>
          <p:cNvPr id="28" name="TextBox 27"/>
          <p:cNvSpPr txBox="1"/>
          <p:nvPr/>
        </p:nvSpPr>
        <p:spPr>
          <a:xfrm>
            <a:off x="3269420" y="5665264"/>
            <a:ext cx="3276036" cy="1138773"/>
          </a:xfrm>
          <a:prstGeom prst="rect">
            <a:avLst/>
          </a:prstGeom>
          <a:noFill/>
        </p:spPr>
        <p:txBody>
          <a:bodyPr wrap="square" rtlCol="0">
            <a:spAutoFit/>
          </a:bodyPr>
          <a:lstStyle/>
          <a:p>
            <a:pPr algn="ctr"/>
            <a:r>
              <a:rPr lang="en-US" sz="1200" b="1" dirty="0" smtClean="0"/>
              <a:t>Genetics and Epigenetics</a:t>
            </a:r>
            <a:endParaRPr lang="en-US" sz="1200" dirty="0" smtClean="0"/>
          </a:p>
          <a:p>
            <a:pPr marL="171450" indent="-171450">
              <a:buFont typeface="Arial" charset="0"/>
              <a:buChar char="•"/>
            </a:pPr>
            <a:r>
              <a:rPr lang="en-US" sz="800" dirty="0" smtClean="0"/>
              <a:t>Fourteen genes have been identified as causing </a:t>
            </a:r>
            <a:r>
              <a:rPr lang="en-US" sz="800" dirty="0" err="1" smtClean="0"/>
              <a:t>mendelian</a:t>
            </a:r>
            <a:r>
              <a:rPr lang="en-US" sz="800" dirty="0" smtClean="0"/>
              <a:t> forms of hypertension and can account for as many as 70% of familial aggregation of hypertension (</a:t>
            </a:r>
            <a:r>
              <a:rPr lang="en-US" sz="800" dirty="0" err="1" smtClean="0"/>
              <a:t>Bonow</a:t>
            </a:r>
            <a:r>
              <a:rPr lang="en-US" sz="800" dirty="0"/>
              <a:t> </a:t>
            </a:r>
            <a:r>
              <a:rPr lang="en-US" sz="800" dirty="0" smtClean="0"/>
              <a:t>et al.</a:t>
            </a:r>
            <a:r>
              <a:rPr lang="en-US" sz="800" dirty="0" smtClean="0"/>
              <a:t>, </a:t>
            </a:r>
            <a:r>
              <a:rPr lang="en-US" sz="800" dirty="0" smtClean="0"/>
              <a:t>2012</a:t>
            </a:r>
            <a:r>
              <a:rPr lang="en-US" sz="800" dirty="0"/>
              <a:t>). </a:t>
            </a:r>
            <a:endParaRPr lang="en-US" sz="1200" dirty="0" smtClean="0"/>
          </a:p>
          <a:p>
            <a:pPr marL="171450" indent="-171450">
              <a:buFont typeface="Arial" charset="0"/>
              <a:buChar char="•"/>
            </a:pPr>
            <a:r>
              <a:rPr lang="en-US" sz="800" dirty="0" smtClean="0"/>
              <a:t>DNA histone modification creates the underlying modifications in DNA expression and is the basis of epigenetics. These modifications related to many environmental factors can create hypertensive disease (</a:t>
            </a:r>
            <a:r>
              <a:rPr lang="en-US" sz="800" dirty="0" smtClean="0"/>
              <a:t>Wise </a:t>
            </a:r>
            <a:r>
              <a:rPr lang="en-US" sz="800" dirty="0"/>
              <a:t>&amp; </a:t>
            </a:r>
            <a:r>
              <a:rPr lang="en-US" sz="800" dirty="0" err="1" smtClean="0"/>
              <a:t>Charchar</a:t>
            </a:r>
            <a:r>
              <a:rPr lang="en-US" sz="800" dirty="0" smtClean="0"/>
              <a:t>, </a:t>
            </a:r>
            <a:r>
              <a:rPr lang="en-US" sz="800" dirty="0"/>
              <a:t>2016</a:t>
            </a:r>
            <a:r>
              <a:rPr lang="en-US" sz="800" dirty="0" smtClean="0"/>
              <a:t>).     </a:t>
            </a:r>
            <a:endParaRPr lang="en-US" sz="800" dirty="0" smtClean="0"/>
          </a:p>
        </p:txBody>
      </p:sp>
      <p:pic>
        <p:nvPicPr>
          <p:cNvPr id="29" name="Picture 2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99243" y="4863623"/>
            <a:ext cx="2274048" cy="879208"/>
          </a:xfrm>
          <a:prstGeom prst="rect">
            <a:avLst/>
          </a:prstGeom>
        </p:spPr>
      </p:pic>
      <p:sp>
        <p:nvSpPr>
          <p:cNvPr id="8" name="TextBox 7"/>
          <p:cNvSpPr txBox="1"/>
          <p:nvPr/>
        </p:nvSpPr>
        <p:spPr>
          <a:xfrm>
            <a:off x="9308909" y="827281"/>
            <a:ext cx="1482710" cy="3724096"/>
          </a:xfrm>
          <a:prstGeom prst="rect">
            <a:avLst/>
          </a:prstGeom>
          <a:noFill/>
        </p:spPr>
        <p:txBody>
          <a:bodyPr wrap="square" rtlCol="0">
            <a:spAutoFit/>
          </a:bodyPr>
          <a:lstStyle/>
          <a:p>
            <a:pPr algn="ctr"/>
            <a:r>
              <a:rPr lang="en-US" sz="1200" b="1" dirty="0" smtClean="0"/>
              <a:t>Conclusion</a:t>
            </a:r>
          </a:p>
          <a:p>
            <a:pPr marL="171450" lvl="0" indent="-171450">
              <a:buFont typeface="Arial" charset="0"/>
              <a:buChar char="•"/>
            </a:pPr>
            <a:r>
              <a:rPr lang="en-US" sz="800" dirty="0"/>
              <a:t>Hypertension effects 30% pf the population with incidences higher in vulnerable </a:t>
            </a:r>
            <a:r>
              <a:rPr lang="en-US" sz="800" dirty="0" smtClean="0"/>
              <a:t>communities.</a:t>
            </a:r>
            <a:endParaRPr lang="en-US" sz="800" dirty="0"/>
          </a:p>
          <a:p>
            <a:pPr marL="171450" lvl="0" indent="-171450">
              <a:buFont typeface="Arial" charset="0"/>
              <a:buChar char="•"/>
            </a:pPr>
            <a:r>
              <a:rPr lang="en-US" sz="800" dirty="0"/>
              <a:t>Hypertension is a major modifiable risk factor for disease that </a:t>
            </a:r>
            <a:r>
              <a:rPr lang="en-US" sz="800" dirty="0" smtClean="0"/>
              <a:t>cause morbidity </a:t>
            </a:r>
            <a:r>
              <a:rPr lang="en-US" sz="800" dirty="0"/>
              <a:t>and mortality including CAD and </a:t>
            </a:r>
            <a:r>
              <a:rPr lang="en-US" sz="800" dirty="0" smtClean="0"/>
              <a:t>stroke.</a:t>
            </a:r>
          </a:p>
          <a:p>
            <a:pPr marL="171450" lvl="0" indent="-171450">
              <a:buFont typeface="Arial" charset="0"/>
              <a:buChar char="•"/>
            </a:pPr>
            <a:r>
              <a:rPr lang="en-US" sz="800" dirty="0" smtClean="0"/>
              <a:t>Nursing plays a major role in assisting patients in controlling their HTN. </a:t>
            </a:r>
            <a:endParaRPr lang="en-US" sz="800" dirty="0"/>
          </a:p>
          <a:p>
            <a:pPr marL="171450" lvl="0" indent="-171450">
              <a:buFont typeface="Arial" charset="0"/>
              <a:buChar char="•"/>
            </a:pPr>
            <a:r>
              <a:rPr lang="en-US" sz="800" dirty="0"/>
              <a:t>The pathophysiologic processes behind the disease are multifactorial and </a:t>
            </a:r>
            <a:r>
              <a:rPr lang="en-US" sz="800" dirty="0" smtClean="0"/>
              <a:t>well-studied.</a:t>
            </a:r>
          </a:p>
          <a:p>
            <a:pPr marL="171450" lvl="0" indent="-171450">
              <a:buFont typeface="Arial" charset="0"/>
              <a:buChar char="•"/>
            </a:pPr>
            <a:r>
              <a:rPr lang="en-US" sz="800" dirty="0" smtClean="0"/>
              <a:t>Factors creating HTN include neuronal, hormonal, renal, vascular, genetic, and epigenetic.</a:t>
            </a:r>
          </a:p>
          <a:p>
            <a:pPr marL="171450" lvl="0" indent="-171450">
              <a:buFont typeface="Arial" charset="0"/>
              <a:buChar char="•"/>
            </a:pPr>
            <a:r>
              <a:rPr lang="en-US" sz="800" dirty="0" smtClean="0"/>
              <a:t>RASS plays a great role in the development of hypertension. </a:t>
            </a:r>
            <a:endParaRPr lang="en-US" sz="800" dirty="0"/>
          </a:p>
          <a:p>
            <a:pPr marL="171450" lvl="0" indent="-171450">
              <a:buFont typeface="Arial" charset="0"/>
              <a:buChar char="•"/>
            </a:pPr>
            <a:r>
              <a:rPr lang="en-US" sz="800" dirty="0"/>
              <a:t>Health care workers are in a position to assist patients in alteration of lifestyle to control </a:t>
            </a:r>
            <a:r>
              <a:rPr lang="en-US" sz="800" dirty="0" smtClean="0"/>
              <a:t>hypertension. </a:t>
            </a:r>
            <a:endParaRPr lang="en-US" sz="800" dirty="0"/>
          </a:p>
          <a:p>
            <a:pPr algn="ctr"/>
            <a:r>
              <a:rPr lang="en-US" sz="800" b="1" dirty="0" smtClean="0"/>
              <a:t> </a:t>
            </a:r>
            <a:endParaRPr lang="en-US" sz="800" dirty="0"/>
          </a:p>
        </p:txBody>
      </p:sp>
      <p:sp>
        <p:nvSpPr>
          <p:cNvPr id="12" name="TextBox 11"/>
          <p:cNvSpPr txBox="1"/>
          <p:nvPr/>
        </p:nvSpPr>
        <p:spPr>
          <a:xfrm>
            <a:off x="10676074" y="825311"/>
            <a:ext cx="1561814" cy="6309420"/>
          </a:xfrm>
          <a:prstGeom prst="rect">
            <a:avLst/>
          </a:prstGeom>
          <a:noFill/>
        </p:spPr>
        <p:txBody>
          <a:bodyPr wrap="square" rtlCol="0">
            <a:spAutoFit/>
          </a:bodyPr>
          <a:lstStyle/>
          <a:p>
            <a:pPr algn="ctr"/>
            <a:r>
              <a:rPr lang="en-US" sz="1200" b="1" dirty="0" smtClean="0"/>
              <a:t>References </a:t>
            </a:r>
            <a:endParaRPr lang="en-US" sz="1200" b="1" dirty="0"/>
          </a:p>
          <a:p>
            <a:r>
              <a:rPr lang="en-US" sz="500" dirty="0" err="1"/>
              <a:t>Bonow</a:t>
            </a:r>
            <a:r>
              <a:rPr lang="en-US" sz="500" dirty="0"/>
              <a:t>, R., Mann, D., </a:t>
            </a:r>
            <a:r>
              <a:rPr lang="en-US" sz="500" dirty="0" err="1"/>
              <a:t>Zipes</a:t>
            </a:r>
            <a:r>
              <a:rPr lang="en-US" sz="500" dirty="0"/>
              <a:t>, </a:t>
            </a:r>
            <a:r>
              <a:rPr lang="en-US" sz="500" dirty="0" smtClean="0"/>
              <a:t>D</a:t>
            </a:r>
            <a:r>
              <a:rPr lang="en-US" sz="500" dirty="0"/>
              <a:t>., Libby, P. </a:t>
            </a:r>
            <a:r>
              <a:rPr lang="en-US" sz="500" dirty="0" smtClean="0"/>
              <a:t>(2012). </a:t>
            </a:r>
          </a:p>
          <a:p>
            <a:r>
              <a:rPr lang="en-US" sz="500" i="1" dirty="0"/>
              <a:t> </a:t>
            </a:r>
            <a:r>
              <a:rPr lang="en-US" sz="500" i="1" dirty="0" smtClean="0"/>
              <a:t>   </a:t>
            </a:r>
            <a:r>
              <a:rPr lang="en-US" sz="500" i="1" dirty="0" err="1" smtClean="0"/>
              <a:t>Braunwald’s</a:t>
            </a:r>
            <a:r>
              <a:rPr lang="en-US" sz="500" i="1" dirty="0" smtClean="0"/>
              <a:t>  heart </a:t>
            </a:r>
            <a:r>
              <a:rPr lang="en-US" sz="500" i="1" dirty="0"/>
              <a:t>d</a:t>
            </a:r>
            <a:r>
              <a:rPr lang="en-US" sz="500" i="1" dirty="0" smtClean="0"/>
              <a:t>isease</a:t>
            </a:r>
            <a:r>
              <a:rPr lang="en-US" sz="500" i="1" dirty="0"/>
              <a:t>: A </a:t>
            </a:r>
            <a:r>
              <a:rPr lang="en-US" sz="500" i="1" dirty="0" smtClean="0"/>
              <a:t>t</a:t>
            </a:r>
            <a:r>
              <a:rPr lang="en-US" sz="500" i="1" dirty="0" smtClean="0"/>
              <a:t>extbook of </a:t>
            </a:r>
          </a:p>
          <a:p>
            <a:r>
              <a:rPr lang="en-US" sz="500" i="1" dirty="0"/>
              <a:t> </a:t>
            </a:r>
            <a:r>
              <a:rPr lang="en-US" sz="500" i="1" dirty="0" smtClean="0"/>
              <a:t>   </a:t>
            </a:r>
            <a:r>
              <a:rPr lang="en-US" sz="500" i="1" dirty="0" smtClean="0"/>
              <a:t>cardiovascular </a:t>
            </a:r>
            <a:r>
              <a:rPr lang="en-US" sz="500" i="1" dirty="0"/>
              <a:t>m</a:t>
            </a:r>
            <a:r>
              <a:rPr lang="en-US" sz="500" i="1" dirty="0" smtClean="0"/>
              <a:t>edicine</a:t>
            </a:r>
            <a:r>
              <a:rPr lang="en-US" sz="500" dirty="0"/>
              <a:t>. </a:t>
            </a:r>
            <a:r>
              <a:rPr lang="en-US" sz="500" dirty="0" smtClean="0"/>
              <a:t>Philadelphia</a:t>
            </a:r>
            <a:r>
              <a:rPr lang="en-US" sz="500" dirty="0"/>
              <a:t>: Saunders </a:t>
            </a:r>
            <a:endParaRPr lang="en-US" sz="500" dirty="0" smtClean="0"/>
          </a:p>
          <a:p>
            <a:r>
              <a:rPr lang="en-US" sz="500" dirty="0"/>
              <a:t> </a:t>
            </a:r>
            <a:r>
              <a:rPr lang="en-US" sz="500" dirty="0" smtClean="0"/>
              <a:t>   </a:t>
            </a:r>
            <a:r>
              <a:rPr lang="en-US" sz="500" dirty="0" smtClean="0"/>
              <a:t>Elsevier</a:t>
            </a:r>
            <a:r>
              <a:rPr lang="en-US" sz="500" dirty="0"/>
              <a:t>. </a:t>
            </a:r>
            <a:endParaRPr lang="en-US" sz="500" dirty="0" smtClean="0"/>
          </a:p>
          <a:p>
            <a:endParaRPr lang="en-US" sz="500" dirty="0" smtClean="0"/>
          </a:p>
          <a:p>
            <a:r>
              <a:rPr lang="en-US" sz="500" dirty="0" err="1" smtClean="0"/>
              <a:t>Fontil</a:t>
            </a:r>
            <a:r>
              <a:rPr lang="en-US" sz="500" dirty="0"/>
              <a:t>, V., </a:t>
            </a:r>
            <a:r>
              <a:rPr lang="en-US" sz="500" dirty="0" err="1" smtClean="0"/>
              <a:t>Bibbins</a:t>
            </a:r>
            <a:r>
              <a:rPr lang="en-US" sz="500" dirty="0" smtClean="0"/>
              <a:t>-Domingo, K</a:t>
            </a:r>
            <a:r>
              <a:rPr lang="en-US" sz="500" dirty="0"/>
              <a:t>., Nguyen, O</a:t>
            </a:r>
            <a:r>
              <a:rPr lang="en-US" sz="500" dirty="0" smtClean="0"/>
              <a:t>.,</a:t>
            </a:r>
            <a:r>
              <a:rPr lang="en-US" sz="500" dirty="0" smtClean="0"/>
              <a:t> </a:t>
            </a:r>
            <a:r>
              <a:rPr lang="en-US" sz="500" dirty="0" smtClean="0"/>
              <a:t>Guzman, </a:t>
            </a:r>
          </a:p>
          <a:p>
            <a:r>
              <a:rPr lang="en-US" sz="500" dirty="0"/>
              <a:t> </a:t>
            </a:r>
            <a:r>
              <a:rPr lang="en-US" sz="500" dirty="0" smtClean="0"/>
              <a:t>   </a:t>
            </a:r>
            <a:r>
              <a:rPr lang="en-US" sz="500" dirty="0" smtClean="0"/>
              <a:t>D</a:t>
            </a:r>
            <a:r>
              <a:rPr lang="en-US" sz="500" dirty="0"/>
              <a:t>., &amp; </a:t>
            </a:r>
            <a:r>
              <a:rPr lang="en-US" sz="500" dirty="0" smtClean="0"/>
              <a:t>Goldman</a:t>
            </a:r>
            <a:r>
              <a:rPr lang="en-US" sz="500" dirty="0"/>
              <a:t>, L. (2017</a:t>
            </a:r>
            <a:r>
              <a:rPr lang="en-US" sz="500" dirty="0" smtClean="0"/>
              <a:t>). Management </a:t>
            </a:r>
            <a:r>
              <a:rPr lang="en-US" sz="500" dirty="0"/>
              <a:t>of </a:t>
            </a:r>
            <a:endParaRPr lang="en-US" sz="500" dirty="0" smtClean="0"/>
          </a:p>
          <a:p>
            <a:r>
              <a:rPr lang="en-US" sz="500" dirty="0"/>
              <a:t> </a:t>
            </a:r>
            <a:r>
              <a:rPr lang="en-US" sz="500" dirty="0" smtClean="0"/>
              <a:t>   </a:t>
            </a:r>
            <a:r>
              <a:rPr lang="en-US" sz="500" dirty="0" smtClean="0"/>
              <a:t>hypertension </a:t>
            </a:r>
            <a:r>
              <a:rPr lang="en-US" sz="500" dirty="0"/>
              <a:t>in primary </a:t>
            </a:r>
            <a:r>
              <a:rPr lang="en-US" sz="500" dirty="0" smtClean="0"/>
              <a:t>care safety- net </a:t>
            </a:r>
            <a:r>
              <a:rPr lang="en-US" sz="500" dirty="0"/>
              <a:t>clinics </a:t>
            </a:r>
            <a:r>
              <a:rPr lang="en-US" sz="500" dirty="0" smtClean="0"/>
              <a:t>in </a:t>
            </a:r>
          </a:p>
          <a:p>
            <a:r>
              <a:rPr lang="en-US" sz="500" dirty="0"/>
              <a:t> </a:t>
            </a:r>
            <a:r>
              <a:rPr lang="en-US" sz="500" dirty="0" smtClean="0"/>
              <a:t>   </a:t>
            </a:r>
            <a:r>
              <a:rPr lang="en-US" sz="500" dirty="0" smtClean="0"/>
              <a:t>the </a:t>
            </a:r>
            <a:r>
              <a:rPr lang="en-US" sz="500" dirty="0"/>
              <a:t>United </a:t>
            </a:r>
            <a:r>
              <a:rPr lang="en-US" sz="500" dirty="0" smtClean="0"/>
              <a:t>States</a:t>
            </a:r>
            <a:r>
              <a:rPr lang="en-US" sz="500" dirty="0"/>
              <a:t>: </a:t>
            </a:r>
            <a:r>
              <a:rPr lang="en-US" sz="500" dirty="0" smtClean="0"/>
              <a:t>A comparison </a:t>
            </a:r>
            <a:r>
              <a:rPr lang="en-US" sz="500" dirty="0"/>
              <a:t>of </a:t>
            </a:r>
            <a:r>
              <a:rPr lang="en-US" sz="500" dirty="0" smtClean="0"/>
              <a:t>community     </a:t>
            </a:r>
          </a:p>
          <a:p>
            <a:r>
              <a:rPr lang="en-US" sz="500" dirty="0"/>
              <a:t> </a:t>
            </a:r>
            <a:r>
              <a:rPr lang="en-US" sz="500" dirty="0" smtClean="0"/>
              <a:t>   </a:t>
            </a:r>
            <a:r>
              <a:rPr lang="en-US" sz="500" dirty="0" smtClean="0"/>
              <a:t>health</a:t>
            </a:r>
            <a:r>
              <a:rPr lang="en-US" sz="500" dirty="0" smtClean="0"/>
              <a:t> </a:t>
            </a:r>
            <a:r>
              <a:rPr lang="en-US" sz="500" dirty="0" smtClean="0"/>
              <a:t>centers </a:t>
            </a:r>
            <a:r>
              <a:rPr lang="en-US" sz="500" dirty="0" smtClean="0"/>
              <a:t> </a:t>
            </a:r>
            <a:r>
              <a:rPr lang="en-US" sz="500" dirty="0" smtClean="0"/>
              <a:t>and </a:t>
            </a:r>
            <a:r>
              <a:rPr lang="en-US" sz="500" dirty="0"/>
              <a:t>private </a:t>
            </a:r>
            <a:r>
              <a:rPr lang="en-US" sz="500" dirty="0" smtClean="0"/>
              <a:t>physicians</a:t>
            </a:r>
            <a:r>
              <a:rPr lang="en-US" sz="500" dirty="0"/>
              <a:t>' </a:t>
            </a:r>
            <a:r>
              <a:rPr lang="en-US" sz="500" dirty="0" smtClean="0"/>
              <a:t>offices</a:t>
            </a:r>
            <a:r>
              <a:rPr lang="en-US" sz="500" dirty="0"/>
              <a:t>. </a:t>
            </a:r>
            <a:endParaRPr lang="en-US" sz="500" dirty="0" smtClean="0"/>
          </a:p>
          <a:p>
            <a:r>
              <a:rPr lang="en-US" sz="500" i="1" dirty="0"/>
              <a:t> </a:t>
            </a:r>
            <a:r>
              <a:rPr lang="en-US" sz="500" i="1" dirty="0" smtClean="0"/>
              <a:t>   </a:t>
            </a:r>
            <a:r>
              <a:rPr lang="en-US" sz="500" i="1" dirty="0" smtClean="0"/>
              <a:t>Health</a:t>
            </a:r>
            <a:r>
              <a:rPr lang="en-US" sz="500" i="1" dirty="0" smtClean="0"/>
              <a:t> </a:t>
            </a:r>
            <a:r>
              <a:rPr lang="en-US" sz="500" i="1" dirty="0" smtClean="0"/>
              <a:t>Services Research</a:t>
            </a:r>
            <a:r>
              <a:rPr lang="en-US" sz="500" dirty="0"/>
              <a:t>, </a:t>
            </a:r>
            <a:r>
              <a:rPr lang="en-US" sz="500" i="1" dirty="0" smtClean="0"/>
              <a:t>52</a:t>
            </a:r>
            <a:r>
              <a:rPr lang="en-US" sz="500" dirty="0" smtClean="0"/>
              <a:t>(2</a:t>
            </a:r>
            <a:r>
              <a:rPr lang="en-US" sz="500" dirty="0"/>
              <a:t>), </a:t>
            </a:r>
            <a:r>
              <a:rPr lang="en-US" sz="500" dirty="0" smtClean="0"/>
              <a:t>807-825. </a:t>
            </a:r>
          </a:p>
          <a:p>
            <a:r>
              <a:rPr lang="en-US" sz="500" dirty="0"/>
              <a:t> </a:t>
            </a:r>
            <a:r>
              <a:rPr lang="en-US" sz="500" dirty="0" smtClean="0"/>
              <a:t>   </a:t>
            </a:r>
            <a:r>
              <a:rPr lang="en-US" sz="500" dirty="0" smtClean="0"/>
              <a:t>http://</a:t>
            </a:r>
            <a:r>
              <a:rPr lang="en-US" sz="500" dirty="0" err="1" smtClean="0"/>
              <a:t>dx.doi.org</a:t>
            </a:r>
            <a:r>
              <a:rPr lang="en-US" sz="500" dirty="0" smtClean="0"/>
              <a:t>/10.1111/ 1475- 6773.12516</a:t>
            </a:r>
          </a:p>
          <a:p>
            <a:endParaRPr lang="en-US" sz="500" dirty="0" smtClean="0"/>
          </a:p>
          <a:p>
            <a:r>
              <a:rPr lang="en-US" sz="500" dirty="0"/>
              <a:t>United States Preventative </a:t>
            </a:r>
            <a:r>
              <a:rPr lang="en-US" sz="500" dirty="0" smtClean="0"/>
              <a:t>Services Task </a:t>
            </a:r>
            <a:r>
              <a:rPr lang="en-US" sz="500" dirty="0"/>
              <a:t>Force. </a:t>
            </a:r>
            <a:r>
              <a:rPr lang="en-US" sz="500" dirty="0" smtClean="0"/>
              <a:t> </a:t>
            </a:r>
          </a:p>
          <a:p>
            <a:r>
              <a:rPr lang="en-US" sz="500" dirty="0"/>
              <a:t> </a:t>
            </a:r>
            <a:r>
              <a:rPr lang="en-US" sz="500" dirty="0" smtClean="0"/>
              <a:t>   </a:t>
            </a:r>
            <a:r>
              <a:rPr lang="en-US" sz="500" dirty="0" smtClean="0"/>
              <a:t>(</a:t>
            </a:r>
            <a:r>
              <a:rPr lang="en-US" sz="500" dirty="0"/>
              <a:t>2016). </a:t>
            </a:r>
            <a:r>
              <a:rPr lang="en-US" sz="500" i="1" dirty="0"/>
              <a:t>Final </a:t>
            </a:r>
            <a:r>
              <a:rPr lang="en-US" sz="500" i="1" dirty="0" smtClean="0"/>
              <a:t>r</a:t>
            </a:r>
            <a:r>
              <a:rPr lang="en-US" sz="500" i="1" dirty="0" smtClean="0"/>
              <a:t>ecommendation statement</a:t>
            </a:r>
            <a:r>
              <a:rPr lang="en-US" sz="500" i="1" dirty="0"/>
              <a:t>: </a:t>
            </a:r>
            <a:r>
              <a:rPr lang="en-US" sz="500" i="1" dirty="0" smtClean="0"/>
              <a:t>High </a:t>
            </a:r>
          </a:p>
          <a:p>
            <a:r>
              <a:rPr lang="en-US" sz="500" i="1" dirty="0" smtClean="0"/>
              <a:t>    blood </a:t>
            </a:r>
            <a:r>
              <a:rPr lang="en-US" sz="500" i="1" dirty="0"/>
              <a:t>pressure </a:t>
            </a:r>
            <a:r>
              <a:rPr lang="en-US" sz="500" i="1" dirty="0" smtClean="0"/>
              <a:t>in </a:t>
            </a:r>
            <a:r>
              <a:rPr lang="en-US" sz="500" i="1" dirty="0" smtClean="0"/>
              <a:t>adults</a:t>
            </a:r>
            <a:r>
              <a:rPr lang="en-US" sz="500" i="1" dirty="0"/>
              <a:t>: </a:t>
            </a:r>
            <a:r>
              <a:rPr lang="en-US" sz="500" i="1" dirty="0" smtClean="0"/>
              <a:t>Screening</a:t>
            </a:r>
            <a:r>
              <a:rPr lang="en-US" sz="500" dirty="0"/>
              <a:t>. </a:t>
            </a:r>
            <a:r>
              <a:rPr lang="en-US" sz="500" dirty="0" smtClean="0"/>
              <a:t>Retrieved </a:t>
            </a:r>
          </a:p>
          <a:p>
            <a:r>
              <a:rPr lang="en-US" sz="500" dirty="0" smtClean="0"/>
              <a:t>    from https</a:t>
            </a:r>
            <a:r>
              <a:rPr lang="en-US" sz="500" dirty="0" smtClean="0"/>
              <a:t>://</a:t>
            </a:r>
            <a:r>
              <a:rPr lang="en-US" sz="500" dirty="0" err="1" smtClean="0"/>
              <a:t>www.uspreventiveservicestask</a:t>
            </a:r>
            <a:endParaRPr lang="en-US" sz="500" dirty="0" smtClean="0"/>
          </a:p>
          <a:p>
            <a:r>
              <a:rPr lang="en-US" sz="500" dirty="0" smtClean="0"/>
              <a:t>    </a:t>
            </a:r>
            <a:r>
              <a:rPr lang="en-US" sz="500" dirty="0" err="1" smtClean="0"/>
              <a:t>force.org</a:t>
            </a:r>
            <a:r>
              <a:rPr lang="en-US" sz="500" dirty="0" smtClean="0"/>
              <a:t>/</a:t>
            </a:r>
            <a:r>
              <a:rPr lang="en-US" sz="500" dirty="0" err="1" smtClean="0"/>
              <a:t>Pag</a:t>
            </a:r>
            <a:r>
              <a:rPr lang="en-US" sz="500" dirty="0" smtClean="0"/>
              <a:t>/Document/</a:t>
            </a:r>
            <a:r>
              <a:rPr lang="en-US" sz="500" dirty="0" err="1" smtClean="0"/>
              <a:t>Recommendati</a:t>
            </a:r>
            <a:r>
              <a:rPr lang="en-US" sz="500" dirty="0" err="1" smtClean="0"/>
              <a:t>o</a:t>
            </a:r>
            <a:r>
              <a:rPr lang="en-US" sz="500" dirty="0" err="1" smtClean="0"/>
              <a:t>nstate</a:t>
            </a:r>
            <a:endParaRPr lang="en-US" sz="500" dirty="0" smtClean="0"/>
          </a:p>
          <a:p>
            <a:r>
              <a:rPr lang="en-US" sz="500" dirty="0" smtClean="0"/>
              <a:t>   </a:t>
            </a:r>
            <a:r>
              <a:rPr lang="en-US" sz="500" dirty="0" err="1" smtClean="0"/>
              <a:t>mentfinal</a:t>
            </a:r>
            <a:r>
              <a:rPr lang="en-US" sz="500" dirty="0" smtClean="0"/>
              <a:t>/high-blood- pressure- in-adults</a:t>
            </a:r>
            <a:r>
              <a:rPr lang="en-US" sz="500" dirty="0" smtClean="0"/>
              <a:t> </a:t>
            </a:r>
            <a:r>
              <a:rPr lang="en-US" sz="500" dirty="0" smtClean="0"/>
              <a:t>screening</a:t>
            </a:r>
          </a:p>
          <a:p>
            <a:endParaRPr lang="en-US" sz="500" dirty="0"/>
          </a:p>
          <a:p>
            <a:r>
              <a:rPr lang="en-US" sz="500" dirty="0"/>
              <a:t>Wise, I., &amp; </a:t>
            </a:r>
            <a:r>
              <a:rPr lang="en-US" sz="500" dirty="0" err="1"/>
              <a:t>Charchar</a:t>
            </a:r>
            <a:r>
              <a:rPr lang="en-US" sz="500" dirty="0"/>
              <a:t>, F. </a:t>
            </a:r>
            <a:r>
              <a:rPr lang="en-US" sz="500" dirty="0" smtClean="0"/>
              <a:t>(</a:t>
            </a:r>
            <a:r>
              <a:rPr lang="en-US" sz="500" dirty="0"/>
              <a:t>2016). </a:t>
            </a:r>
            <a:r>
              <a:rPr lang="en-US" sz="500" dirty="0" smtClean="0"/>
              <a:t>Epigeneti</a:t>
            </a:r>
            <a:r>
              <a:rPr lang="en-US" sz="500" dirty="0" smtClean="0"/>
              <a:t>c </a:t>
            </a:r>
          </a:p>
          <a:p>
            <a:r>
              <a:rPr lang="en-US" sz="500" dirty="0"/>
              <a:t> </a:t>
            </a:r>
            <a:r>
              <a:rPr lang="en-US" sz="500" dirty="0" smtClean="0"/>
              <a:t>   modifications </a:t>
            </a:r>
            <a:r>
              <a:rPr lang="en-US" sz="500" dirty="0"/>
              <a:t>in essential </a:t>
            </a:r>
            <a:r>
              <a:rPr lang="en-US" sz="500" dirty="0" smtClean="0"/>
              <a:t>hypertension</a:t>
            </a:r>
            <a:r>
              <a:rPr lang="en-US" sz="500" dirty="0"/>
              <a:t>. </a:t>
            </a:r>
            <a:r>
              <a:rPr lang="en-US" sz="500" dirty="0" smtClean="0"/>
              <a:t>   </a:t>
            </a:r>
          </a:p>
          <a:p>
            <a:r>
              <a:rPr lang="en-US" sz="500" dirty="0"/>
              <a:t> </a:t>
            </a:r>
            <a:r>
              <a:rPr lang="en-US" sz="500" dirty="0" smtClean="0"/>
              <a:t>   </a:t>
            </a:r>
            <a:r>
              <a:rPr lang="en-US" sz="500" dirty="0" smtClean="0"/>
              <a:t>I</a:t>
            </a:r>
            <a:r>
              <a:rPr lang="en-US" sz="500" i="1" dirty="0" smtClean="0"/>
              <a:t>nternational </a:t>
            </a:r>
            <a:r>
              <a:rPr lang="en-US" sz="500" i="1" dirty="0"/>
              <a:t>Journal of </a:t>
            </a:r>
            <a:r>
              <a:rPr lang="en-US" sz="500" i="1" dirty="0" smtClean="0"/>
              <a:t>Molecular </a:t>
            </a:r>
            <a:r>
              <a:rPr lang="en-US" sz="500" i="1" dirty="0"/>
              <a:t>Sciences</a:t>
            </a:r>
            <a:r>
              <a:rPr lang="en-US" sz="500" dirty="0" smtClean="0"/>
              <a:t>,</a:t>
            </a:r>
            <a:r>
              <a:rPr lang="en-US" sz="500" i="1" dirty="0" smtClean="0"/>
              <a:t> </a:t>
            </a:r>
            <a:r>
              <a:rPr lang="en-US" sz="500" i="1" dirty="0" smtClean="0"/>
              <a:t>17</a:t>
            </a:r>
            <a:r>
              <a:rPr lang="en-US" sz="500" dirty="0" smtClean="0"/>
              <a:t>(4</a:t>
            </a:r>
            <a:r>
              <a:rPr lang="en-US" sz="500" dirty="0"/>
              <a:t>), </a:t>
            </a:r>
            <a:endParaRPr lang="en-US" sz="500" dirty="0" smtClean="0"/>
          </a:p>
          <a:p>
            <a:r>
              <a:rPr lang="en-US" sz="500" dirty="0"/>
              <a:t> </a:t>
            </a:r>
            <a:r>
              <a:rPr lang="en-US" sz="500" dirty="0" smtClean="0"/>
              <a:t>   </a:t>
            </a:r>
            <a:r>
              <a:rPr lang="en-US" sz="500" dirty="0" smtClean="0"/>
              <a:t>1-14. http://</a:t>
            </a:r>
            <a:r>
              <a:rPr lang="en-US" sz="500" dirty="0" err="1" smtClean="0"/>
              <a:t>dx.doi.org</a:t>
            </a:r>
            <a:r>
              <a:rPr lang="en-US" sz="500" dirty="0" smtClean="0"/>
              <a:t>/10.3390/ijms17040451</a:t>
            </a:r>
          </a:p>
          <a:p>
            <a:endParaRPr lang="en-US" sz="500" dirty="0" smtClean="0"/>
          </a:p>
          <a:p>
            <a:pPr algn="ctr"/>
            <a:r>
              <a:rPr lang="en-US" sz="1200" b="1" dirty="0" smtClean="0"/>
              <a:t>Additional Resources</a:t>
            </a:r>
            <a:endParaRPr lang="en-US" sz="500" dirty="0" smtClean="0"/>
          </a:p>
          <a:p>
            <a:r>
              <a:rPr lang="en-US" sz="500" dirty="0"/>
              <a:t>González, J., </a:t>
            </a:r>
            <a:r>
              <a:rPr lang="en-US" sz="500" dirty="0" err="1"/>
              <a:t>Valls</a:t>
            </a:r>
            <a:r>
              <a:rPr lang="en-US" sz="500" dirty="0"/>
              <a:t>, N., Brito, R., &amp; Rodrigo, R. (2014). </a:t>
            </a:r>
            <a:r>
              <a:rPr lang="en-US" sz="500" dirty="0" smtClean="0"/>
              <a:t>  </a:t>
            </a:r>
          </a:p>
          <a:p>
            <a:r>
              <a:rPr lang="en-US" sz="500" dirty="0"/>
              <a:t> </a:t>
            </a:r>
            <a:r>
              <a:rPr lang="en-US" sz="500" dirty="0" smtClean="0"/>
              <a:t>   Essential </a:t>
            </a:r>
            <a:r>
              <a:rPr lang="en-US" sz="500" dirty="0"/>
              <a:t>hypertension and </a:t>
            </a:r>
            <a:r>
              <a:rPr lang="en-US" sz="500" dirty="0" smtClean="0"/>
              <a:t>oxidative </a:t>
            </a:r>
            <a:r>
              <a:rPr lang="en-US" sz="500" dirty="0"/>
              <a:t>stress: New </a:t>
            </a:r>
            <a:endParaRPr lang="en-US" sz="500" dirty="0" smtClean="0"/>
          </a:p>
          <a:p>
            <a:r>
              <a:rPr lang="en-US" sz="500" dirty="0"/>
              <a:t> </a:t>
            </a:r>
            <a:r>
              <a:rPr lang="en-US" sz="500" dirty="0" smtClean="0"/>
              <a:t>   insights</a:t>
            </a:r>
            <a:r>
              <a:rPr lang="en-US" sz="500" dirty="0"/>
              <a:t>. </a:t>
            </a:r>
            <a:r>
              <a:rPr lang="en-US" sz="500" i="1" dirty="0"/>
              <a:t>World Journal of Cardiology,</a:t>
            </a:r>
            <a:r>
              <a:rPr lang="en-US" sz="500" dirty="0"/>
              <a:t> </a:t>
            </a:r>
            <a:r>
              <a:rPr lang="en-US" sz="500" i="1" dirty="0"/>
              <a:t>6</a:t>
            </a:r>
            <a:r>
              <a:rPr lang="en-US" sz="500" dirty="0"/>
              <a:t>(6), </a:t>
            </a:r>
            <a:r>
              <a:rPr lang="en-US" sz="500" dirty="0" smtClean="0"/>
              <a:t>353-   </a:t>
            </a:r>
          </a:p>
          <a:p>
            <a:r>
              <a:rPr lang="en-US" sz="500" dirty="0"/>
              <a:t> </a:t>
            </a:r>
            <a:r>
              <a:rPr lang="en-US" sz="500" dirty="0" smtClean="0"/>
              <a:t>   366</a:t>
            </a:r>
            <a:r>
              <a:rPr lang="en-US" sz="500" dirty="0"/>
              <a:t>. </a:t>
            </a:r>
            <a:r>
              <a:rPr lang="en-US" sz="500" dirty="0" smtClean="0"/>
              <a:t>http://</a:t>
            </a:r>
            <a:r>
              <a:rPr lang="en-US" sz="500" dirty="0" err="1" smtClean="0"/>
              <a:t>dx.doi.org</a:t>
            </a:r>
            <a:r>
              <a:rPr lang="en-US" sz="500" dirty="0" smtClean="0"/>
              <a:t>/10.4330/wjc.v6.i6.353</a:t>
            </a:r>
            <a:endParaRPr lang="en-US" sz="500" dirty="0"/>
          </a:p>
          <a:p>
            <a:r>
              <a:rPr lang="en-US" sz="500" dirty="0"/>
              <a:t> </a:t>
            </a:r>
          </a:p>
          <a:p>
            <a:r>
              <a:rPr lang="en-US" sz="500" dirty="0" err="1"/>
              <a:t>Kovell</a:t>
            </a:r>
            <a:r>
              <a:rPr lang="en-US" sz="500" dirty="0"/>
              <a:t>, L., Ahmed, H., </a:t>
            </a:r>
            <a:r>
              <a:rPr lang="en-US" sz="500" dirty="0" err="1"/>
              <a:t>Misra</a:t>
            </a:r>
            <a:r>
              <a:rPr lang="en-US" sz="500" dirty="0"/>
              <a:t>, S., Blumenthal, R., </a:t>
            </a:r>
            <a:endParaRPr lang="en-US" sz="500" dirty="0" smtClean="0"/>
          </a:p>
          <a:p>
            <a:r>
              <a:rPr lang="en-US" sz="500" dirty="0"/>
              <a:t> </a:t>
            </a:r>
            <a:r>
              <a:rPr lang="en-US" sz="500" dirty="0" smtClean="0"/>
              <a:t>   McEvoy</a:t>
            </a:r>
            <a:r>
              <a:rPr lang="en-US" sz="500" dirty="0"/>
              <a:t>, J. (2017). </a:t>
            </a:r>
            <a:r>
              <a:rPr lang="en-US" sz="500" dirty="0" smtClean="0"/>
              <a:t>US  </a:t>
            </a:r>
            <a:r>
              <a:rPr lang="en-US" sz="500" dirty="0"/>
              <a:t>hypertension </a:t>
            </a:r>
            <a:r>
              <a:rPr lang="en-US" sz="500" dirty="0" smtClean="0"/>
              <a:t>management </a:t>
            </a:r>
          </a:p>
          <a:p>
            <a:r>
              <a:rPr lang="en-US" sz="500" dirty="0"/>
              <a:t> </a:t>
            </a:r>
            <a:r>
              <a:rPr lang="en-US" sz="500" dirty="0" smtClean="0"/>
              <a:t>   guidelines</a:t>
            </a:r>
            <a:r>
              <a:rPr lang="en-US" sz="500" dirty="0"/>
              <a:t>: A review of the recent past and </a:t>
            </a:r>
            <a:r>
              <a:rPr lang="en-US" sz="500" dirty="0" smtClean="0"/>
              <a:t>   </a:t>
            </a:r>
          </a:p>
          <a:p>
            <a:r>
              <a:rPr lang="en-US" sz="500" dirty="0"/>
              <a:t> </a:t>
            </a:r>
            <a:r>
              <a:rPr lang="en-US" sz="500" dirty="0" smtClean="0"/>
              <a:t>   recommendations </a:t>
            </a:r>
            <a:r>
              <a:rPr lang="en-US" sz="500" dirty="0"/>
              <a:t>for the future. </a:t>
            </a:r>
            <a:r>
              <a:rPr lang="en-US" sz="500" i="1" dirty="0" smtClean="0"/>
              <a:t>Journal </a:t>
            </a:r>
            <a:r>
              <a:rPr lang="en-US" sz="500" i="1" dirty="0"/>
              <a:t>of the </a:t>
            </a:r>
            <a:endParaRPr lang="en-US" sz="500" i="1" dirty="0" smtClean="0"/>
          </a:p>
          <a:p>
            <a:r>
              <a:rPr lang="en-US" sz="500" i="1" dirty="0"/>
              <a:t> </a:t>
            </a:r>
            <a:r>
              <a:rPr lang="en-US" sz="500" i="1" dirty="0" smtClean="0"/>
              <a:t>   American </a:t>
            </a:r>
            <a:r>
              <a:rPr lang="en-US" sz="500" i="1" dirty="0"/>
              <a:t>Heart Association, 6</a:t>
            </a:r>
            <a:r>
              <a:rPr lang="en-US" sz="500" dirty="0"/>
              <a:t>(6), 1-11. </a:t>
            </a:r>
            <a:endParaRPr lang="en-US" sz="500" dirty="0" smtClean="0"/>
          </a:p>
          <a:p>
            <a:r>
              <a:rPr lang="en-US" sz="500" dirty="0"/>
              <a:t> </a:t>
            </a:r>
            <a:r>
              <a:rPr lang="en-US" sz="500" dirty="0" smtClean="0"/>
              <a:t>   http://</a:t>
            </a:r>
            <a:r>
              <a:rPr lang="en-US" sz="500" dirty="0" err="1" smtClean="0"/>
              <a:t>dx.doi.org</a:t>
            </a:r>
            <a:r>
              <a:rPr lang="en-US" sz="500" dirty="0"/>
              <a:t>/</a:t>
            </a:r>
            <a:r>
              <a:rPr lang="en-US" sz="500" dirty="0" smtClean="0"/>
              <a:t>10.1161/JAHA.115.002315 </a:t>
            </a:r>
            <a:endParaRPr lang="en-US" sz="500" dirty="0"/>
          </a:p>
          <a:p>
            <a:r>
              <a:rPr lang="en-US" sz="500" dirty="0"/>
              <a:t> </a:t>
            </a:r>
          </a:p>
          <a:p>
            <a:r>
              <a:rPr lang="en-US" sz="500" dirty="0" err="1"/>
              <a:t>Majzunova</a:t>
            </a:r>
            <a:r>
              <a:rPr lang="en-US" sz="500" dirty="0"/>
              <a:t>, M., </a:t>
            </a:r>
            <a:r>
              <a:rPr lang="en-US" sz="500" dirty="0" err="1"/>
              <a:t>Dovinova</a:t>
            </a:r>
            <a:r>
              <a:rPr lang="en-US" sz="500" dirty="0"/>
              <a:t>, I., </a:t>
            </a:r>
            <a:r>
              <a:rPr lang="en-US" sz="500" dirty="0" err="1"/>
              <a:t>Barancik</a:t>
            </a:r>
            <a:r>
              <a:rPr lang="en-US" sz="500" dirty="0"/>
              <a:t>, M., Chan, J. </a:t>
            </a:r>
            <a:endParaRPr lang="en-US" sz="500" dirty="0" smtClean="0"/>
          </a:p>
          <a:p>
            <a:r>
              <a:rPr lang="en-US" sz="500" dirty="0"/>
              <a:t> </a:t>
            </a:r>
            <a:r>
              <a:rPr lang="en-US" sz="500" dirty="0" smtClean="0"/>
              <a:t>   (</a:t>
            </a:r>
            <a:r>
              <a:rPr lang="en-US" sz="500" dirty="0"/>
              <a:t>2013). Redox signaling in </a:t>
            </a:r>
            <a:r>
              <a:rPr lang="en-US" sz="500" dirty="0" smtClean="0"/>
              <a:t>pathophysiology </a:t>
            </a:r>
            <a:r>
              <a:rPr lang="en-US" sz="500" dirty="0"/>
              <a:t>of </a:t>
            </a:r>
            <a:endParaRPr lang="en-US" sz="500" dirty="0" smtClean="0"/>
          </a:p>
          <a:p>
            <a:r>
              <a:rPr lang="en-US" sz="500" dirty="0"/>
              <a:t> </a:t>
            </a:r>
            <a:r>
              <a:rPr lang="en-US" sz="500" dirty="0" smtClean="0"/>
              <a:t>   hypertension</a:t>
            </a:r>
            <a:r>
              <a:rPr lang="en-US" sz="500" dirty="0"/>
              <a:t>. </a:t>
            </a:r>
            <a:r>
              <a:rPr lang="en-US" sz="500" i="1" dirty="0"/>
              <a:t>Journal of Biomedical Science</a:t>
            </a:r>
            <a:r>
              <a:rPr lang="en-US" sz="500" dirty="0"/>
              <a:t>, </a:t>
            </a:r>
            <a:r>
              <a:rPr lang="en-US" sz="500" i="1" dirty="0"/>
              <a:t>20</a:t>
            </a:r>
            <a:r>
              <a:rPr lang="en-US" sz="500" dirty="0"/>
              <a:t>. </a:t>
            </a:r>
            <a:endParaRPr lang="en-US" sz="500" dirty="0" smtClean="0"/>
          </a:p>
          <a:p>
            <a:r>
              <a:rPr lang="en-US" sz="500" dirty="0"/>
              <a:t> </a:t>
            </a:r>
            <a:r>
              <a:rPr lang="en-US" sz="500" dirty="0" smtClean="0"/>
              <a:t>   http://</a:t>
            </a:r>
            <a:r>
              <a:rPr lang="en-US" sz="500" dirty="0" err="1" smtClean="0"/>
              <a:t>dx.doi.org</a:t>
            </a:r>
            <a:r>
              <a:rPr lang="en-US" sz="500" dirty="0" smtClean="0"/>
              <a:t>/10.1186/1423-0127-20-69</a:t>
            </a:r>
            <a:endParaRPr lang="en-US" sz="500" dirty="0"/>
          </a:p>
          <a:p>
            <a:r>
              <a:rPr lang="en-US" sz="500" dirty="0"/>
              <a:t> </a:t>
            </a:r>
          </a:p>
          <a:p>
            <a:r>
              <a:rPr lang="en-US" sz="500" dirty="0" err="1"/>
              <a:t>Mennuni</a:t>
            </a:r>
            <a:r>
              <a:rPr lang="en-US" sz="500" dirty="0"/>
              <a:t>, S., </a:t>
            </a:r>
            <a:r>
              <a:rPr lang="en-US" sz="500" dirty="0" err="1"/>
              <a:t>Rubattu</a:t>
            </a:r>
            <a:r>
              <a:rPr lang="en-US" sz="500" dirty="0"/>
              <a:t>, S., </a:t>
            </a:r>
            <a:r>
              <a:rPr lang="en-US" sz="500" dirty="0" err="1"/>
              <a:t>Pierelli</a:t>
            </a:r>
            <a:r>
              <a:rPr lang="en-US" sz="500" dirty="0"/>
              <a:t>, G., </a:t>
            </a:r>
            <a:r>
              <a:rPr lang="en-US" sz="500" dirty="0" err="1"/>
              <a:t>Tocci</a:t>
            </a:r>
            <a:r>
              <a:rPr lang="en-US" sz="500" dirty="0"/>
              <a:t>, G., </a:t>
            </a:r>
            <a:r>
              <a:rPr lang="en-US" sz="500" dirty="0" err="1"/>
              <a:t>Fofi</a:t>
            </a:r>
            <a:r>
              <a:rPr lang="en-US" sz="500" dirty="0"/>
              <a:t>, </a:t>
            </a:r>
            <a:endParaRPr lang="en-US" sz="500" dirty="0" smtClean="0"/>
          </a:p>
          <a:p>
            <a:r>
              <a:rPr lang="en-US" sz="500" dirty="0"/>
              <a:t> </a:t>
            </a:r>
            <a:r>
              <a:rPr lang="en-US" sz="500" dirty="0" smtClean="0"/>
              <a:t>   C</a:t>
            </a:r>
            <a:r>
              <a:rPr lang="en-US" sz="500" dirty="0"/>
              <a:t>., &amp; Volpe, M. (2014). </a:t>
            </a:r>
            <a:r>
              <a:rPr lang="en-US" sz="500" dirty="0" smtClean="0"/>
              <a:t>Hypertension </a:t>
            </a:r>
            <a:r>
              <a:rPr lang="en-US" sz="500" dirty="0"/>
              <a:t>and kidneys: </a:t>
            </a:r>
            <a:endParaRPr lang="en-US" sz="500" dirty="0" smtClean="0"/>
          </a:p>
          <a:p>
            <a:r>
              <a:rPr lang="en-US" sz="500" dirty="0"/>
              <a:t> </a:t>
            </a:r>
            <a:r>
              <a:rPr lang="en-US" sz="500" dirty="0" smtClean="0"/>
              <a:t>   Unraveling </a:t>
            </a:r>
            <a:r>
              <a:rPr lang="en-US" sz="500" dirty="0"/>
              <a:t>complex molecular mechanisms </a:t>
            </a:r>
          </a:p>
          <a:p>
            <a:r>
              <a:rPr lang="en-US" sz="500" dirty="0"/>
              <a:t> </a:t>
            </a:r>
            <a:r>
              <a:rPr lang="en-US" sz="500" dirty="0" smtClean="0"/>
              <a:t>   underlying </a:t>
            </a:r>
            <a:r>
              <a:rPr lang="en-US" sz="500" dirty="0"/>
              <a:t>hypertensive renal damage. </a:t>
            </a:r>
            <a:r>
              <a:rPr lang="en-US" sz="500" i="1" dirty="0"/>
              <a:t>Journal of </a:t>
            </a:r>
            <a:endParaRPr lang="en-US" sz="500" i="1" dirty="0" smtClean="0"/>
          </a:p>
          <a:p>
            <a:r>
              <a:rPr lang="en-US" sz="500" i="1" dirty="0"/>
              <a:t> </a:t>
            </a:r>
            <a:r>
              <a:rPr lang="en-US" sz="500" i="1" dirty="0" smtClean="0"/>
              <a:t>   Human </a:t>
            </a:r>
            <a:r>
              <a:rPr lang="en-US" sz="500" i="1" dirty="0"/>
              <a:t>Hypertension</a:t>
            </a:r>
            <a:r>
              <a:rPr lang="en-US" sz="500" dirty="0"/>
              <a:t>, </a:t>
            </a:r>
            <a:r>
              <a:rPr lang="en-US" sz="500" i="1" dirty="0"/>
              <a:t>28</a:t>
            </a:r>
            <a:r>
              <a:rPr lang="en-US" sz="500" dirty="0"/>
              <a:t>(2), </a:t>
            </a:r>
            <a:r>
              <a:rPr lang="en-US" sz="500" dirty="0" smtClean="0"/>
              <a:t>74-79.     </a:t>
            </a:r>
          </a:p>
          <a:p>
            <a:r>
              <a:rPr lang="en-US" sz="500" dirty="0"/>
              <a:t> </a:t>
            </a:r>
            <a:r>
              <a:rPr lang="en-US" sz="500" dirty="0" smtClean="0"/>
              <a:t>   http://</a:t>
            </a:r>
            <a:r>
              <a:rPr lang="en-US" sz="500" dirty="0" err="1" smtClean="0"/>
              <a:t>dx.doi.org</a:t>
            </a:r>
            <a:r>
              <a:rPr lang="en-US" sz="500" dirty="0" smtClean="0"/>
              <a:t>/10.1038/jhh.2013.55</a:t>
            </a:r>
            <a:endParaRPr lang="en-US" sz="500" dirty="0"/>
          </a:p>
          <a:p>
            <a:r>
              <a:rPr lang="en-US" sz="500" dirty="0"/>
              <a:t> </a:t>
            </a:r>
          </a:p>
          <a:p>
            <a:r>
              <a:rPr lang="en-US" sz="500" dirty="0"/>
              <a:t>Muñoz-Durango, N., Fuentes, C., Castillo, A., </a:t>
            </a:r>
            <a:endParaRPr lang="en-US" sz="500" dirty="0" smtClean="0"/>
          </a:p>
          <a:p>
            <a:r>
              <a:rPr lang="en-US" sz="500" dirty="0"/>
              <a:t> </a:t>
            </a:r>
            <a:r>
              <a:rPr lang="en-US" sz="500" dirty="0" smtClean="0"/>
              <a:t>   González-Gómez</a:t>
            </a:r>
            <a:r>
              <a:rPr lang="en-US" sz="500" dirty="0"/>
              <a:t>, L., </a:t>
            </a:r>
            <a:r>
              <a:rPr lang="en-US" sz="500" dirty="0" err="1" smtClean="0"/>
              <a:t>Vecchiola,A</a:t>
            </a:r>
            <a:r>
              <a:rPr lang="en-US" sz="500" dirty="0"/>
              <a:t>., </a:t>
            </a:r>
            <a:r>
              <a:rPr lang="en-US" sz="500" dirty="0" err="1"/>
              <a:t>Fardella</a:t>
            </a:r>
            <a:r>
              <a:rPr lang="en-US" sz="500" dirty="0"/>
              <a:t>, C., &amp; </a:t>
            </a:r>
            <a:endParaRPr lang="en-US" sz="500" dirty="0" smtClean="0"/>
          </a:p>
          <a:p>
            <a:r>
              <a:rPr lang="en-US" sz="500" dirty="0"/>
              <a:t> </a:t>
            </a:r>
            <a:r>
              <a:rPr lang="en-US" sz="500" dirty="0" smtClean="0"/>
              <a:t>   </a:t>
            </a:r>
            <a:r>
              <a:rPr lang="en-US" sz="500" dirty="0" err="1" smtClean="0"/>
              <a:t>Kalergis</a:t>
            </a:r>
            <a:r>
              <a:rPr lang="en-US" sz="500" dirty="0"/>
              <a:t>, A. (2016). Role of the </a:t>
            </a:r>
            <a:r>
              <a:rPr lang="en-US" sz="500" dirty="0" smtClean="0"/>
              <a:t>renin-angiotensin-</a:t>
            </a:r>
            <a:endParaRPr lang="en-US" sz="500" dirty="0"/>
          </a:p>
          <a:p>
            <a:r>
              <a:rPr lang="en-US" sz="500" dirty="0"/>
              <a:t> </a:t>
            </a:r>
            <a:r>
              <a:rPr lang="en-US" sz="500" dirty="0" smtClean="0"/>
              <a:t>   aldosterone </a:t>
            </a:r>
            <a:r>
              <a:rPr lang="en-US" sz="500" dirty="0"/>
              <a:t>system beyond blood pressure </a:t>
            </a:r>
            <a:endParaRPr lang="en-US" sz="500" dirty="0" smtClean="0"/>
          </a:p>
          <a:p>
            <a:r>
              <a:rPr lang="en-US" sz="500" dirty="0"/>
              <a:t> </a:t>
            </a:r>
            <a:r>
              <a:rPr lang="en-US" sz="500" dirty="0" smtClean="0"/>
              <a:t>   regulation</a:t>
            </a:r>
            <a:r>
              <a:rPr lang="en-US" sz="500" dirty="0"/>
              <a:t>: Molecular and cellular </a:t>
            </a:r>
            <a:r>
              <a:rPr lang="en-US" sz="500" dirty="0" smtClean="0"/>
              <a:t>mechanisms </a:t>
            </a:r>
          </a:p>
          <a:p>
            <a:r>
              <a:rPr lang="en-US" sz="500" dirty="0"/>
              <a:t> </a:t>
            </a:r>
            <a:r>
              <a:rPr lang="en-US" sz="500" dirty="0" smtClean="0"/>
              <a:t>   involved </a:t>
            </a:r>
            <a:r>
              <a:rPr lang="en-US" sz="500" dirty="0"/>
              <a:t>in end-organ damage during arterial </a:t>
            </a:r>
            <a:endParaRPr lang="en-US" sz="500" dirty="0" smtClean="0"/>
          </a:p>
          <a:p>
            <a:r>
              <a:rPr lang="en-US" sz="500" dirty="0"/>
              <a:t> </a:t>
            </a:r>
            <a:r>
              <a:rPr lang="en-US" sz="500" dirty="0" smtClean="0"/>
              <a:t>    hypertension. </a:t>
            </a:r>
            <a:r>
              <a:rPr lang="en-US" sz="500" i="1" dirty="0" smtClean="0"/>
              <a:t>International </a:t>
            </a:r>
            <a:r>
              <a:rPr lang="en-US" sz="500" i="1" dirty="0"/>
              <a:t>Journal </a:t>
            </a:r>
            <a:r>
              <a:rPr lang="en-US" sz="500" i="1" dirty="0" smtClean="0"/>
              <a:t>of </a:t>
            </a:r>
            <a:r>
              <a:rPr lang="en-US" sz="500" i="1" dirty="0"/>
              <a:t>Molecular </a:t>
            </a:r>
            <a:endParaRPr lang="en-US" sz="500" i="1" dirty="0" smtClean="0"/>
          </a:p>
          <a:p>
            <a:r>
              <a:rPr lang="en-US" sz="500" i="1" dirty="0"/>
              <a:t> </a:t>
            </a:r>
            <a:r>
              <a:rPr lang="en-US" sz="500" i="1" dirty="0" smtClean="0"/>
              <a:t>   Sciences</a:t>
            </a:r>
            <a:r>
              <a:rPr lang="en-US" sz="500" dirty="0"/>
              <a:t>, </a:t>
            </a:r>
            <a:r>
              <a:rPr lang="en-US" sz="500" i="1" dirty="0"/>
              <a:t>17</a:t>
            </a:r>
            <a:r>
              <a:rPr lang="en-US" sz="500" dirty="0"/>
              <a:t>(7), </a:t>
            </a:r>
            <a:r>
              <a:rPr lang="en-US" sz="500" dirty="0" smtClean="0"/>
              <a:t>1-17. http://dx.doi.org/10.3390/ijm</a:t>
            </a:r>
          </a:p>
          <a:p>
            <a:r>
              <a:rPr lang="en-US" sz="500" dirty="0"/>
              <a:t> </a:t>
            </a:r>
            <a:r>
              <a:rPr lang="en-US" sz="500" dirty="0" smtClean="0"/>
              <a:t>   s17070797</a:t>
            </a:r>
            <a:endParaRPr lang="en-US" sz="500" dirty="0"/>
          </a:p>
          <a:p>
            <a:endParaRPr lang="en-US" sz="500" dirty="0"/>
          </a:p>
          <a:p>
            <a:endParaRPr lang="en-US" sz="500" dirty="0"/>
          </a:p>
          <a:p>
            <a:pPr algn="ctr"/>
            <a:endParaRPr lang="en-US" sz="500" b="1" dirty="0" smtClean="0"/>
          </a:p>
          <a:p>
            <a:pPr algn="ctr"/>
            <a:endParaRPr lang="en-US" sz="500" b="1" dirty="0"/>
          </a:p>
          <a:p>
            <a:pPr algn="ctr"/>
            <a:endParaRPr lang="en-US" sz="500" b="1" dirty="0" smtClean="0"/>
          </a:p>
          <a:p>
            <a:pPr algn="ctr"/>
            <a:endParaRPr lang="en-US" sz="500" b="1" dirty="0"/>
          </a:p>
          <a:p>
            <a:pPr algn="ctr"/>
            <a:endParaRPr lang="en-US" sz="500" b="1" dirty="0" smtClean="0"/>
          </a:p>
          <a:p>
            <a:pPr algn="ctr"/>
            <a:endParaRPr lang="en-US" sz="500" b="1" dirty="0"/>
          </a:p>
          <a:p>
            <a:pPr algn="ctr"/>
            <a:endParaRPr lang="en-US" sz="500" b="1" dirty="0" smtClean="0"/>
          </a:p>
          <a:p>
            <a:pPr algn="ctr"/>
            <a:endParaRPr lang="en-US" sz="500" b="1" dirty="0"/>
          </a:p>
          <a:p>
            <a:pPr algn="ctr"/>
            <a:endParaRPr lang="en-US" sz="500" b="1" dirty="0" smtClean="0"/>
          </a:p>
          <a:p>
            <a:pPr algn="ctr"/>
            <a:endParaRPr lang="en-US" sz="500" b="1" dirty="0"/>
          </a:p>
          <a:p>
            <a:pPr algn="ctr"/>
            <a:endParaRPr lang="en-US" sz="500" b="1" dirty="0" smtClean="0"/>
          </a:p>
          <a:p>
            <a:pPr algn="ctr"/>
            <a:endParaRPr lang="en-US" sz="500" b="1" dirty="0"/>
          </a:p>
          <a:p>
            <a:pPr algn="ctr"/>
            <a:endParaRPr lang="en-US" sz="500" b="1" dirty="0" smtClean="0"/>
          </a:p>
          <a:p>
            <a:endParaRPr lang="en-US" sz="500" b="1" dirty="0"/>
          </a:p>
        </p:txBody>
      </p:sp>
      <p:sp>
        <p:nvSpPr>
          <p:cNvPr id="16" name="TextBox 15"/>
          <p:cNvSpPr txBox="1"/>
          <p:nvPr/>
        </p:nvSpPr>
        <p:spPr>
          <a:xfrm>
            <a:off x="9339" y="4309292"/>
            <a:ext cx="3338471" cy="2492990"/>
          </a:xfrm>
          <a:prstGeom prst="rect">
            <a:avLst/>
          </a:prstGeom>
          <a:noFill/>
        </p:spPr>
        <p:txBody>
          <a:bodyPr wrap="square" rtlCol="0">
            <a:spAutoFit/>
          </a:bodyPr>
          <a:lstStyle/>
          <a:p>
            <a:pPr algn="ctr"/>
            <a:r>
              <a:rPr lang="en-US" sz="1200" b="1" dirty="0" smtClean="0"/>
              <a:t>Implications for Nursing Care</a:t>
            </a:r>
          </a:p>
          <a:p>
            <a:pPr marL="171450" lvl="0" indent="-171450">
              <a:buFont typeface="Arial" charset="0"/>
              <a:buChar char="•"/>
            </a:pPr>
            <a:r>
              <a:rPr lang="en-US" sz="800" dirty="0" smtClean="0"/>
              <a:t>United </a:t>
            </a:r>
            <a:r>
              <a:rPr lang="en-US" sz="800" dirty="0"/>
              <a:t>States Preventative Services Task Force (USPSTF) recommends screening all patients over 18 for hypertension and states there are relatively few major harms and substantial benefits (USPSTF, 2016). </a:t>
            </a:r>
          </a:p>
          <a:p>
            <a:pPr marL="171450" lvl="0" indent="-171450">
              <a:buFont typeface="Arial" charset="0"/>
              <a:buChar char="•"/>
            </a:pPr>
            <a:r>
              <a:rPr lang="en-US" sz="800" dirty="0"/>
              <a:t>Intra office blood pressure monitoring should be done while the patient is seated and with a minimum of 2 measurements at least 5 minutes between </a:t>
            </a:r>
            <a:r>
              <a:rPr lang="en-US" sz="800" dirty="0" smtClean="0"/>
              <a:t>readings.</a:t>
            </a:r>
            <a:endParaRPr lang="en-US" sz="800" dirty="0"/>
          </a:p>
          <a:p>
            <a:pPr marL="171450" lvl="0" indent="-171450">
              <a:buFont typeface="Arial" charset="0"/>
              <a:buChar char="•"/>
            </a:pPr>
            <a:r>
              <a:rPr lang="en-US" sz="800" dirty="0"/>
              <a:t>Ambulatory or home monitoring should be complete as 15- 30% of the population is estimated to have lower BP outside of the office setting (USPSTF, 2016</a:t>
            </a:r>
            <a:r>
              <a:rPr lang="en-US" sz="800" dirty="0" smtClean="0"/>
              <a:t>).</a:t>
            </a:r>
            <a:endParaRPr lang="en-US" sz="800" dirty="0"/>
          </a:p>
          <a:p>
            <a:pPr marL="171450" lvl="0" indent="-171450">
              <a:buFont typeface="Arial" charset="0"/>
              <a:buChar char="•"/>
            </a:pPr>
            <a:r>
              <a:rPr lang="en-US" sz="800" dirty="0"/>
              <a:t>Dietary sodium restrictions should be taught to all patients with </a:t>
            </a:r>
            <a:r>
              <a:rPr lang="en-US" sz="800" dirty="0" smtClean="0"/>
              <a:t>hypertension.</a:t>
            </a:r>
            <a:endParaRPr lang="en-US" sz="800" dirty="0"/>
          </a:p>
          <a:p>
            <a:pPr marL="171450" lvl="0" indent="-171450">
              <a:buFont typeface="Arial" charset="0"/>
              <a:buChar char="•"/>
            </a:pPr>
            <a:r>
              <a:rPr lang="en-US" sz="800" dirty="0"/>
              <a:t>Excess adipose tissue stimulates the SNS increasing the risk of hypertension. Overweight and obese patients should be taught to reduce their weight to normal </a:t>
            </a:r>
            <a:r>
              <a:rPr lang="en-US" sz="800" dirty="0" smtClean="0"/>
              <a:t>limits.</a:t>
            </a:r>
            <a:endParaRPr lang="en-US" sz="800" dirty="0"/>
          </a:p>
          <a:p>
            <a:pPr marL="171450" lvl="0" indent="-171450">
              <a:buFont typeface="Arial" charset="0"/>
              <a:buChar char="•"/>
            </a:pPr>
            <a:r>
              <a:rPr lang="en-US" sz="800" dirty="0"/>
              <a:t>Exercise can also be used to assist in BP control; and should include at least 30 minutes of aerobic activity a day for most </a:t>
            </a:r>
            <a:r>
              <a:rPr lang="en-US" sz="800" dirty="0" smtClean="0"/>
              <a:t>days.</a:t>
            </a:r>
            <a:endParaRPr lang="en-US" sz="800" dirty="0"/>
          </a:p>
          <a:p>
            <a:pPr marL="171450" lvl="0" indent="-171450">
              <a:buFont typeface="Arial" charset="0"/>
              <a:buChar char="•"/>
            </a:pPr>
            <a:r>
              <a:rPr lang="en-US" sz="800" dirty="0"/>
              <a:t>Additional lifestyle modifications should include smoking cessation, alcohol limited at 1 </a:t>
            </a:r>
            <a:r>
              <a:rPr lang="en-US" sz="800" dirty="0" err="1"/>
              <a:t>oz</a:t>
            </a:r>
            <a:r>
              <a:rPr lang="en-US" sz="800" dirty="0"/>
              <a:t> of ethanol per day for men and 0.5 </a:t>
            </a:r>
            <a:r>
              <a:rPr lang="en-US" sz="800" dirty="0" err="1"/>
              <a:t>oz</a:t>
            </a:r>
            <a:r>
              <a:rPr lang="en-US" sz="800" dirty="0"/>
              <a:t> </a:t>
            </a:r>
            <a:r>
              <a:rPr lang="en-US" sz="800"/>
              <a:t>for </a:t>
            </a:r>
            <a:r>
              <a:rPr lang="en-US" sz="800" smtClean="0"/>
              <a:t>women</a:t>
            </a:r>
            <a:endParaRPr lang="en-US" sz="800" b="1" dirty="0"/>
          </a:p>
        </p:txBody>
      </p:sp>
      <p:pic>
        <p:nvPicPr>
          <p:cNvPr id="39" name="Picture 38"/>
          <p:cNvPicPr/>
          <p:nvPr/>
        </p:nvPicPr>
        <p:blipFill>
          <a:blip r:embed="rId6">
            <a:extLst>
              <a:ext uri="{28A0092B-C50C-407E-A947-70E740481C1C}">
                <a14:useLocalDpi xmlns:a14="http://schemas.microsoft.com/office/drawing/2010/main" val="0"/>
              </a:ext>
            </a:extLst>
          </a:blip>
          <a:stretch>
            <a:fillRect/>
          </a:stretch>
        </p:blipFill>
        <p:spPr>
          <a:xfrm>
            <a:off x="9335807" y="4663060"/>
            <a:ext cx="1360712" cy="1571590"/>
          </a:xfrm>
          <a:prstGeom prst="rect">
            <a:avLst/>
          </a:prstGeom>
        </p:spPr>
      </p:pic>
    </p:spTree>
    <p:extLst>
      <p:ext uri="{BB962C8B-B14F-4D97-AF65-F5344CB8AC3E}">
        <p14:creationId xmlns:p14="http://schemas.microsoft.com/office/powerpoint/2010/main" val="348187538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3845</TotalTime>
  <Words>1344</Words>
  <Application>Microsoft Macintosh PowerPoint</Application>
  <PresentationFormat>Widescreen</PresentationFormat>
  <Paragraphs>128</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Calibri</vt:lpstr>
      <vt:lpstr>Arial</vt:lpstr>
      <vt:lpstr>Office Theme</vt:lpstr>
      <vt:lpstr>PowerPoint Presentation</vt:lpstr>
    </vt:vector>
  </TitlesOfParts>
  <Company>Otterbein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Chovan, John</dc:creator>
  <cp:lastModifiedBy>Microsoft Office User</cp:lastModifiedBy>
  <cp:revision>84</cp:revision>
  <dcterms:created xsi:type="dcterms:W3CDTF">2014-10-09T18:51:19Z</dcterms:created>
  <dcterms:modified xsi:type="dcterms:W3CDTF">2017-07-27T11:15:06Z</dcterms:modified>
</cp:coreProperties>
</file>