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81" d="100"/>
          <a:sy n="81" d="100"/>
        </p:scale>
        <p:origin x="-216"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90"/>
          <p:cNvSpPr/>
          <p:nvPr/>
        </p:nvSpPr>
        <p:spPr>
          <a:xfrm>
            <a:off x="8321920" y="842665"/>
            <a:ext cx="184730" cy="276999"/>
          </a:xfrm>
          <a:prstGeom prst="rect">
            <a:avLst/>
          </a:prstGeom>
        </p:spPr>
        <p:txBody>
          <a:bodyPr wrap="none">
            <a:spAutoFit/>
          </a:bodyPr>
          <a:lstStyle/>
          <a:p>
            <a:pPr algn="ctr"/>
            <a:endParaRPr lang="en-US" sz="1200" dirty="0"/>
          </a:p>
        </p:txBody>
      </p:sp>
      <p:sp>
        <p:nvSpPr>
          <p:cNvPr id="48" name="TextBox 47"/>
          <p:cNvSpPr txBox="1"/>
          <p:nvPr/>
        </p:nvSpPr>
        <p:spPr>
          <a:xfrm>
            <a:off x="10674095" y="3786041"/>
            <a:ext cx="1517904" cy="184666"/>
          </a:xfrm>
          <a:prstGeom prst="rect">
            <a:avLst/>
          </a:prstGeom>
          <a:noFill/>
        </p:spPr>
        <p:txBody>
          <a:bodyPr wrap="square" rtlCol="0">
            <a:spAutoFit/>
          </a:bodyPr>
          <a:lstStyle/>
          <a:p>
            <a:pPr marL="119063" indent="-119063"/>
            <a:endParaRPr lang="en-US" sz="600" dirty="0">
              <a:latin typeface="Cambria" panose="02040503050406030204" pitchFamily="18" charset="0"/>
            </a:endParaRPr>
          </a:p>
        </p:txBody>
      </p:sp>
      <p:sp>
        <p:nvSpPr>
          <p:cNvPr id="9" name="TextBox 8"/>
          <p:cNvSpPr txBox="1"/>
          <p:nvPr/>
        </p:nvSpPr>
        <p:spPr>
          <a:xfrm>
            <a:off x="9339" y="75971"/>
            <a:ext cx="12191999" cy="369332"/>
          </a:xfrm>
          <a:prstGeom prst="rect">
            <a:avLst/>
          </a:prstGeom>
          <a:noFill/>
        </p:spPr>
        <p:txBody>
          <a:bodyPr wrap="square" rtlCol="0">
            <a:spAutoFit/>
          </a:bodyPr>
          <a:lstStyle/>
          <a:p>
            <a:pPr algn="ctr"/>
            <a:r>
              <a:rPr lang="en-US" b="1" dirty="0" smtClean="0"/>
              <a:t>Anti-NMDAR Encephalitis</a:t>
            </a:r>
            <a:endParaRPr lang="en-US" b="1" dirty="0"/>
          </a:p>
        </p:txBody>
      </p:sp>
      <p:sp>
        <p:nvSpPr>
          <p:cNvPr id="10" name="TextBox 9"/>
          <p:cNvSpPr txBox="1"/>
          <p:nvPr/>
        </p:nvSpPr>
        <p:spPr>
          <a:xfrm>
            <a:off x="-51064" y="356633"/>
            <a:ext cx="12191999" cy="276999"/>
          </a:xfrm>
          <a:prstGeom prst="rect">
            <a:avLst/>
          </a:prstGeom>
          <a:noFill/>
        </p:spPr>
        <p:txBody>
          <a:bodyPr wrap="square" rtlCol="0">
            <a:spAutoFit/>
          </a:bodyPr>
          <a:lstStyle/>
          <a:p>
            <a:pPr algn="ctr"/>
            <a:r>
              <a:rPr lang="en-US" sz="1200" i="1" dirty="0" smtClean="0"/>
              <a:t>Ashley Richards, BSN, RN</a:t>
            </a:r>
            <a:endParaRPr lang="en-US" sz="1200" i="1" dirty="0"/>
          </a:p>
        </p:txBody>
      </p:sp>
      <p:sp>
        <p:nvSpPr>
          <p:cNvPr id="46" name="TextBox 45"/>
          <p:cNvSpPr txBox="1"/>
          <p:nvPr/>
        </p:nvSpPr>
        <p:spPr>
          <a:xfrm>
            <a:off x="10665348" y="1035653"/>
            <a:ext cx="1513479" cy="184666"/>
          </a:xfrm>
          <a:prstGeom prst="rect">
            <a:avLst/>
          </a:prstGeom>
          <a:noFill/>
        </p:spPr>
        <p:txBody>
          <a:bodyPr wrap="square" rtlCol="0">
            <a:spAutoFit/>
          </a:bodyPr>
          <a:lstStyle/>
          <a:p>
            <a:pPr marL="119063" indent="-119063"/>
            <a:endParaRPr lang="en-US" sz="600" dirty="0">
              <a:latin typeface="Cambria" panose="02040503050406030204" pitchFamily="18" charset="0"/>
            </a:endParaRPr>
          </a:p>
        </p:txBody>
      </p:sp>
      <p:sp>
        <p:nvSpPr>
          <p:cNvPr id="47" name="TextBox 46"/>
          <p:cNvSpPr txBox="1"/>
          <p:nvPr/>
        </p:nvSpPr>
        <p:spPr>
          <a:xfrm>
            <a:off x="10674093" y="3586797"/>
            <a:ext cx="1524435" cy="285764"/>
          </a:xfrm>
          <a:prstGeom prst="rect">
            <a:avLst/>
          </a:prstGeom>
          <a:noFill/>
        </p:spPr>
        <p:txBody>
          <a:bodyPr wrap="square" rtlCol="0">
            <a:spAutoFit/>
          </a:bodyPr>
          <a:lstStyle/>
          <a:p>
            <a:pPr algn="ctr"/>
            <a:endParaRPr lang="en-US" sz="1200" b="1" dirty="0" smtClean="0"/>
          </a:p>
        </p:txBody>
      </p:sp>
      <p:cxnSp>
        <p:nvCxnSpPr>
          <p:cNvPr id="50" name="Straight Connector 49"/>
          <p:cNvCxnSpPr/>
          <p:nvPr/>
        </p:nvCxnSpPr>
        <p:spPr>
          <a:xfrm flipH="1">
            <a:off x="3042299" y="1007113"/>
            <a:ext cx="5701" cy="552801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394727" y="2692891"/>
            <a:ext cx="0" cy="398693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9171473" y="1077218"/>
            <a:ext cx="1528002" cy="184666"/>
          </a:xfrm>
          <a:prstGeom prst="rect">
            <a:avLst/>
          </a:prstGeom>
          <a:noFill/>
        </p:spPr>
        <p:txBody>
          <a:bodyPr wrap="square" rtlCol="0">
            <a:spAutoFit/>
          </a:bodyPr>
          <a:lstStyle/>
          <a:p>
            <a:pPr indent="115888"/>
            <a:endParaRPr lang="en-US" sz="600" dirty="0">
              <a:latin typeface="Cambria" panose="02040503050406030204" pitchFamily="18" charset="0"/>
            </a:endParaRPr>
          </a:p>
        </p:txBody>
      </p:sp>
      <p:sp>
        <p:nvSpPr>
          <p:cNvPr id="31" name="TextBox 30"/>
          <p:cNvSpPr txBox="1"/>
          <p:nvPr/>
        </p:nvSpPr>
        <p:spPr>
          <a:xfrm>
            <a:off x="0" y="552663"/>
            <a:ext cx="12191999" cy="276999"/>
          </a:xfrm>
          <a:prstGeom prst="rect">
            <a:avLst/>
          </a:prstGeom>
          <a:noFill/>
        </p:spPr>
        <p:txBody>
          <a:bodyPr wrap="square" rtlCol="0">
            <a:spAutoFit/>
          </a:bodyPr>
          <a:lstStyle/>
          <a:p>
            <a:pPr>
              <a:tabLst>
                <a:tab pos="6003925" algn="ctr"/>
                <a:tab pos="11999913" algn="r"/>
              </a:tabLst>
            </a:pPr>
            <a:r>
              <a:rPr lang="en-US" sz="1200" dirty="0" smtClean="0"/>
              <a:t>	</a:t>
            </a:r>
            <a:r>
              <a:rPr lang="en-US" sz="1200" i="1" dirty="0" smtClean="0"/>
              <a:t>Otterbein University, Westerville, Ohio</a:t>
            </a:r>
            <a:r>
              <a:rPr lang="en-US" sz="1200" dirty="0" smtClean="0"/>
              <a:t>	</a:t>
            </a:r>
            <a:endParaRPr lang="en-US" sz="1200" dirty="0"/>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7629" y="0"/>
            <a:ext cx="1388915" cy="796560"/>
          </a:xfrm>
          <a:prstGeom prst="rect">
            <a:avLst/>
          </a:prstGeom>
        </p:spPr>
      </p:pic>
      <p:sp>
        <p:nvSpPr>
          <p:cNvPr id="24" name="Rectangle 23"/>
          <p:cNvSpPr/>
          <p:nvPr/>
        </p:nvSpPr>
        <p:spPr>
          <a:xfrm>
            <a:off x="9822356" y="829662"/>
            <a:ext cx="184730" cy="276999"/>
          </a:xfrm>
          <a:prstGeom prst="rect">
            <a:avLst/>
          </a:prstGeom>
        </p:spPr>
        <p:txBody>
          <a:bodyPr wrap="none">
            <a:spAutoFit/>
          </a:bodyPr>
          <a:lstStyle/>
          <a:p>
            <a:pPr algn="ctr"/>
            <a:endParaRPr lang="en-US" sz="1200" dirty="0"/>
          </a:p>
        </p:txBody>
      </p:sp>
      <p:sp>
        <p:nvSpPr>
          <p:cNvPr id="63" name="TextBox 62"/>
          <p:cNvSpPr txBox="1"/>
          <p:nvPr/>
        </p:nvSpPr>
        <p:spPr>
          <a:xfrm>
            <a:off x="10068801" y="4026242"/>
            <a:ext cx="1533816" cy="338554"/>
          </a:xfrm>
          <a:prstGeom prst="rect">
            <a:avLst/>
          </a:prstGeom>
          <a:noFill/>
        </p:spPr>
        <p:txBody>
          <a:bodyPr wrap="square" rtlCol="0">
            <a:spAutoFit/>
          </a:bodyPr>
          <a:lstStyle/>
          <a:p>
            <a:r>
              <a:rPr lang="en-US" sz="1600" dirty="0" smtClean="0"/>
              <a:t>References</a:t>
            </a:r>
            <a:endParaRPr lang="en-US" sz="1600" dirty="0"/>
          </a:p>
        </p:txBody>
      </p:sp>
      <p:sp>
        <p:nvSpPr>
          <p:cNvPr id="66" name="Rectangle 65"/>
          <p:cNvSpPr/>
          <p:nvPr/>
        </p:nvSpPr>
        <p:spPr>
          <a:xfrm>
            <a:off x="9816542" y="4057020"/>
            <a:ext cx="184730" cy="276999"/>
          </a:xfrm>
          <a:prstGeom prst="rect">
            <a:avLst/>
          </a:prstGeom>
        </p:spPr>
        <p:txBody>
          <a:bodyPr wrap="none">
            <a:spAutoFit/>
          </a:bodyPr>
          <a:lstStyle/>
          <a:p>
            <a:pPr algn="ctr"/>
            <a:endParaRPr lang="en-US" sz="1200" dirty="0"/>
          </a:p>
        </p:txBody>
      </p:sp>
      <p:cxnSp>
        <p:nvCxnSpPr>
          <p:cNvPr id="70" name="Straight Connector 69"/>
          <p:cNvCxnSpPr/>
          <p:nvPr/>
        </p:nvCxnSpPr>
        <p:spPr>
          <a:xfrm>
            <a:off x="9321321" y="969764"/>
            <a:ext cx="0" cy="578051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40819" y="1106661"/>
            <a:ext cx="2843057" cy="1446550"/>
          </a:xfrm>
          <a:prstGeom prst="rect">
            <a:avLst/>
          </a:prstGeom>
        </p:spPr>
        <p:txBody>
          <a:bodyPr wrap="square">
            <a:spAutoFit/>
          </a:bodyPr>
          <a:lstStyle/>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Anti</a:t>
            </a:r>
            <a:r>
              <a:rPr lang="en-US" sz="800" dirty="0"/>
              <a:t>-N-methyl-D-aspartate receptor (NMDAR) encephalitis is an autoimmune disorder that was only recently discovered through the identification of the anti-NMDAR autoantibody in 2007 (Brenton, Schwartz &amp; Madoo, 2015, p. 14).</a:t>
            </a:r>
          </a:p>
          <a:p>
            <a:pPr marL="171450" indent="-171450">
              <a:buFont typeface="Wingdings" panose="05000000000000000000" pitchFamily="2" charset="2"/>
              <a:buChar char="§"/>
            </a:pPr>
            <a:r>
              <a:rPr lang="en-US" sz="800" dirty="0"/>
              <a:t>With an increasing amount of new cases of this autoimmune disorder on the rise, it is important for healthcare providers to be aware of its pathophysiology, presentation, course of disease, and treatment modalities for the successful management of patient’s with anti-NMDAR encephalitis.</a:t>
            </a:r>
          </a:p>
        </p:txBody>
      </p:sp>
      <p:sp>
        <p:nvSpPr>
          <p:cNvPr id="3" name="TextBox 2"/>
          <p:cNvSpPr txBox="1"/>
          <p:nvPr/>
        </p:nvSpPr>
        <p:spPr>
          <a:xfrm>
            <a:off x="603527" y="811887"/>
            <a:ext cx="1448011" cy="338554"/>
          </a:xfrm>
          <a:prstGeom prst="rect">
            <a:avLst/>
          </a:prstGeom>
          <a:noFill/>
        </p:spPr>
        <p:txBody>
          <a:bodyPr wrap="square" rtlCol="0">
            <a:spAutoFit/>
          </a:bodyPr>
          <a:lstStyle/>
          <a:p>
            <a:r>
              <a:rPr lang="en-US" sz="1600" dirty="0" smtClean="0"/>
              <a:t>Introduction</a:t>
            </a:r>
            <a:endParaRPr lang="en-US" sz="1600" dirty="0"/>
          </a:p>
        </p:txBody>
      </p:sp>
      <p:sp>
        <p:nvSpPr>
          <p:cNvPr id="4" name="Rectangle 3"/>
          <p:cNvSpPr/>
          <p:nvPr/>
        </p:nvSpPr>
        <p:spPr>
          <a:xfrm>
            <a:off x="40820" y="2690995"/>
            <a:ext cx="3007180" cy="2800767"/>
          </a:xfrm>
          <a:prstGeom prst="rect">
            <a:avLst/>
          </a:prstGeom>
        </p:spPr>
        <p:txBody>
          <a:bodyPr wrap="square">
            <a:spAutoFit/>
          </a:bodyPr>
          <a:lstStyle/>
          <a:p>
            <a:pPr marL="171450" indent="-171450">
              <a:buFont typeface="Wingdings" panose="05000000000000000000" pitchFamily="2" charset="2"/>
              <a:buChar char="§"/>
            </a:pPr>
            <a:r>
              <a:rPr lang="en-US" sz="800" dirty="0"/>
              <a:t>Various stages of the anti-NMDAR encephalitis disease course, with the initial stage being the prodromal phase, which typically lasts a few days to a few weeks. The prodromal symptoms typically include those involving the upper respiratory and GI tracts (nausea and vomiting), low grade fevers, and headaches.</a:t>
            </a:r>
          </a:p>
          <a:p>
            <a:pPr marL="171450" indent="-171450">
              <a:buFont typeface="Wingdings" panose="05000000000000000000" pitchFamily="2" charset="2"/>
              <a:buChar char="§"/>
            </a:pPr>
            <a:r>
              <a:rPr lang="en-US" sz="800" dirty="0"/>
              <a:t>Several weeks later, new symptoms start to appear, such as behavioral changes that include irritability, various psychiatric symptoms, memory disturbances, speech disorders, seizures, dyskinesia, ↓  LOC, autonomic instability, and hypoventilation. The late stages of this disease almost always require ICU management (Brenton, 2015, pp. 15-16).</a:t>
            </a:r>
          </a:p>
          <a:p>
            <a:pPr marL="171450" indent="-171450">
              <a:buFont typeface="Wingdings" panose="05000000000000000000" pitchFamily="2" charset="2"/>
              <a:buChar char="§"/>
            </a:pPr>
            <a:r>
              <a:rPr lang="en-US" sz="800" dirty="0"/>
              <a:t>In children, the initial symptoms tend to include more behavioral in nature, such as temper tantrums, hyperactivity, seizures, motor abnormalities, and irritability. Autonomic instability and hypoventilation tend to be more prevalent in adults than in children with anti-NMDAR encephalitis (Varma &amp; Sapra, 2015, p. 574). </a:t>
            </a:r>
          </a:p>
          <a:p>
            <a:pPr marL="171450" indent="-171450">
              <a:buFont typeface="Wingdings" panose="05000000000000000000" pitchFamily="2" charset="2"/>
              <a:buChar char="§"/>
            </a:pPr>
            <a:r>
              <a:rPr lang="en-US" sz="800" dirty="0"/>
              <a:t>Cardiac dysrhythmias have also been seen in anti-NMDAR patients (Park, Mittal, Lala &amp; Patel, 2016, p. 35). Because of the diverse amount of symptoms in the initial stages of this disorder, missed diagnosis is not uncommon (Hong et al., 2015, p. 3). </a:t>
            </a:r>
            <a:endParaRPr lang="en-US" sz="800" dirty="0">
              <a:latin typeface="Arial" panose="020B0604020202020204" pitchFamily="34" charset="0"/>
              <a:cs typeface="Arial" panose="020B0604020202020204" pitchFamily="34" charset="0"/>
            </a:endParaRPr>
          </a:p>
        </p:txBody>
      </p:sp>
      <p:sp>
        <p:nvSpPr>
          <p:cNvPr id="5" name="Rectangle 4"/>
          <p:cNvSpPr/>
          <p:nvPr/>
        </p:nvSpPr>
        <p:spPr>
          <a:xfrm>
            <a:off x="469252" y="2445475"/>
            <a:ext cx="1716560" cy="338554"/>
          </a:xfrm>
          <a:prstGeom prst="rect">
            <a:avLst/>
          </a:prstGeom>
        </p:spPr>
        <p:txBody>
          <a:bodyPr wrap="none">
            <a:spAutoFit/>
          </a:bodyPr>
          <a:lstStyle/>
          <a:p>
            <a:r>
              <a:rPr lang="en-US" sz="1600" dirty="0" smtClean="0"/>
              <a:t>Signs &amp; Symptoms</a:t>
            </a:r>
            <a:endParaRPr lang="en-US" sz="1600" dirty="0"/>
          </a:p>
        </p:txBody>
      </p:sp>
      <p:pic>
        <p:nvPicPr>
          <p:cNvPr id="55"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3648" y="5288079"/>
            <a:ext cx="1835779" cy="1418050"/>
          </a:xfrm>
          <a:prstGeom prst="rect">
            <a:avLst/>
          </a:prstGeom>
        </p:spPr>
      </p:pic>
      <p:sp>
        <p:nvSpPr>
          <p:cNvPr id="6" name="Rectangle 5"/>
          <p:cNvSpPr/>
          <p:nvPr/>
        </p:nvSpPr>
        <p:spPr>
          <a:xfrm>
            <a:off x="40820" y="6642556"/>
            <a:ext cx="6096000" cy="215444"/>
          </a:xfrm>
          <a:prstGeom prst="rect">
            <a:avLst/>
          </a:prstGeom>
        </p:spPr>
        <p:txBody>
          <a:bodyPr>
            <a:spAutoFit/>
          </a:bodyPr>
          <a:lstStyle/>
          <a:p>
            <a:r>
              <a:rPr lang="en-US" sz="800" dirty="0"/>
              <a:t>Figure 1. Anti-NMDA disease course (Rare Disease Review, 2017)</a:t>
            </a:r>
          </a:p>
        </p:txBody>
      </p:sp>
      <p:sp>
        <p:nvSpPr>
          <p:cNvPr id="7" name="Rectangle 6"/>
          <p:cNvSpPr/>
          <p:nvPr/>
        </p:nvSpPr>
        <p:spPr>
          <a:xfrm>
            <a:off x="3088820" y="1216106"/>
            <a:ext cx="3305907" cy="5139869"/>
          </a:xfrm>
          <a:prstGeom prst="rect">
            <a:avLst/>
          </a:prstGeom>
        </p:spPr>
        <p:txBody>
          <a:bodyPr wrap="square">
            <a:spAutoFit/>
          </a:bodyPr>
          <a:lstStyle/>
          <a:p>
            <a:pPr marL="171450" indent="-171450">
              <a:buFont typeface="Wingdings" panose="05000000000000000000" pitchFamily="2" charset="2"/>
              <a:buChar char="§"/>
            </a:pPr>
            <a:r>
              <a:rPr lang="en-US" sz="800" dirty="0"/>
              <a:t>NMDA receptors are neuronal ECF receptors in the brain that play a role in memory, behavior, and learning. Tumors  (ovarian) appear to regulate the production of anti-NMDAR antibodies within the tumor tissue and the intrathecal areas of the brain. The IgG subclass, G1 autoantibodies, bind to the NR1 subunit of the NMDA receptors, causing significant (but reversible) loss of NMDA receptors in the brain (Brenton et al., 2015, p. 15). </a:t>
            </a:r>
          </a:p>
          <a:p>
            <a:pPr marL="171450" indent="-171450">
              <a:buFont typeface="Wingdings" panose="05000000000000000000" pitchFamily="2" charset="2"/>
              <a:buChar char="§"/>
            </a:pPr>
            <a:r>
              <a:rPr lang="en-US" sz="800" dirty="0"/>
              <a:t>According to Hong, Klein-Gitelman &amp;Wainwright (2015), a herpes simplex virus infection is emerging as another potential trigger for anti-NMDAR encephalitis (p.4).</a:t>
            </a:r>
          </a:p>
          <a:p>
            <a:pPr marL="171450" indent="-171450">
              <a:buFont typeface="Wingdings" panose="05000000000000000000" pitchFamily="2" charset="2"/>
              <a:buChar char="§"/>
            </a:pPr>
            <a:r>
              <a:rPr lang="en-US" sz="800" dirty="0"/>
              <a:t>The hyperactivity of NMDA receptors can lead to neurotoxicity, and is possibly linked to the pathophysiology of acute brain injuries. When there is a sustained hypo-functioning of the NMDA receptors, it can lead to subsequent cognitive dysfunction, and is thought to be involved in the pathophysiology of psychosis, Alzheimer’s disease, and autoimmune encephalitis (Varma &amp; Sapra, 2015, p. 572). </a:t>
            </a:r>
          </a:p>
          <a:p>
            <a:pPr marL="171450" indent="-171450">
              <a:buFont typeface="Wingdings" panose="05000000000000000000" pitchFamily="2" charset="2"/>
              <a:buChar char="§"/>
            </a:pPr>
            <a:r>
              <a:rPr lang="en-US" sz="800" dirty="0"/>
              <a:t>Once the IgG antibodies bind to the NMDARs, there is a reversible internalization of the receptors from both the synaptic and extra synaptic space. The number of synapses, dendritic structure, and cell survival are not affected. The loss of the NMDARs on the cellular surface then correlates with the antibody titers, which are discussed later. The NMDARs are affected on both excitatory and inhibitory neurons, and it is the internalization of these receptors that result in the behavioral and neurological changes seen within the course of this disease (Kayser &amp; Dalmau, 2016, p. 37).</a:t>
            </a:r>
          </a:p>
          <a:p>
            <a:pPr marL="171450" indent="-171450">
              <a:buFont typeface="Wingdings" panose="05000000000000000000" pitchFamily="2" charset="2"/>
              <a:buChar char="§"/>
            </a:pPr>
            <a:r>
              <a:rPr lang="en-US" sz="800" dirty="0"/>
              <a:t>The ↓ in the NMDARs on cellular surfaces results in ↓ functioning of the NMDA-receptor system, which in addition to causing anti-NMDAR encephalitis, is often associated with schizophrenia (van de Riet, Esseveld, Cuypers, &amp; Schieveld, 2013, p. 319).</a:t>
            </a:r>
          </a:p>
          <a:p>
            <a:pPr marL="171450" indent="-171450">
              <a:buFont typeface="Wingdings" panose="05000000000000000000" pitchFamily="2" charset="2"/>
              <a:buChar char="§"/>
            </a:pPr>
            <a:r>
              <a:rPr lang="en-US" sz="800" dirty="0"/>
              <a:t>Up to 80% of those afflicted by anti-NMDAR encephalitis are female, but it is becoming increasingly recognized in both genders across the entire lifespan, from one year old, to 90 year olds, with the median age being 21 years old (Varma &amp; Sapra , 2015, p. 574).</a:t>
            </a:r>
          </a:p>
          <a:p>
            <a:pPr marL="171450" indent="-171450">
              <a:buFont typeface="Wingdings" panose="05000000000000000000" pitchFamily="2" charset="2"/>
              <a:buChar char="§"/>
            </a:pPr>
            <a:r>
              <a:rPr lang="en-US" sz="800" dirty="0">
                <a:latin typeface="Arial" panose="020B0604020202020204" pitchFamily="34" charset="0"/>
                <a:cs typeface="Arial" panose="020B0604020202020204" pitchFamily="34" charset="0"/>
              </a:rPr>
              <a:t>40% </a:t>
            </a:r>
            <a:r>
              <a:rPr lang="en-US" sz="800" dirty="0"/>
              <a:t>of those diagnosed with anti-NMDAR are less than 18 years old (Brenton et al., 2015, p. 15).</a:t>
            </a:r>
          </a:p>
          <a:p>
            <a:pPr marL="171450" indent="-171450">
              <a:buFont typeface="Wingdings" panose="05000000000000000000" pitchFamily="2" charset="2"/>
              <a:buChar char="§"/>
            </a:pPr>
            <a:r>
              <a:rPr lang="en-US" sz="800" dirty="0"/>
              <a:t>The presence of teratomas and other underlying tumors is dependent on the patient’s age and sex. Children under 12 years old, and male patients, rarely have a tumor (Kayser &amp; Dalmau, 2016, p. 36).</a:t>
            </a:r>
          </a:p>
          <a:p>
            <a:pPr marL="171450" indent="-171450">
              <a:buFont typeface="Wingdings" panose="05000000000000000000" pitchFamily="2" charset="2"/>
              <a:buChar char="§"/>
            </a:pPr>
            <a:endParaRPr lang="en-US" sz="800" dirty="0"/>
          </a:p>
          <a:p>
            <a:pPr marL="171450" indent="-171450">
              <a:buFont typeface="Wingdings" panose="05000000000000000000" pitchFamily="2" charset="2"/>
              <a:buChar char="§"/>
            </a:pPr>
            <a:endParaRPr lang="en-US" sz="800" dirty="0"/>
          </a:p>
          <a:p>
            <a:pPr marL="171450" indent="-171450">
              <a:buFont typeface="Wingdings" panose="05000000000000000000" pitchFamily="2" charset="2"/>
              <a:buChar char="§"/>
            </a:pPr>
            <a:endParaRPr lang="en-US" sz="800" dirty="0">
              <a:latin typeface="Arial" panose="020B0604020202020204" pitchFamily="34" charset="0"/>
              <a:cs typeface="Arial" panose="020B0604020202020204" pitchFamily="34" charset="0"/>
            </a:endParaRPr>
          </a:p>
        </p:txBody>
      </p:sp>
      <p:sp>
        <p:nvSpPr>
          <p:cNvPr id="8" name="Rectangle 7"/>
          <p:cNvSpPr/>
          <p:nvPr/>
        </p:nvSpPr>
        <p:spPr>
          <a:xfrm>
            <a:off x="6210931" y="1200175"/>
            <a:ext cx="3110390" cy="1323439"/>
          </a:xfrm>
          <a:prstGeom prst="rect">
            <a:avLst/>
          </a:prstGeom>
        </p:spPr>
        <p:txBody>
          <a:bodyPr wrap="square">
            <a:spAutoFit/>
          </a:bodyPr>
          <a:lstStyle/>
          <a:p>
            <a:pPr marL="171450" indent="-171450">
              <a:buFont typeface="Wingdings" panose="05000000000000000000" pitchFamily="2" charset="2"/>
              <a:buChar char="§"/>
            </a:pPr>
            <a:r>
              <a:rPr lang="en-US" sz="800" dirty="0"/>
              <a:t>Diagnosis involves a combination of MRI, which has shown abnormalities in 50% of the patients; EEG, which is abnormal in most cases, and CSF analysis, which is abnormal in most patients. Abnormalities in the CSF include a ↑ WBC count, and presence of CSF-specific oligoconal bands in 60% of the patients (Marsland &amp; Bray, 2012, p. 277). </a:t>
            </a:r>
          </a:p>
          <a:p>
            <a:pPr marL="171450" indent="-171450">
              <a:buFont typeface="Wingdings" panose="05000000000000000000" pitchFamily="2" charset="2"/>
              <a:buChar char="§"/>
            </a:pPr>
            <a:r>
              <a:rPr lang="en-US" sz="800" dirty="0"/>
              <a:t>Gold standard for diagnosis is the identification of antibodies to the NR1 subunit of the NMDAR, with evaluation of the CSF being more sensitive than serum, but evaluation of both is recommended (Hong et al., 2015, p. 4).</a:t>
            </a:r>
          </a:p>
        </p:txBody>
      </p:sp>
      <p:sp>
        <p:nvSpPr>
          <p:cNvPr id="12" name="Rectangle 11"/>
          <p:cNvSpPr/>
          <p:nvPr/>
        </p:nvSpPr>
        <p:spPr>
          <a:xfrm>
            <a:off x="6324386" y="2826127"/>
            <a:ext cx="2996935" cy="4031873"/>
          </a:xfrm>
          <a:prstGeom prst="rect">
            <a:avLst/>
          </a:prstGeom>
        </p:spPr>
        <p:txBody>
          <a:bodyPr wrap="square">
            <a:spAutoFit/>
          </a:bodyPr>
          <a:lstStyle/>
          <a:p>
            <a:pPr marL="171450" indent="-171450">
              <a:buFont typeface="Wingdings" panose="05000000000000000000" pitchFamily="2" charset="2"/>
              <a:buChar char="§"/>
            </a:pPr>
            <a:r>
              <a:rPr lang="en-US" sz="800" dirty="0"/>
              <a:t>The prompt diagnosis and treatment of anti-NMDAR encephalitis has been shown to significantly ↓ the morbidity and mortality, and ↓ the risk of irreversible neuronal damage</a:t>
            </a:r>
          </a:p>
          <a:p>
            <a:pPr marL="171450" indent="-171450">
              <a:buFont typeface="Wingdings" panose="05000000000000000000" pitchFamily="2" charset="2"/>
              <a:buChar char="§"/>
            </a:pPr>
            <a:r>
              <a:rPr lang="en-US" sz="800" dirty="0"/>
              <a:t>Treatment includes various modalities, with the primary emphasis being on the surgical removal of the associated tumor/malignancy, along with immunosuppression therapy, such as with the use of corticosteroids, </a:t>
            </a:r>
            <a:r>
              <a:rPr lang="en-US" sz="800" dirty="0" err="1"/>
              <a:t>IVIg</a:t>
            </a:r>
            <a:r>
              <a:rPr lang="en-US" sz="800" dirty="0"/>
              <a:t>, plasmapheresis, rituximab, cyclophosphamide, and azathioprine (</a:t>
            </a:r>
            <a:r>
              <a:rPr lang="en-US" sz="800" dirty="0" err="1"/>
              <a:t>Gulyayeva</a:t>
            </a:r>
            <a:r>
              <a:rPr lang="en-US" sz="800" dirty="0"/>
              <a:t>, Massie &amp; Duhamel, 2014, pp. 162-163).</a:t>
            </a:r>
          </a:p>
          <a:p>
            <a:pPr marL="171450" indent="-171450">
              <a:buFont typeface="Wingdings" panose="05000000000000000000" pitchFamily="2" charset="2"/>
              <a:buChar char="§"/>
            </a:pPr>
            <a:r>
              <a:rPr lang="en-US" sz="800" dirty="0"/>
              <a:t>Specialized psychiatric care is needed to treat &amp; manage the severe neuropsychiatric symptoms associated with this disease (van de Riet, 2012, p. 322).</a:t>
            </a:r>
          </a:p>
          <a:p>
            <a:pPr marL="171450" indent="-171450">
              <a:buFont typeface="Wingdings" panose="05000000000000000000" pitchFamily="2" charset="2"/>
              <a:buChar char="§"/>
            </a:pPr>
            <a:r>
              <a:rPr lang="en-US" sz="800" dirty="0"/>
              <a:t>Nursing care of the anti-NMDAR encephalitis patient can be  very challenging due to the acute confusion/encephalitis..</a:t>
            </a:r>
          </a:p>
          <a:p>
            <a:pPr marL="171450" indent="-171450">
              <a:buFont typeface="Wingdings" panose="05000000000000000000" pitchFamily="2" charset="2"/>
              <a:buChar char="§"/>
            </a:pPr>
            <a:r>
              <a:rPr lang="en-US" sz="800" dirty="0"/>
              <a:t>Nursing care can be divided into 3 stages: the acute phase, the rehabilitation phase, and the discharge phase. During the acute phase, nursing responsibilities include: frequent observations to monitor for clinical deterioration and seizures, frequent neuro assessments, assisting with LPs, clustering of care, monitoring fluid balance, and administering meds frequently and promptly. During the rehab phase, nurses should ensure patient understands discharge plan, consider a referral to psychological services for familial support, and participate in the multidisciplinary meetings with patient and family. During the discharge phase, it is important for the nurse to: provide support to patient and their family, provide information on encephalitis to patient, including various support groups, start the discharge planning as soon as possible, consider referral to mental health services if depression is suspected, and ensure patient has appropriate follow up visits scheduled (</a:t>
            </a:r>
            <a:r>
              <a:rPr lang="en-US" sz="800" dirty="0" err="1"/>
              <a:t>Matata</a:t>
            </a:r>
            <a:r>
              <a:rPr lang="en-US" sz="800" dirty="0"/>
              <a:t> et al., 2015, pp. 52-53).</a:t>
            </a:r>
          </a:p>
          <a:p>
            <a:pPr marL="171450" indent="-171450">
              <a:buFont typeface="Wingdings" panose="05000000000000000000" pitchFamily="2" charset="2"/>
              <a:buChar char="§"/>
            </a:pPr>
            <a:endParaRPr lang="en-US" sz="800" dirty="0"/>
          </a:p>
        </p:txBody>
      </p:sp>
      <p:sp>
        <p:nvSpPr>
          <p:cNvPr id="14" name="Rectangle 13"/>
          <p:cNvSpPr/>
          <p:nvPr/>
        </p:nvSpPr>
        <p:spPr>
          <a:xfrm>
            <a:off x="4911969" y="881765"/>
            <a:ext cx="3985846" cy="338554"/>
          </a:xfrm>
          <a:prstGeom prst="rect">
            <a:avLst/>
          </a:prstGeom>
        </p:spPr>
        <p:txBody>
          <a:bodyPr wrap="square">
            <a:spAutoFit/>
          </a:bodyPr>
          <a:lstStyle/>
          <a:p>
            <a:r>
              <a:rPr lang="en-US" sz="1600" dirty="0" smtClean="0"/>
              <a:t>Pathophysiology &amp; its Significance</a:t>
            </a:r>
            <a:endParaRPr lang="en-US" sz="1600" dirty="0"/>
          </a:p>
        </p:txBody>
      </p:sp>
      <p:sp>
        <p:nvSpPr>
          <p:cNvPr id="15" name="Rectangle 14"/>
          <p:cNvSpPr/>
          <p:nvPr/>
        </p:nvSpPr>
        <p:spPr>
          <a:xfrm>
            <a:off x="6452480" y="2523614"/>
            <a:ext cx="1878271" cy="338554"/>
          </a:xfrm>
          <a:prstGeom prst="rect">
            <a:avLst/>
          </a:prstGeom>
        </p:spPr>
        <p:txBody>
          <a:bodyPr wrap="none">
            <a:spAutoFit/>
          </a:bodyPr>
          <a:lstStyle/>
          <a:p>
            <a:r>
              <a:rPr lang="en-US" sz="1600" dirty="0" smtClean="0"/>
              <a:t>Nursing Implications</a:t>
            </a:r>
            <a:endParaRPr lang="en-US" sz="1600" dirty="0"/>
          </a:p>
        </p:txBody>
      </p:sp>
      <p:pic>
        <p:nvPicPr>
          <p:cNvPr id="60" name="Picture 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5153" y="881765"/>
            <a:ext cx="2057883" cy="1302979"/>
          </a:xfrm>
          <a:prstGeom prst="rect">
            <a:avLst/>
          </a:prstGeom>
          <a:ln w="38100">
            <a:solidFill>
              <a:srgbClr val="C00000"/>
            </a:solidFill>
          </a:ln>
        </p:spPr>
      </p:pic>
      <p:sp>
        <p:nvSpPr>
          <p:cNvPr id="17" name="Rectangle 16"/>
          <p:cNvSpPr/>
          <p:nvPr/>
        </p:nvSpPr>
        <p:spPr>
          <a:xfrm>
            <a:off x="9511114" y="2184744"/>
            <a:ext cx="2414444" cy="215444"/>
          </a:xfrm>
          <a:prstGeom prst="rect">
            <a:avLst/>
          </a:prstGeom>
        </p:spPr>
        <p:txBody>
          <a:bodyPr wrap="none">
            <a:spAutoFit/>
          </a:bodyPr>
          <a:lstStyle/>
          <a:p>
            <a:r>
              <a:rPr lang="en-US" sz="800" dirty="0"/>
              <a:t>Figure 2. Anti-NMDA receptor (Euroimmun US, 2017).</a:t>
            </a:r>
          </a:p>
        </p:txBody>
      </p:sp>
      <p:sp>
        <p:nvSpPr>
          <p:cNvPr id="19" name="Rectangle 18"/>
          <p:cNvSpPr/>
          <p:nvPr/>
        </p:nvSpPr>
        <p:spPr>
          <a:xfrm>
            <a:off x="9364320" y="2646030"/>
            <a:ext cx="2708031" cy="1446550"/>
          </a:xfrm>
          <a:prstGeom prst="rect">
            <a:avLst/>
          </a:prstGeom>
        </p:spPr>
        <p:txBody>
          <a:bodyPr wrap="square">
            <a:spAutoFit/>
          </a:bodyPr>
          <a:lstStyle/>
          <a:p>
            <a:r>
              <a:rPr lang="en-US" sz="800" dirty="0"/>
              <a:t>Anti-NMDAR encephalitis is going to be seen more often in the years to come, and therefore it is imperative that the APN is familiar with its pathophysiology, signs and symptoms, disease course, and treatment options available. The patient outcomes with anti-NMDAR encephalitis improve exponentially when quick identification of the disease leads to prompt initiation of the various treatment modalities. The APN, in the many various areas of healthcare, can assist in the successful outcomes for patients with anti-NMDAR encephalitis through their knowledge on this complicated disease. </a:t>
            </a:r>
          </a:p>
        </p:txBody>
      </p:sp>
      <p:sp>
        <p:nvSpPr>
          <p:cNvPr id="20" name="Rectangle 19"/>
          <p:cNvSpPr/>
          <p:nvPr/>
        </p:nvSpPr>
        <p:spPr>
          <a:xfrm>
            <a:off x="10068801" y="2372844"/>
            <a:ext cx="1093569" cy="338554"/>
          </a:xfrm>
          <a:prstGeom prst="rect">
            <a:avLst/>
          </a:prstGeom>
        </p:spPr>
        <p:txBody>
          <a:bodyPr wrap="none">
            <a:spAutoFit/>
          </a:bodyPr>
          <a:lstStyle/>
          <a:p>
            <a:r>
              <a:rPr lang="en-US" sz="1600" dirty="0" smtClean="0"/>
              <a:t>Conclusion</a:t>
            </a:r>
            <a:endParaRPr lang="en-US" sz="1600" dirty="0"/>
          </a:p>
        </p:txBody>
      </p:sp>
      <p:sp>
        <p:nvSpPr>
          <p:cNvPr id="21" name="Rectangle 20"/>
          <p:cNvSpPr/>
          <p:nvPr/>
        </p:nvSpPr>
        <p:spPr>
          <a:xfrm>
            <a:off x="9364320" y="4233515"/>
            <a:ext cx="2708031" cy="2400657"/>
          </a:xfrm>
          <a:prstGeom prst="rect">
            <a:avLst/>
          </a:prstGeom>
        </p:spPr>
        <p:txBody>
          <a:bodyPr wrap="square">
            <a:spAutoFit/>
          </a:bodyPr>
          <a:lstStyle/>
          <a:p>
            <a:r>
              <a:rPr lang="en-US" sz="500" dirty="0"/>
              <a:t>Brenton, J., Schwartz, R., &amp; Madoo, L. (2015). Anti-NMDA-receptor encephalitis: a </a:t>
            </a:r>
            <a:r>
              <a:rPr lang="en-US" sz="500" dirty="0" smtClean="0"/>
              <a:t>review.</a:t>
            </a:r>
          </a:p>
          <a:p>
            <a:r>
              <a:rPr lang="en-US" sz="500" i="1" dirty="0" smtClean="0"/>
              <a:t>       Contemporary </a:t>
            </a:r>
            <a:r>
              <a:rPr lang="en-US" sz="500" i="1" dirty="0"/>
              <a:t>Pediatrics, 32</a:t>
            </a:r>
            <a:r>
              <a:rPr lang="en-US" sz="500" dirty="0"/>
              <a:t>(7), 14-19.</a:t>
            </a:r>
          </a:p>
          <a:p>
            <a:r>
              <a:rPr lang="en-US" sz="500" dirty="0"/>
              <a:t>Euroimmun US, Inc. (2017). </a:t>
            </a:r>
            <a:r>
              <a:rPr lang="en-US" sz="500" i="1" dirty="0"/>
              <a:t>Anti-NMDA receptor encephalitis Recombinant </a:t>
            </a:r>
            <a:r>
              <a:rPr lang="en-US" sz="500" i="1" dirty="0" smtClean="0"/>
              <a:t>immunofluorescence</a:t>
            </a:r>
            <a:endParaRPr lang="en-US" sz="500" dirty="0"/>
          </a:p>
          <a:p>
            <a:r>
              <a:rPr lang="en-US" sz="500" i="1" dirty="0"/>
              <a:t> </a:t>
            </a:r>
            <a:r>
              <a:rPr lang="en-US" sz="500" i="1" dirty="0" smtClean="0"/>
              <a:t>     test </a:t>
            </a:r>
            <a:r>
              <a:rPr lang="en-US" sz="500" i="1" dirty="0"/>
              <a:t>for determination of antibodies against glutamate receptors</a:t>
            </a:r>
            <a:r>
              <a:rPr lang="en-US" sz="500" dirty="0"/>
              <a:t> [photograph]. </a:t>
            </a:r>
            <a:r>
              <a:rPr lang="en-US" sz="500" dirty="0" smtClean="0"/>
              <a:t>Retrieved</a:t>
            </a:r>
          </a:p>
          <a:p>
            <a:r>
              <a:rPr lang="en-US" sz="500" dirty="0"/>
              <a:t> </a:t>
            </a:r>
            <a:r>
              <a:rPr lang="en-US" sz="500" dirty="0" smtClean="0"/>
              <a:t>     </a:t>
            </a:r>
            <a:r>
              <a:rPr lang="en-US" sz="500" dirty="0" smtClean="0"/>
              <a:t>from</a:t>
            </a:r>
            <a:r>
              <a:rPr lang="en-US" sz="500" dirty="0"/>
              <a:t>, </a:t>
            </a:r>
            <a:r>
              <a:rPr lang="en-US" sz="500" dirty="0" smtClean="0"/>
              <a:t>http</a:t>
            </a:r>
            <a:r>
              <a:rPr lang="en-US" sz="500" dirty="0"/>
              <a:t>://</a:t>
            </a:r>
            <a:r>
              <a:rPr lang="en-US" sz="500" dirty="0" smtClean="0"/>
              <a:t>www.euroimmun.us/recent-news/anti-nmda-receptor-encephalitis-recombinant</a:t>
            </a:r>
          </a:p>
          <a:p>
            <a:r>
              <a:rPr lang="en-US" sz="500" dirty="0"/>
              <a:t> </a:t>
            </a:r>
            <a:r>
              <a:rPr lang="en-US" sz="500" dirty="0" smtClean="0"/>
              <a:t>     </a:t>
            </a:r>
            <a:r>
              <a:rPr lang="en-US" sz="500" dirty="0" smtClean="0"/>
              <a:t>immunofluorescence-test-for-determination-of-antibodies-against-glutamate-receptors</a:t>
            </a:r>
            <a:endParaRPr lang="en-US" sz="500" dirty="0"/>
          </a:p>
          <a:p>
            <a:r>
              <a:rPr lang="en-US" sz="500" dirty="0" err="1"/>
              <a:t>Gulyayeva</a:t>
            </a:r>
            <a:r>
              <a:rPr lang="en-US" sz="500" dirty="0"/>
              <a:t>, N., Massie, M., &amp; Duhamel, K. (2014). Anti-NMDA receptor </a:t>
            </a:r>
            <a:r>
              <a:rPr lang="en-US" sz="500" dirty="0" smtClean="0"/>
              <a:t>encephalitis:</a:t>
            </a:r>
          </a:p>
          <a:p>
            <a:r>
              <a:rPr lang="en-US" sz="500" dirty="0"/>
              <a:t> </a:t>
            </a:r>
            <a:r>
              <a:rPr lang="en-US" sz="500" dirty="0" smtClean="0"/>
              <a:t>      </a:t>
            </a:r>
            <a:r>
              <a:rPr lang="en-US" sz="500" dirty="0" smtClean="0"/>
              <a:t>psychiatric </a:t>
            </a:r>
            <a:r>
              <a:rPr lang="en-US" sz="500" dirty="0"/>
              <a:t>presentation and diagnostic challenges from psychosomatic medicine </a:t>
            </a:r>
            <a:r>
              <a:rPr lang="en-US" sz="500" dirty="0" smtClean="0"/>
              <a:t>perspective.</a:t>
            </a:r>
          </a:p>
          <a:p>
            <a:r>
              <a:rPr lang="en-US" sz="500" i="1" dirty="0"/>
              <a:t> </a:t>
            </a:r>
            <a:r>
              <a:rPr lang="en-US" sz="500" i="1" dirty="0" smtClean="0"/>
              <a:t>      </a:t>
            </a:r>
            <a:r>
              <a:rPr lang="en-US" sz="500" i="1" dirty="0" smtClean="0"/>
              <a:t>Palliative </a:t>
            </a:r>
            <a:r>
              <a:rPr lang="en-US" sz="500" i="1" dirty="0"/>
              <a:t>and Supportive Care</a:t>
            </a:r>
            <a:r>
              <a:rPr lang="en-US" sz="500" dirty="0"/>
              <a:t>, </a:t>
            </a:r>
            <a:r>
              <a:rPr lang="en-US" sz="500" i="1" dirty="0"/>
              <a:t>12</a:t>
            </a:r>
            <a:r>
              <a:rPr lang="en-US" sz="500" dirty="0"/>
              <a:t>, 159-163.</a:t>
            </a:r>
          </a:p>
          <a:p>
            <a:r>
              <a:rPr lang="en-US" sz="500" dirty="0"/>
              <a:t>Hong, S., Klein-Gitelman, M., &amp; Wainwright, M. (2015). Recognition and treatment of </a:t>
            </a:r>
            <a:r>
              <a:rPr lang="en-US" sz="500" dirty="0" smtClean="0"/>
              <a:t>anti-n</a:t>
            </a:r>
          </a:p>
          <a:p>
            <a:r>
              <a:rPr lang="en-US" sz="500" dirty="0"/>
              <a:t> </a:t>
            </a:r>
            <a:r>
              <a:rPr lang="en-US" sz="500" dirty="0" smtClean="0"/>
              <a:t>      </a:t>
            </a:r>
            <a:r>
              <a:rPr lang="en-US" sz="500" dirty="0" smtClean="0"/>
              <a:t>methyl-d-aspartate </a:t>
            </a:r>
            <a:r>
              <a:rPr lang="en-US" sz="500" dirty="0"/>
              <a:t>receptor encephalitis. </a:t>
            </a:r>
            <a:r>
              <a:rPr lang="en-US" sz="500" i="1" dirty="0"/>
              <a:t>Clinical Pediatric Emergency Medicine, 16</a:t>
            </a:r>
            <a:r>
              <a:rPr lang="en-US" sz="500" dirty="0"/>
              <a:t>(1), 3-10.</a:t>
            </a:r>
          </a:p>
          <a:p>
            <a:r>
              <a:rPr lang="en-US" sz="500" dirty="0"/>
              <a:t>Kayser, M., &amp; Dalmau, J. (2016). Anti-NMDA receptor encephalitis, autoimmunity, </a:t>
            </a:r>
            <a:r>
              <a:rPr lang="en-US" sz="500" dirty="0" smtClean="0"/>
              <a:t>and</a:t>
            </a:r>
          </a:p>
          <a:p>
            <a:r>
              <a:rPr lang="en-US" sz="500" dirty="0"/>
              <a:t> </a:t>
            </a:r>
            <a:r>
              <a:rPr lang="en-US" sz="500" dirty="0" smtClean="0"/>
              <a:t>      </a:t>
            </a:r>
            <a:r>
              <a:rPr lang="en-US" sz="500" dirty="0" smtClean="0"/>
              <a:t>psychosis</a:t>
            </a:r>
            <a:r>
              <a:rPr lang="en-US" sz="500" dirty="0"/>
              <a:t>. </a:t>
            </a:r>
            <a:r>
              <a:rPr lang="en-US" sz="500" i="1" dirty="0"/>
              <a:t>Schizophrenia Research</a:t>
            </a:r>
            <a:r>
              <a:rPr lang="en-US" sz="500" dirty="0"/>
              <a:t>,</a:t>
            </a:r>
            <a:r>
              <a:rPr lang="en-US" sz="500" i="1" dirty="0"/>
              <a:t> 176</a:t>
            </a:r>
            <a:r>
              <a:rPr lang="en-US" sz="500" dirty="0"/>
              <a:t>, pp. 36-40.</a:t>
            </a:r>
          </a:p>
          <a:p>
            <a:r>
              <a:rPr lang="en-US" sz="500" dirty="0"/>
              <a:t>Marsland, L., &amp; Bray, J. (2012). Anti-NMDA receptor antibody encephalitis: a new challenge </a:t>
            </a:r>
            <a:r>
              <a:rPr lang="en-US" sz="500" dirty="0" smtClean="0"/>
              <a:t>in</a:t>
            </a:r>
          </a:p>
          <a:p>
            <a:r>
              <a:rPr lang="en-US" sz="500" dirty="0"/>
              <a:t> </a:t>
            </a:r>
            <a:r>
              <a:rPr lang="en-US" sz="500" dirty="0" smtClean="0"/>
              <a:t>      </a:t>
            </a:r>
            <a:r>
              <a:rPr lang="en-US" sz="500" dirty="0" smtClean="0"/>
              <a:t>the </a:t>
            </a:r>
            <a:r>
              <a:rPr lang="en-US" sz="500" dirty="0"/>
              <a:t>diagnosis of psychosis. </a:t>
            </a:r>
            <a:r>
              <a:rPr lang="en-US" sz="500" i="1" dirty="0"/>
              <a:t>British Journal Of Neuroscience Nursing</a:t>
            </a:r>
            <a:r>
              <a:rPr lang="en-US" sz="500" dirty="0"/>
              <a:t>, </a:t>
            </a:r>
            <a:r>
              <a:rPr lang="en-US" sz="500" i="1" dirty="0"/>
              <a:t>8</a:t>
            </a:r>
            <a:r>
              <a:rPr lang="en-US" sz="500" dirty="0"/>
              <a:t>(5), 276-281.</a:t>
            </a:r>
          </a:p>
          <a:p>
            <a:r>
              <a:rPr lang="en-US" sz="500" dirty="0" err="1"/>
              <a:t>Matata</a:t>
            </a:r>
            <a:r>
              <a:rPr lang="en-US" sz="500" dirty="0"/>
              <a:t>, C., Easton, A., Michael, B., Evans, B., Hey, A., Ward, D., Solomon, T., &amp; </a:t>
            </a:r>
            <a:r>
              <a:rPr lang="en-US" sz="500" dirty="0" err="1"/>
              <a:t>Kneen</a:t>
            </a:r>
            <a:r>
              <a:rPr lang="en-US" sz="500" dirty="0"/>
              <a:t>, R</a:t>
            </a:r>
            <a:r>
              <a:rPr lang="en-US" sz="500" dirty="0" smtClean="0"/>
              <a:t>.</a:t>
            </a:r>
          </a:p>
          <a:p>
            <a:r>
              <a:rPr lang="en-US" sz="500" dirty="0"/>
              <a:t> </a:t>
            </a:r>
            <a:r>
              <a:rPr lang="en-US" sz="500" dirty="0" smtClean="0"/>
              <a:t>      </a:t>
            </a:r>
            <a:r>
              <a:rPr lang="en-US" sz="500" dirty="0" smtClean="0"/>
              <a:t>(</a:t>
            </a:r>
            <a:r>
              <a:rPr lang="en-US" sz="500" dirty="0"/>
              <a:t>2015). Managing patients with encephalitis. </a:t>
            </a:r>
            <a:r>
              <a:rPr lang="en-US" sz="500" i="1" dirty="0"/>
              <a:t>Nursing Standard, 30</a:t>
            </a:r>
            <a:r>
              <a:rPr lang="en-US" sz="500" dirty="0"/>
              <a:t>(11), 50-58.</a:t>
            </a:r>
          </a:p>
          <a:p>
            <a:r>
              <a:rPr lang="en-US" sz="500" dirty="0"/>
              <a:t>Park, J., Mittal, K., Lala, S., &amp; Patel, S. (2016). Anti-NMDA receptor </a:t>
            </a:r>
            <a:r>
              <a:rPr lang="en-US" sz="500" dirty="0" smtClean="0"/>
              <a:t>encephalomyelitis.</a:t>
            </a:r>
          </a:p>
          <a:p>
            <a:r>
              <a:rPr lang="en-US" sz="500" i="1" dirty="0"/>
              <a:t> </a:t>
            </a:r>
            <a:r>
              <a:rPr lang="en-US" sz="500" i="1" dirty="0" smtClean="0"/>
              <a:t>       </a:t>
            </a:r>
            <a:r>
              <a:rPr lang="en-US" sz="500" i="1" dirty="0" smtClean="0"/>
              <a:t>Applied </a:t>
            </a:r>
            <a:r>
              <a:rPr lang="en-US" sz="500" i="1" dirty="0"/>
              <a:t>Radiology, 45</a:t>
            </a:r>
            <a:r>
              <a:rPr lang="en-US" sz="500" dirty="0"/>
              <a:t>(12), 35-37.</a:t>
            </a:r>
          </a:p>
          <a:p>
            <a:r>
              <a:rPr lang="en-US" sz="500" dirty="0"/>
              <a:t>Rare Disease Review. (2017). </a:t>
            </a:r>
            <a:r>
              <a:rPr lang="en-US" sz="500" i="1" dirty="0"/>
              <a:t>Recent updates in anti-NMDA receptor encephalitis research</a:t>
            </a:r>
            <a:r>
              <a:rPr lang="en-US" sz="500" dirty="0"/>
              <a:t> </a:t>
            </a:r>
            <a:endParaRPr lang="en-US" sz="500" dirty="0" smtClean="0"/>
          </a:p>
          <a:p>
            <a:r>
              <a:rPr lang="en-US" sz="500" dirty="0"/>
              <a:t> </a:t>
            </a:r>
            <a:r>
              <a:rPr lang="en-US" sz="500" dirty="0" smtClean="0"/>
              <a:t>       </a:t>
            </a:r>
            <a:r>
              <a:rPr lang="en-US" sz="500" dirty="0" smtClean="0"/>
              <a:t>[</a:t>
            </a:r>
            <a:r>
              <a:rPr lang="en-US" sz="500" dirty="0"/>
              <a:t>photograph]. Retrieved </a:t>
            </a:r>
            <a:r>
              <a:rPr lang="en-US" sz="500" dirty="0" smtClean="0"/>
              <a:t>from,</a:t>
            </a:r>
          </a:p>
          <a:p>
            <a:r>
              <a:rPr lang="en-US" sz="500" dirty="0"/>
              <a:t> </a:t>
            </a:r>
            <a:r>
              <a:rPr lang="en-US" sz="500" dirty="0" smtClean="0"/>
              <a:t>    </a:t>
            </a:r>
            <a:r>
              <a:rPr lang="en-US" sz="500" dirty="0" smtClean="0"/>
              <a:t>https</a:t>
            </a:r>
            <a:r>
              <a:rPr lang="en-US" sz="500" dirty="0"/>
              <a:t>://www.rarediseasereview.org/publications/2017/2/9/oojx5ip8cd58paslejwgf3hmi9m3nl.</a:t>
            </a:r>
          </a:p>
          <a:p>
            <a:r>
              <a:rPr lang="en-US" sz="500" dirty="0" err="1"/>
              <a:t>Topkan</a:t>
            </a:r>
            <a:r>
              <a:rPr lang="en-US" sz="500" dirty="0"/>
              <a:t>, A., Bilen, S., </a:t>
            </a:r>
            <a:r>
              <a:rPr lang="en-US" sz="500" dirty="0" err="1"/>
              <a:t>Eruyar</a:t>
            </a:r>
            <a:r>
              <a:rPr lang="en-US" sz="500" dirty="0"/>
              <a:t>, E., &amp; </a:t>
            </a:r>
            <a:r>
              <a:rPr lang="en-US" sz="500" dirty="0" err="1"/>
              <a:t>Karadag</a:t>
            </a:r>
            <a:r>
              <a:rPr lang="en-US" sz="500" dirty="0"/>
              <a:t>, Y. (2016). Anti-NMDA receptor encephalitis: </a:t>
            </a:r>
            <a:r>
              <a:rPr lang="en-US" sz="500" dirty="0" smtClean="0"/>
              <a:t>a</a:t>
            </a:r>
          </a:p>
          <a:p>
            <a:r>
              <a:rPr lang="en-US" sz="500" dirty="0"/>
              <a:t> </a:t>
            </a:r>
            <a:r>
              <a:rPr lang="en-US" sz="500" dirty="0" smtClean="0"/>
              <a:t>       </a:t>
            </a:r>
            <a:r>
              <a:rPr lang="en-US" sz="500" dirty="0" smtClean="0"/>
              <a:t>neuropsychiatric </a:t>
            </a:r>
            <a:r>
              <a:rPr lang="en-US" sz="500" dirty="0"/>
              <a:t>entity. </a:t>
            </a:r>
            <a:r>
              <a:rPr lang="en-US" sz="500" i="1" dirty="0" err="1"/>
              <a:t>Dusunen</a:t>
            </a:r>
            <a:r>
              <a:rPr lang="en-US" sz="500" i="1" dirty="0"/>
              <a:t> Adam The Journal of Psychiatry and </a:t>
            </a:r>
            <a:r>
              <a:rPr lang="en-US" sz="500" i="1" dirty="0" smtClean="0"/>
              <a:t>Neurological</a:t>
            </a:r>
            <a:endParaRPr lang="en-US" sz="500" dirty="0"/>
          </a:p>
          <a:p>
            <a:r>
              <a:rPr lang="en-US" sz="500" i="1" dirty="0"/>
              <a:t> </a:t>
            </a:r>
            <a:r>
              <a:rPr lang="en-US" sz="500" i="1" dirty="0" smtClean="0"/>
              <a:t>       Sciences</a:t>
            </a:r>
            <a:r>
              <a:rPr lang="en-US" sz="500" dirty="0"/>
              <a:t>,</a:t>
            </a:r>
            <a:r>
              <a:rPr lang="en-US" sz="500" i="1" dirty="0"/>
              <a:t> 29</a:t>
            </a:r>
            <a:r>
              <a:rPr lang="en-US" sz="500" dirty="0"/>
              <a:t>, 286-289</a:t>
            </a:r>
          </a:p>
          <a:p>
            <a:r>
              <a:rPr lang="en-US" sz="500" dirty="0"/>
              <a:t>van de Riet, E., Esseveld, M., Cuypers, L., &amp; Schieveld, J. (2013). Anti-NMDAR encephalitis: </a:t>
            </a:r>
            <a:r>
              <a:rPr lang="en-US" sz="500" dirty="0" smtClean="0"/>
              <a:t>a</a:t>
            </a:r>
          </a:p>
          <a:p>
            <a:r>
              <a:rPr lang="en-US" sz="500" dirty="0"/>
              <a:t> </a:t>
            </a:r>
            <a:r>
              <a:rPr lang="en-US" sz="500" dirty="0" smtClean="0"/>
              <a:t>        </a:t>
            </a:r>
            <a:r>
              <a:rPr lang="en-US" sz="500" dirty="0" smtClean="0"/>
              <a:t>new</a:t>
            </a:r>
            <a:r>
              <a:rPr lang="en-US" sz="500" dirty="0"/>
              <a:t>, severe, and challenging entity. </a:t>
            </a:r>
            <a:r>
              <a:rPr lang="en-US" sz="500" i="1" dirty="0"/>
              <a:t>European Child &amp; Adolescent Psychology, 22</a:t>
            </a:r>
            <a:r>
              <a:rPr lang="en-US" sz="500" dirty="0"/>
              <a:t>, 319-323.</a:t>
            </a:r>
          </a:p>
          <a:p>
            <a:r>
              <a:rPr lang="en-US" sz="500" dirty="0"/>
              <a:t>Varma, A., &amp; Sapra, M. (2015). Anti-NMDA receptor encephalitis: a need for </a:t>
            </a:r>
            <a:r>
              <a:rPr lang="en-US" sz="500" dirty="0" smtClean="0"/>
              <a:t>increased</a:t>
            </a:r>
          </a:p>
          <a:p>
            <a:r>
              <a:rPr lang="en-US" sz="500" dirty="0"/>
              <a:t> </a:t>
            </a:r>
            <a:r>
              <a:rPr lang="en-US" sz="500" dirty="0" smtClean="0"/>
              <a:t>       </a:t>
            </a:r>
            <a:r>
              <a:rPr lang="en-US" sz="500" dirty="0" smtClean="0"/>
              <a:t>awareness </a:t>
            </a:r>
            <a:r>
              <a:rPr lang="en-US" sz="500" dirty="0"/>
              <a:t>among psychiatrists. </a:t>
            </a:r>
            <a:r>
              <a:rPr lang="en-US" sz="500" i="1" dirty="0"/>
              <a:t>Psychiatric Annual, 45</a:t>
            </a:r>
            <a:r>
              <a:rPr lang="en-US" sz="500" dirty="0"/>
              <a:t>(11), 572-576.</a:t>
            </a:r>
          </a:p>
        </p:txBody>
      </p:sp>
    </p:spTree>
    <p:extLst>
      <p:ext uri="{BB962C8B-B14F-4D97-AF65-F5344CB8AC3E}">
        <p14:creationId xmlns:p14="http://schemas.microsoft.com/office/powerpoint/2010/main" val="3481875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19988</TotalTime>
  <Words>1759</Words>
  <Application>Microsoft Office PowerPoint</Application>
  <PresentationFormat>Custom</PresentationFormat>
  <Paragraphs>63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Otterbein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owner</cp:lastModifiedBy>
  <cp:revision>28</cp:revision>
  <dcterms:created xsi:type="dcterms:W3CDTF">2014-10-09T18:51:19Z</dcterms:created>
  <dcterms:modified xsi:type="dcterms:W3CDTF">2017-07-20T15:47:20Z</dcterms:modified>
</cp:coreProperties>
</file>