
<file path=[Content_Types].xml><?xml version="1.0" encoding="utf-8"?>
<Types xmlns="http://schemas.openxmlformats.org/package/2006/content-types">
  <Default Extension="png" ContentType="image/png"/>
  <Default Extension="jpeg" ContentType="image/jpeg"/>
  <Default Extension="jpe"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118" d="100"/>
          <a:sy n="118" d="100"/>
        </p:scale>
        <p:origin x="300" y="-2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i.org/10.7748/ns2013.04.27.33.43.e73S00R2CPD" TargetMode="External"/><Relationship Id="rId7" Type="http://schemas.openxmlformats.org/officeDocument/2006/relationships/image" Target="../media/image5.jpe"/><Relationship Id="rId2" Type="http://schemas.openxmlformats.org/officeDocument/2006/relationships/hyperlink" Target="http://dx.doi.org/10.1016/j.rmed.2013.02.018%20Donahue%20and%20Jain%202013"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4778914" y="5051537"/>
            <a:ext cx="2584969" cy="276999"/>
          </a:xfrm>
          <a:prstGeom prst="rect">
            <a:avLst/>
          </a:prstGeom>
        </p:spPr>
        <p:txBody>
          <a:bodyPr wrap="square">
            <a:spAutoFit/>
          </a:bodyPr>
          <a:lstStyle/>
          <a:p>
            <a:pPr algn="ctr"/>
            <a:r>
              <a:rPr lang="en-US" sz="1200" b="1" dirty="0" smtClean="0"/>
              <a:t>Significance of Pathophysiology</a:t>
            </a:r>
            <a:endParaRPr lang="en-US" sz="1200" dirty="0"/>
          </a:p>
        </p:txBody>
      </p:sp>
      <p:sp>
        <p:nvSpPr>
          <p:cNvPr id="9" name="TextBox 8"/>
          <p:cNvSpPr txBox="1"/>
          <p:nvPr/>
        </p:nvSpPr>
        <p:spPr>
          <a:xfrm>
            <a:off x="9339" y="-8112"/>
            <a:ext cx="12191999" cy="369332"/>
          </a:xfrm>
          <a:prstGeom prst="rect">
            <a:avLst/>
          </a:prstGeom>
          <a:noFill/>
        </p:spPr>
        <p:txBody>
          <a:bodyPr wrap="square" rtlCol="0">
            <a:spAutoFit/>
          </a:bodyPr>
          <a:lstStyle/>
          <a:p>
            <a:pPr algn="ctr"/>
            <a:r>
              <a:rPr lang="en-US" b="1" dirty="0" smtClean="0"/>
              <a:t>Pathophysiology of Acute Asthma Exacerbation	</a:t>
            </a:r>
            <a:endParaRPr lang="en-US" b="1" dirty="0"/>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smtClean="0"/>
              <a:t>Sarah Elswick BSN, RN</a:t>
            </a:r>
            <a:endParaRPr lang="en-US" sz="1200" i="1" dirty="0"/>
          </a:p>
        </p:txBody>
      </p:sp>
      <p:sp>
        <p:nvSpPr>
          <p:cNvPr id="34" name="TextBox 33"/>
          <p:cNvSpPr txBox="1"/>
          <p:nvPr/>
        </p:nvSpPr>
        <p:spPr>
          <a:xfrm>
            <a:off x="40820" y="1077218"/>
            <a:ext cx="1513060" cy="3323987"/>
          </a:xfrm>
          <a:prstGeom prst="rect">
            <a:avLst/>
          </a:prstGeom>
          <a:noFill/>
        </p:spPr>
        <p:txBody>
          <a:bodyPr wrap="square" rtlCol="0">
            <a:spAutoFit/>
          </a:bodyPr>
          <a:lstStyle/>
          <a:p>
            <a:pPr marL="171450" indent="-171450">
              <a:buFont typeface="Arial" panose="020B0604020202020204" pitchFamily="34" charset="0"/>
              <a:buChar char="•"/>
            </a:pPr>
            <a:r>
              <a:rPr lang="en-US" sz="600" dirty="0"/>
              <a:t>Asthma is characterized by two interrelated abnormalities: airway inflammation and airway hyper-responsiveness. This disease is heterogeneous and chronic, with acute exacerbations (Donahue and Jain 2013, p 944).  </a:t>
            </a:r>
            <a:endParaRPr lang="en-US" sz="600" dirty="0" smtClean="0"/>
          </a:p>
          <a:p>
            <a:pPr marL="171450" indent="-171450">
              <a:buFont typeface="Arial" panose="020B0604020202020204" pitchFamily="34" charset="0"/>
              <a:buChar char="•"/>
            </a:pPr>
            <a:r>
              <a:rPr lang="en-US" sz="600" dirty="0" smtClean="0"/>
              <a:t>Triggers for the airway inflammation and hyper-responsiveness that occurs with asthma include; exercise and numerous exogenous factors such as aeroallergens, infections, cigarette smoke and other irritants. </a:t>
            </a:r>
          </a:p>
          <a:p>
            <a:pPr marL="171450" indent="-171450">
              <a:buFont typeface="Arial" panose="020B0604020202020204" pitchFamily="34" charset="0"/>
              <a:buChar char="•"/>
            </a:pPr>
            <a:r>
              <a:rPr lang="en-US" sz="600" dirty="0" smtClean="0"/>
              <a:t>Airway inflammation results from the activation of mast cells and antigen-specific Th2 cells, resulting in the production of cytokines, including interleukin (IL)-4, IL-5 and IL-13 (Donahue and Jain 2013, p 945).  </a:t>
            </a:r>
          </a:p>
          <a:p>
            <a:pPr marL="171450" indent="-171450">
              <a:buFont typeface="Arial" panose="020B0604020202020204" pitchFamily="34" charset="0"/>
              <a:buChar char="•"/>
            </a:pPr>
            <a:r>
              <a:rPr lang="en-US" sz="600" dirty="0" smtClean="0"/>
              <a:t>During </a:t>
            </a:r>
            <a:r>
              <a:rPr lang="en-US" sz="600" dirty="0"/>
              <a:t>an acute asthma exacerbation or, “attack”, a trigger is encountered and causes the airways to restrict and become narrow leading to hypoxia, hypercapnia, and acidosis. </a:t>
            </a:r>
            <a:endParaRPr lang="en-US" sz="600" dirty="0" smtClean="0"/>
          </a:p>
          <a:p>
            <a:pPr marL="171450" indent="-171450">
              <a:buFont typeface="Arial" panose="020B0604020202020204" pitchFamily="34" charset="0"/>
              <a:buChar char="•"/>
            </a:pPr>
            <a:r>
              <a:rPr lang="en-US" sz="600" dirty="0" smtClean="0"/>
              <a:t>Airway </a:t>
            </a:r>
            <a:r>
              <a:rPr lang="en-US" sz="600" dirty="0"/>
              <a:t>occlusion results from smooth muscle bronchoconstriction, airway edema and inflammation.  In addition to less air passing in and out of the lungs, excess mucus accumulates in the airway further impeding proper gas exchange (</a:t>
            </a:r>
            <a:r>
              <a:rPr lang="en-US" sz="600" dirty="0" err="1"/>
              <a:t>Dhankani</a:t>
            </a:r>
            <a:r>
              <a:rPr lang="en-US" sz="600" dirty="0"/>
              <a:t>, </a:t>
            </a:r>
            <a:r>
              <a:rPr lang="en-US" sz="600" dirty="0" err="1"/>
              <a:t>Girase</a:t>
            </a:r>
            <a:r>
              <a:rPr lang="en-US" sz="600" dirty="0"/>
              <a:t>, </a:t>
            </a:r>
            <a:r>
              <a:rPr lang="en-US" sz="600" dirty="0" err="1"/>
              <a:t>Chavan</a:t>
            </a:r>
            <a:r>
              <a:rPr lang="en-US" sz="600" dirty="0"/>
              <a:t>, &amp; </a:t>
            </a:r>
            <a:r>
              <a:rPr lang="en-US" sz="600" dirty="0" err="1"/>
              <a:t>Pawar</a:t>
            </a:r>
            <a:r>
              <a:rPr lang="en-US" sz="600" dirty="0"/>
              <a:t> S. 2013, p 413).</a:t>
            </a:r>
          </a:p>
          <a:p>
            <a:endParaRPr lang="en-US" sz="600" dirty="0" smtClean="0">
              <a:latin typeface="Cambria" panose="02040503050406030204" pitchFamily="18" charset="0"/>
            </a:endParaRPr>
          </a:p>
        </p:txBody>
      </p:sp>
      <p:sp>
        <p:nvSpPr>
          <p:cNvPr id="35" name="TextBox 34"/>
          <p:cNvSpPr txBox="1"/>
          <p:nvPr/>
        </p:nvSpPr>
        <p:spPr>
          <a:xfrm>
            <a:off x="-580697" y="842665"/>
            <a:ext cx="2973688" cy="276999"/>
          </a:xfrm>
          <a:prstGeom prst="rect">
            <a:avLst/>
          </a:prstGeom>
          <a:noFill/>
        </p:spPr>
        <p:txBody>
          <a:bodyPr wrap="square" rtlCol="0">
            <a:spAutoFit/>
          </a:bodyPr>
          <a:lstStyle/>
          <a:p>
            <a:pPr algn="ctr"/>
            <a:r>
              <a:rPr lang="en-US" sz="1200" b="1" dirty="0" smtClean="0"/>
              <a:t>Pathophysiology</a:t>
            </a:r>
            <a:endParaRPr lang="en-US" sz="1200" b="1" dirty="0" smtClean="0"/>
          </a:p>
        </p:txBody>
      </p:sp>
      <p:sp>
        <p:nvSpPr>
          <p:cNvPr id="45" name="TextBox 44"/>
          <p:cNvSpPr txBox="1"/>
          <p:nvPr/>
        </p:nvSpPr>
        <p:spPr>
          <a:xfrm>
            <a:off x="10263417" y="992365"/>
            <a:ext cx="1766377" cy="4985980"/>
          </a:xfrm>
          <a:prstGeom prst="rect">
            <a:avLst/>
          </a:prstGeom>
          <a:noFill/>
        </p:spPr>
        <p:txBody>
          <a:bodyPr wrap="square" rtlCol="0">
            <a:spAutoFit/>
          </a:bodyPr>
          <a:lstStyle/>
          <a:p>
            <a:pPr algn="ctr"/>
            <a:r>
              <a:rPr lang="en-US" sz="1200" b="1" dirty="0" smtClean="0"/>
              <a:t>References</a:t>
            </a:r>
          </a:p>
          <a:p>
            <a:pPr marL="171450" indent="-171450">
              <a:buFont typeface="Arial" panose="020B0604020202020204" pitchFamily="34" charset="0"/>
              <a:buChar char="•"/>
            </a:pPr>
            <a:r>
              <a:rPr lang="en-US" sz="600" dirty="0" err="1" smtClean="0"/>
              <a:t>Dhankani</a:t>
            </a:r>
            <a:r>
              <a:rPr lang="en-US" sz="600" dirty="0" smtClean="0"/>
              <a:t> </a:t>
            </a:r>
            <a:r>
              <a:rPr lang="en-US" sz="600" dirty="0"/>
              <a:t>A., </a:t>
            </a:r>
            <a:r>
              <a:rPr lang="en-US" sz="600" dirty="0" err="1"/>
              <a:t>Girase</a:t>
            </a:r>
            <a:r>
              <a:rPr lang="en-US" sz="600" dirty="0"/>
              <a:t> B., </a:t>
            </a:r>
            <a:r>
              <a:rPr lang="en-US" sz="600" dirty="0" err="1"/>
              <a:t>Chavan</a:t>
            </a:r>
            <a:r>
              <a:rPr lang="en-US" sz="600" dirty="0"/>
              <a:t> G., </a:t>
            </a:r>
            <a:r>
              <a:rPr lang="en-US" sz="600" dirty="0" err="1"/>
              <a:t>Pawar</a:t>
            </a:r>
            <a:r>
              <a:rPr lang="en-US" sz="600" dirty="0"/>
              <a:t> S. (2013). Asthma- a brief outlook. </a:t>
            </a:r>
            <a:r>
              <a:rPr lang="en-US" sz="600" i="1" dirty="0"/>
              <a:t>Pharma Science Monitor 4</a:t>
            </a:r>
            <a:r>
              <a:rPr lang="en-US" sz="600" dirty="0"/>
              <a:t>(3), p 412-431. </a:t>
            </a:r>
          </a:p>
          <a:p>
            <a:pPr marL="171450" indent="-171450">
              <a:buFont typeface="Arial" panose="020B0604020202020204" pitchFamily="34" charset="0"/>
              <a:buChar char="•"/>
            </a:pPr>
            <a:r>
              <a:rPr lang="en-US" sz="600" dirty="0"/>
              <a:t>Donahue, J &amp; Jain, N. (2013). Exhaled nitric oxide to predict corticosteroid responsiveness and reduce asthma exacerbation rates. </a:t>
            </a:r>
            <a:r>
              <a:rPr lang="en-US" sz="600" i="1" dirty="0"/>
              <a:t>Respiratory Medicine 107</a:t>
            </a:r>
            <a:r>
              <a:rPr lang="en-US" sz="600" dirty="0"/>
              <a:t>, p 943-952. </a:t>
            </a:r>
            <a:r>
              <a:rPr lang="en-US" sz="600" u="sng" dirty="0">
                <a:hlinkClick r:id="rId2"/>
              </a:rPr>
              <a:t>http://dx.doi.org/10.1016/j.rmed.2013.02.018 </a:t>
            </a:r>
            <a:endParaRPr lang="en-US" sz="600" dirty="0"/>
          </a:p>
          <a:p>
            <a:pPr marL="171450" indent="-171450">
              <a:buFont typeface="Arial" panose="020B0604020202020204" pitchFamily="34" charset="0"/>
              <a:buChar char="•"/>
            </a:pPr>
            <a:r>
              <a:rPr lang="en-US" sz="600" dirty="0"/>
              <a:t>Fanta, C. (2017). Management of acute exacerbation of asthma in adults. </a:t>
            </a:r>
            <a:r>
              <a:rPr lang="en-US" sz="600" i="1" dirty="0"/>
              <a:t>Up To Date</a:t>
            </a:r>
            <a:r>
              <a:rPr lang="en-US" sz="600" dirty="0"/>
              <a:t>. </a:t>
            </a:r>
          </a:p>
          <a:p>
            <a:pPr marL="171450" indent="-171450">
              <a:buFont typeface="Arial" panose="020B0604020202020204" pitchFamily="34" charset="0"/>
              <a:buChar char="•"/>
            </a:pPr>
            <a:r>
              <a:rPr lang="en-US" sz="600" dirty="0" err="1"/>
              <a:t>Fehrenbach</a:t>
            </a:r>
            <a:r>
              <a:rPr lang="en-US" sz="600" dirty="0"/>
              <a:t>, H., Wagner, C., and </a:t>
            </a:r>
            <a:r>
              <a:rPr lang="en-US" sz="600" dirty="0" err="1"/>
              <a:t>Wegmann</a:t>
            </a:r>
            <a:r>
              <a:rPr lang="en-US" sz="600" dirty="0"/>
              <a:t>, M. (2017). Airway remodeling in asthma: what really matters. </a:t>
            </a:r>
            <a:r>
              <a:rPr lang="en-US" sz="600" i="1" dirty="0"/>
              <a:t>Cell Tissue Research 367</a:t>
            </a:r>
            <a:r>
              <a:rPr lang="en-US" sz="600" dirty="0"/>
              <a:t>:551–569 doi10.1007/s00441-016-2566-8</a:t>
            </a:r>
          </a:p>
          <a:p>
            <a:pPr marL="171450" indent="-171450">
              <a:buFont typeface="Arial" panose="020B0604020202020204" pitchFamily="34" charset="0"/>
              <a:buChar char="•"/>
            </a:pPr>
            <a:r>
              <a:rPr lang="en-US" sz="600" dirty="0" err="1"/>
              <a:t>Hazeldine</a:t>
            </a:r>
            <a:r>
              <a:rPr lang="en-US" sz="600" dirty="0"/>
              <a:t>, V. (2013</a:t>
            </a:r>
            <a:r>
              <a:rPr lang="en-US" sz="600" dirty="0" smtClean="0"/>
              <a:t>). Pharmacological </a:t>
            </a:r>
            <a:r>
              <a:rPr lang="en-US" sz="600" dirty="0"/>
              <a:t>management of acute asthma exacerbations in adults. </a:t>
            </a:r>
            <a:r>
              <a:rPr lang="en-US" sz="600" i="1" dirty="0"/>
              <a:t>Nursing Standard</a:t>
            </a:r>
            <a:r>
              <a:rPr lang="en-US" sz="600" dirty="0"/>
              <a:t> 27(33), p 43-49. </a:t>
            </a:r>
            <a:r>
              <a:rPr lang="en-US" sz="600" u="sng" dirty="0">
                <a:hlinkClick r:id="rId3"/>
              </a:rPr>
              <a:t>https://doi.org/10.7748/ns2013.04.27.33.43.e73S00R2CPD</a:t>
            </a:r>
            <a:endParaRPr lang="en-US" sz="600" dirty="0"/>
          </a:p>
          <a:p>
            <a:pPr marL="171450" indent="-171450">
              <a:buFont typeface="Arial" panose="020B0604020202020204" pitchFamily="34" charset="0"/>
              <a:buChar char="•"/>
            </a:pPr>
            <a:r>
              <a:rPr lang="en-US" sz="600" dirty="0"/>
              <a:t>Khan, D. (2014). Allergic rhinitis and asthma: Epidemiology and common pathophysiology. </a:t>
            </a:r>
            <a:r>
              <a:rPr lang="en-US" sz="600" i="1" dirty="0"/>
              <a:t>Allergy and Asthma Proceedings 35:</a:t>
            </a:r>
            <a:r>
              <a:rPr lang="en-US" sz="600" dirty="0"/>
              <a:t>357–361. doi:10.2500/aap.2014.35.3794</a:t>
            </a:r>
          </a:p>
          <a:p>
            <a:pPr marL="171450" indent="-171450">
              <a:buFont typeface="Arial" panose="020B0604020202020204" pitchFamily="34" charset="0"/>
              <a:buChar char="•"/>
            </a:pPr>
            <a:r>
              <a:rPr lang="en-US" sz="600" dirty="0" err="1"/>
              <a:t>Melen</a:t>
            </a:r>
            <a:r>
              <a:rPr lang="en-US" sz="600" dirty="0"/>
              <a:t>, E., and </a:t>
            </a:r>
            <a:r>
              <a:rPr lang="en-US" sz="600" dirty="0" err="1"/>
              <a:t>Pershagen</a:t>
            </a:r>
            <a:r>
              <a:rPr lang="en-US" sz="600" dirty="0"/>
              <a:t>, G. (2012). Pathophysiology of asthma: Lessons from genetic research with particular focus on severe asthma. </a:t>
            </a:r>
            <a:r>
              <a:rPr lang="en-US" sz="600" i="1" dirty="0"/>
              <a:t>Journal of Internal Medicine</a:t>
            </a:r>
            <a:r>
              <a:rPr lang="en-US" sz="600" dirty="0"/>
              <a:t> 272:108–120. doi:10.1111/j.1365-2796.2012.02555.x </a:t>
            </a:r>
          </a:p>
          <a:p>
            <a:pPr marL="171450" indent="-171450">
              <a:buFont typeface="Arial" panose="020B0604020202020204" pitchFamily="34" charset="0"/>
              <a:buChar char="•"/>
            </a:pPr>
            <a:r>
              <a:rPr lang="en-US" sz="600" dirty="0"/>
              <a:t>Nakajima, M. et al (2017). IL-17F induces IL-6 via TAK1-NFkB pathway in airway smooth muscle cells. </a:t>
            </a:r>
            <a:r>
              <a:rPr lang="en-US" sz="600" i="1" dirty="0"/>
              <a:t>Immunity, Inflammation and Disease</a:t>
            </a:r>
            <a:r>
              <a:rPr lang="en-US" sz="600" dirty="0"/>
              <a:t> </a:t>
            </a:r>
            <a:r>
              <a:rPr lang="en-US" sz="600" i="1" dirty="0"/>
              <a:t>5</a:t>
            </a:r>
            <a:r>
              <a:rPr lang="en-US" sz="600" dirty="0"/>
              <a:t>(2): 124–131, doi:10.1002/iid3.149 </a:t>
            </a:r>
            <a:endParaRPr lang="en-US" sz="600" dirty="0"/>
          </a:p>
          <a:p>
            <a:pPr marL="171450" indent="-171450">
              <a:buFont typeface="Arial" panose="020B0604020202020204" pitchFamily="34" charset="0"/>
              <a:buChar char="•"/>
            </a:pPr>
            <a:r>
              <a:rPr lang="en-US" sz="600" dirty="0" err="1" smtClean="0"/>
              <a:t>Restrepo</a:t>
            </a:r>
            <a:r>
              <a:rPr lang="en-US" sz="600" dirty="0" smtClean="0"/>
              <a:t> </a:t>
            </a:r>
            <a:r>
              <a:rPr lang="en-US" sz="600" dirty="0"/>
              <a:t>RD, Tate A, Gardner DD, </a:t>
            </a:r>
            <a:r>
              <a:rPr lang="en-US" sz="600" dirty="0" err="1"/>
              <a:t>Wittnebel</a:t>
            </a:r>
            <a:r>
              <a:rPr lang="en-US" sz="600" dirty="0"/>
              <a:t> LD, </a:t>
            </a:r>
            <a:r>
              <a:rPr lang="en-US" sz="600" dirty="0" err="1"/>
              <a:t>Wettstein</a:t>
            </a:r>
            <a:r>
              <a:rPr lang="en-US" sz="600" dirty="0"/>
              <a:t> R, </a:t>
            </a:r>
            <a:r>
              <a:rPr lang="en-US" sz="600" dirty="0" err="1"/>
              <a:t>Khusid</a:t>
            </a:r>
            <a:r>
              <a:rPr lang="en-US" sz="600" dirty="0"/>
              <a:t> F. Current approaches to the assessment and treatment of acute severe asthma. </a:t>
            </a:r>
            <a:r>
              <a:rPr lang="en-US" sz="600" dirty="0" err="1"/>
              <a:t>Ind</a:t>
            </a:r>
            <a:r>
              <a:rPr lang="en-US" sz="600" dirty="0"/>
              <a:t> J </a:t>
            </a:r>
            <a:r>
              <a:rPr lang="en-US" sz="600" dirty="0" err="1"/>
              <a:t>Resp</a:t>
            </a:r>
            <a:r>
              <a:rPr lang="en-US" sz="600" dirty="0"/>
              <a:t> Care 2015; </a:t>
            </a:r>
            <a:r>
              <a:rPr lang="en-US" sz="600" dirty="0" smtClean="0"/>
              <a:t>4:521-41</a:t>
            </a:r>
            <a:endParaRPr lang="en-US" sz="600" dirty="0"/>
          </a:p>
          <a:p>
            <a:pPr marL="171450" indent="-171450">
              <a:buFont typeface="Arial" panose="020B0604020202020204" pitchFamily="34" charset="0"/>
              <a:buChar char="•"/>
            </a:pPr>
            <a:r>
              <a:rPr lang="en-US" sz="600" dirty="0"/>
              <a:t>Schatz, M &amp; </a:t>
            </a:r>
            <a:r>
              <a:rPr lang="en-US" sz="600" dirty="0" err="1"/>
              <a:t>Rosenwasser</a:t>
            </a:r>
            <a:r>
              <a:rPr lang="en-US" sz="600" dirty="0"/>
              <a:t>, L (2014). The allergic asthma phenotype. </a:t>
            </a:r>
            <a:r>
              <a:rPr lang="en-US" sz="600" i="1" dirty="0"/>
              <a:t>Journal of Clinical Immunology Practice 2</a:t>
            </a:r>
            <a:r>
              <a:rPr lang="en-US" sz="600" dirty="0"/>
              <a:t>(6), p 645-647. </a:t>
            </a:r>
          </a:p>
          <a:p>
            <a:pPr marL="171450" indent="-171450">
              <a:buFont typeface="Arial" panose="020B0604020202020204" pitchFamily="34" charset="0"/>
              <a:buChar char="•"/>
            </a:pPr>
            <a:r>
              <a:rPr lang="en-US" sz="600" dirty="0"/>
              <a:t>Sullivan, A., Hunt, E., </a:t>
            </a:r>
            <a:r>
              <a:rPr lang="en-US" sz="600" dirty="0" err="1"/>
              <a:t>MacSharry</a:t>
            </a:r>
            <a:r>
              <a:rPr lang="en-US" sz="600" dirty="0"/>
              <a:t>, J., and Murphy, D. (2016).  The Microbiome and the Pathophysiology of Asthma. </a:t>
            </a:r>
            <a:r>
              <a:rPr lang="en-US" sz="600" i="1" dirty="0"/>
              <a:t>Respiratory Research </a:t>
            </a:r>
            <a:r>
              <a:rPr lang="en-US" sz="600" dirty="0"/>
              <a:t>17:164, p 1-11. DOI 10.1186/s12931-016-0479-4  </a:t>
            </a:r>
          </a:p>
          <a:p>
            <a:pPr algn="ctr"/>
            <a:endParaRPr lang="en-US" sz="1200" b="1" dirty="0" smtClean="0"/>
          </a:p>
        </p:txBody>
      </p:sp>
      <p:sp>
        <p:nvSpPr>
          <p:cNvPr id="46" name="TextBox 45"/>
          <p:cNvSpPr txBox="1"/>
          <p:nvPr/>
        </p:nvSpPr>
        <p:spPr>
          <a:xfrm>
            <a:off x="10665348" y="1035653"/>
            <a:ext cx="1513479" cy="184666"/>
          </a:xfrm>
          <a:prstGeom prst="rect">
            <a:avLst/>
          </a:prstGeom>
          <a:noFill/>
        </p:spPr>
        <p:txBody>
          <a:bodyPr wrap="square" rtlCol="0">
            <a:spAutoFit/>
          </a:bodyPr>
          <a:lstStyle/>
          <a:p>
            <a:pPr marL="119063" indent="-119063"/>
            <a:endParaRPr lang="en-US" sz="600" dirty="0">
              <a:latin typeface="Cambria" panose="02040503050406030204" pitchFamily="18" charset="0"/>
            </a:endParaRPr>
          </a:p>
        </p:txBody>
      </p:sp>
      <p:cxnSp>
        <p:nvCxnSpPr>
          <p:cNvPr id="50" name="Straight Connector 49"/>
          <p:cNvCxnSpPr/>
          <p:nvPr/>
        </p:nvCxnSpPr>
        <p:spPr>
          <a:xfrm flipH="1">
            <a:off x="1506790" y="1119664"/>
            <a:ext cx="5701" cy="552801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703284" y="912305"/>
            <a:ext cx="2772779" cy="461665"/>
          </a:xfrm>
          <a:prstGeom prst="rect">
            <a:avLst/>
          </a:prstGeom>
          <a:noFill/>
        </p:spPr>
        <p:txBody>
          <a:bodyPr wrap="square" rtlCol="0">
            <a:spAutoFit/>
          </a:bodyPr>
          <a:lstStyle/>
          <a:p>
            <a:pPr algn="ctr"/>
            <a:r>
              <a:rPr lang="en-US" sz="1200" b="1" dirty="0"/>
              <a:t>Signs and </a:t>
            </a:r>
            <a:r>
              <a:rPr lang="en-US" sz="1200" b="1" dirty="0" smtClean="0"/>
              <a:t>Symptoms </a:t>
            </a:r>
            <a:r>
              <a:rPr lang="en-US" sz="1200" b="1" dirty="0"/>
              <a:t>of </a:t>
            </a:r>
            <a:r>
              <a:rPr lang="en-US" sz="1200" b="1" dirty="0" smtClean="0"/>
              <a:t>Acute Asthma Exacerbation </a:t>
            </a:r>
            <a:endParaRPr lang="en-US" sz="1200" b="1" dirty="0">
              <a:latin typeface="Cambria" panose="02040503050406030204" pitchFamily="18" charset="0"/>
            </a:endParaRPr>
          </a:p>
        </p:txBody>
      </p:sp>
      <p:cxnSp>
        <p:nvCxnSpPr>
          <p:cNvPr id="59" name="Straight Connector 58"/>
          <p:cNvCxnSpPr/>
          <p:nvPr/>
        </p:nvCxnSpPr>
        <p:spPr>
          <a:xfrm>
            <a:off x="3089673" y="1315209"/>
            <a:ext cx="0" cy="37892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8125707" y="4723173"/>
            <a:ext cx="1389523" cy="112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0672280" y="3875110"/>
            <a:ext cx="1555275" cy="184666"/>
          </a:xfrm>
          <a:prstGeom prst="rect">
            <a:avLst/>
          </a:prstGeom>
          <a:noFill/>
        </p:spPr>
        <p:txBody>
          <a:bodyPr wrap="square" rtlCol="0">
            <a:spAutoFit/>
          </a:bodyPr>
          <a:lstStyle/>
          <a:p>
            <a:endParaRPr lang="en-US" sz="600" dirty="0">
              <a:latin typeface="Cambria" panose="02040503050406030204" pitchFamily="18" charset="0"/>
            </a:endParaRPr>
          </a:p>
        </p:txBody>
      </p:sp>
      <p:sp>
        <p:nvSpPr>
          <p:cNvPr id="67" name="TextBox 66"/>
          <p:cNvSpPr txBox="1"/>
          <p:nvPr/>
        </p:nvSpPr>
        <p:spPr>
          <a:xfrm>
            <a:off x="-12820" y="4198865"/>
            <a:ext cx="1515788" cy="2492990"/>
          </a:xfrm>
          <a:prstGeom prst="rect">
            <a:avLst/>
          </a:prstGeom>
          <a:noFill/>
        </p:spPr>
        <p:txBody>
          <a:bodyPr wrap="square" rtlCol="0">
            <a:spAutoFit/>
          </a:bodyPr>
          <a:lstStyle/>
          <a:p>
            <a:pPr marL="171450" indent="-171450">
              <a:buFont typeface="Arial" panose="020B0604020202020204" pitchFamily="34" charset="0"/>
              <a:buChar char="•"/>
            </a:pPr>
            <a:r>
              <a:rPr lang="en-US" sz="600" dirty="0"/>
              <a:t>Causes of asthma are multifactorial and are influenced by both environmental and genetic causes. </a:t>
            </a:r>
            <a:endParaRPr lang="en-US" sz="600" dirty="0" smtClean="0"/>
          </a:p>
          <a:p>
            <a:pPr marL="171450" indent="-171450">
              <a:buFont typeface="Arial" panose="020B0604020202020204" pitchFamily="34" charset="0"/>
              <a:buChar char="•"/>
            </a:pPr>
            <a:r>
              <a:rPr lang="en-US" sz="600" dirty="0" smtClean="0"/>
              <a:t>Allergic </a:t>
            </a:r>
            <a:r>
              <a:rPr lang="en-US" sz="600" dirty="0"/>
              <a:t>inflammation is well known to be a causative factor contributing to this disease. Asthma is influenced by inflammatory molecules such as Interleukin 6 (IL-6) (Nakajima et al 2017, p 125</a:t>
            </a:r>
            <a:r>
              <a:rPr lang="en-US" sz="600" dirty="0" smtClean="0"/>
              <a:t>).</a:t>
            </a:r>
          </a:p>
          <a:p>
            <a:pPr marL="171450" indent="-171450">
              <a:buFont typeface="Arial" panose="020B0604020202020204" pitchFamily="34" charset="0"/>
              <a:buChar char="•"/>
            </a:pPr>
            <a:r>
              <a:rPr lang="en-US" sz="600" dirty="0"/>
              <a:t>The Johns Hopkins Asthma and Allergy Center conducted a study that found that between 85 and 95% of patients with asthma had allergic rhinitis (Khan 2014, p 358). </a:t>
            </a:r>
            <a:endParaRPr lang="en-US" sz="600" dirty="0" smtClean="0"/>
          </a:p>
          <a:p>
            <a:pPr marL="171450" indent="-171450">
              <a:buFont typeface="Arial" panose="020B0604020202020204" pitchFamily="34" charset="0"/>
              <a:buChar char="•"/>
            </a:pPr>
            <a:r>
              <a:rPr lang="en-US" sz="600" dirty="0" smtClean="0"/>
              <a:t> </a:t>
            </a:r>
            <a:r>
              <a:rPr lang="en-US" sz="600" dirty="0"/>
              <a:t>Genetics play a distinct role in the patient’s susceptibility to developing asthma (</a:t>
            </a:r>
            <a:r>
              <a:rPr lang="en-US" sz="600" dirty="0" err="1"/>
              <a:t>Melen</a:t>
            </a:r>
            <a:r>
              <a:rPr lang="en-US" sz="600" dirty="0"/>
              <a:t> and </a:t>
            </a:r>
            <a:r>
              <a:rPr lang="en-US" sz="600" dirty="0" err="1"/>
              <a:t>Pershagen</a:t>
            </a:r>
            <a:r>
              <a:rPr lang="en-US" sz="600" dirty="0"/>
              <a:t> 2012, p 117). </a:t>
            </a:r>
            <a:endParaRPr lang="en-US" sz="600" dirty="0" smtClean="0"/>
          </a:p>
          <a:p>
            <a:pPr marL="171450" indent="-171450">
              <a:buFont typeface="Arial" panose="020B0604020202020204" pitchFamily="34" charset="0"/>
              <a:buChar char="•"/>
            </a:pPr>
            <a:r>
              <a:rPr lang="en-US" sz="600" dirty="0" smtClean="0"/>
              <a:t>Asthma </a:t>
            </a:r>
            <a:r>
              <a:rPr lang="en-US" sz="600" dirty="0"/>
              <a:t>is thought to be influenced by alterations in the microbiome of the lungs. Further research regarding the microbiota in asthmatic patients may lead to exciting new developments in asthma interventions (Sullivan et al. 2016, p 1). </a:t>
            </a:r>
            <a:endParaRPr lang="en-US" sz="600" dirty="0">
              <a:latin typeface="Cambria" panose="02040503050406030204" pitchFamily="18" charset="0"/>
            </a:endParaRPr>
          </a:p>
        </p:txBody>
      </p:sp>
      <p:sp>
        <p:nvSpPr>
          <p:cNvPr id="68" name="TextBox 67"/>
          <p:cNvSpPr txBox="1"/>
          <p:nvPr/>
        </p:nvSpPr>
        <p:spPr>
          <a:xfrm>
            <a:off x="7663429" y="929758"/>
            <a:ext cx="2314081" cy="3693319"/>
          </a:xfrm>
          <a:prstGeom prst="rect">
            <a:avLst/>
          </a:prstGeom>
          <a:noFill/>
        </p:spPr>
        <p:txBody>
          <a:bodyPr wrap="square" rtlCol="0">
            <a:spAutoFit/>
          </a:bodyPr>
          <a:lstStyle/>
          <a:p>
            <a:endParaRPr lang="en-US" sz="600" dirty="0" smtClean="0"/>
          </a:p>
          <a:p>
            <a:pPr marL="171450" indent="-171450">
              <a:buFont typeface="Arial" panose="020B0604020202020204" pitchFamily="34" charset="0"/>
              <a:buChar char="•"/>
            </a:pPr>
            <a:endParaRPr lang="en-US" sz="600" dirty="0"/>
          </a:p>
          <a:p>
            <a:pPr marL="171450" indent="-171450">
              <a:buFont typeface="Arial" panose="020B0604020202020204" pitchFamily="34" charset="0"/>
              <a:buChar char="•"/>
            </a:pPr>
            <a:r>
              <a:rPr lang="en-US" sz="600" dirty="0" smtClean="0"/>
              <a:t>Presence of strong </a:t>
            </a:r>
            <a:r>
              <a:rPr lang="en-US" sz="600" dirty="0"/>
              <a:t>assessment skills in order to recognize this condition and intervene appropriately</a:t>
            </a:r>
            <a:r>
              <a:rPr lang="en-US" sz="600" dirty="0" smtClean="0"/>
              <a:t>. Ability to identify abnormal lung sounds and recognize respiratory difficulty or distress.</a:t>
            </a:r>
            <a:endParaRPr lang="en-US" sz="600" dirty="0"/>
          </a:p>
          <a:p>
            <a:pPr marL="171450" indent="-171450">
              <a:buFont typeface="Arial" panose="020B0604020202020204" pitchFamily="34" charset="0"/>
              <a:buChar char="•"/>
            </a:pPr>
            <a:r>
              <a:rPr lang="en-US" sz="600" dirty="0" smtClean="0"/>
              <a:t>Facilitate communication with interdisciplinary care team as needed (i.e. Respiratory therapy). Other disciplines, such as radiology or laboratory, may be involved as well depending on presentation of the patient and physician’s orders.</a:t>
            </a:r>
          </a:p>
          <a:p>
            <a:pPr marL="171450" indent="-171450">
              <a:buFont typeface="Arial" panose="020B0604020202020204" pitchFamily="34" charset="0"/>
              <a:buChar char="•"/>
            </a:pPr>
            <a:endParaRPr lang="en-US" sz="600" dirty="0" smtClean="0"/>
          </a:p>
          <a:p>
            <a:pPr indent="115888"/>
            <a:r>
              <a:rPr lang="en-US" sz="600" dirty="0" smtClean="0"/>
              <a:t>Be knowledgeable regarding potential therapeutic </a:t>
            </a:r>
            <a:r>
              <a:rPr lang="en-US" sz="600" dirty="0"/>
              <a:t>interventions:</a:t>
            </a:r>
          </a:p>
          <a:p>
            <a:pPr marL="171450" indent="-171450">
              <a:buFont typeface="Arial" panose="020B0604020202020204" pitchFamily="34" charset="0"/>
              <a:buChar char="•"/>
            </a:pPr>
            <a:r>
              <a:rPr lang="en-US" sz="600" dirty="0" smtClean="0"/>
              <a:t>Positioning patient </a:t>
            </a:r>
          </a:p>
          <a:p>
            <a:pPr marL="171450" indent="-171450">
              <a:buFont typeface="Arial" panose="020B0604020202020204" pitchFamily="34" charset="0"/>
              <a:buChar char="•"/>
            </a:pPr>
            <a:r>
              <a:rPr lang="en-US" sz="600" dirty="0" smtClean="0"/>
              <a:t>Use </a:t>
            </a:r>
            <a:r>
              <a:rPr lang="en-US" sz="600" dirty="0"/>
              <a:t>of </a:t>
            </a:r>
            <a:r>
              <a:rPr lang="en-US" sz="600" dirty="0" smtClean="0"/>
              <a:t>oxygen and oxygen delivery methods</a:t>
            </a:r>
          </a:p>
          <a:p>
            <a:pPr marL="171450" indent="-171450">
              <a:buFont typeface="Arial" panose="020B0604020202020204" pitchFamily="34" charset="0"/>
              <a:buChar char="•"/>
            </a:pPr>
            <a:r>
              <a:rPr lang="en-US" sz="600" dirty="0" smtClean="0"/>
              <a:t>Use of nebulizer, inhaler and spacer device.</a:t>
            </a:r>
          </a:p>
          <a:p>
            <a:pPr marL="171450" indent="-171450">
              <a:buFont typeface="Arial" panose="020B0604020202020204" pitchFamily="34" charset="0"/>
              <a:buChar char="•"/>
            </a:pPr>
            <a:r>
              <a:rPr lang="en-US" sz="600" dirty="0"/>
              <a:t>Oxygen titrated to maintain SpO2 of &gt;92%. </a:t>
            </a:r>
          </a:p>
          <a:p>
            <a:pPr marL="171450" indent="-171450">
              <a:buFont typeface="Arial" panose="020B0604020202020204" pitchFamily="34" charset="0"/>
              <a:buChar char="•"/>
            </a:pPr>
            <a:r>
              <a:rPr lang="en-US" sz="600" dirty="0"/>
              <a:t> </a:t>
            </a:r>
            <a:r>
              <a:rPr lang="en-US" sz="600" dirty="0" smtClean="0"/>
              <a:t>Selective </a:t>
            </a:r>
            <a:r>
              <a:rPr lang="en-US" sz="600" dirty="0"/>
              <a:t>beta 2 agonists </a:t>
            </a:r>
            <a:r>
              <a:rPr lang="en-US" sz="600" dirty="0" err="1" smtClean="0"/>
              <a:t>Antimuscarinics</a:t>
            </a:r>
            <a:endParaRPr lang="en-US" sz="600" dirty="0"/>
          </a:p>
          <a:p>
            <a:pPr marL="171450" indent="-171450">
              <a:buFont typeface="Arial" panose="020B0604020202020204" pitchFamily="34" charset="0"/>
              <a:buChar char="•"/>
            </a:pPr>
            <a:r>
              <a:rPr lang="en-US" sz="600" dirty="0"/>
              <a:t>Corticosteroids</a:t>
            </a:r>
          </a:p>
          <a:p>
            <a:pPr marL="171450" indent="-171450">
              <a:buFont typeface="Arial" panose="020B0604020202020204" pitchFamily="34" charset="0"/>
              <a:buChar char="•"/>
            </a:pPr>
            <a:r>
              <a:rPr lang="en-US" sz="600" dirty="0" smtClean="0"/>
              <a:t>Magnesium </a:t>
            </a:r>
            <a:r>
              <a:rPr lang="en-US" sz="600" dirty="0"/>
              <a:t>sulfate when indicated (</a:t>
            </a:r>
            <a:r>
              <a:rPr lang="en-US" sz="600" dirty="0" err="1"/>
              <a:t>Hazeldine</a:t>
            </a:r>
            <a:r>
              <a:rPr lang="en-US" sz="600" dirty="0"/>
              <a:t> 2013, p 48). </a:t>
            </a:r>
            <a:endParaRPr lang="en-US" sz="600" dirty="0" smtClean="0"/>
          </a:p>
          <a:p>
            <a:pPr marL="171450" indent="-171450">
              <a:buFont typeface="Arial" panose="020B0604020202020204" pitchFamily="34" charset="0"/>
              <a:buChar char="•"/>
            </a:pPr>
            <a:r>
              <a:rPr lang="en-US" sz="600" dirty="0" smtClean="0"/>
              <a:t>The nurse should be knowledgeable regarding potential side effects or adverse effects of the administered medications, such as tachycardia in response to inhaled albuterol. </a:t>
            </a:r>
          </a:p>
          <a:p>
            <a:pPr marL="171450" indent="-171450">
              <a:buFont typeface="Arial" panose="020B0604020202020204" pitchFamily="34" charset="0"/>
              <a:buChar char="•"/>
            </a:pPr>
            <a:endParaRPr lang="en-US" sz="600" dirty="0"/>
          </a:p>
          <a:p>
            <a:pPr indent="115888"/>
            <a:r>
              <a:rPr lang="en-US" sz="600" dirty="0" smtClean="0"/>
              <a:t>Educating patients on the following:</a:t>
            </a:r>
          </a:p>
          <a:p>
            <a:pPr marL="171450" indent="-171450">
              <a:buFont typeface="Arial" panose="020B0604020202020204" pitchFamily="34" charset="0"/>
              <a:buChar char="•"/>
            </a:pPr>
            <a:r>
              <a:rPr lang="en-US" sz="600" dirty="0" smtClean="0"/>
              <a:t>Risk factors</a:t>
            </a:r>
          </a:p>
          <a:p>
            <a:pPr marL="171450" indent="-171450">
              <a:buFont typeface="Arial" panose="020B0604020202020204" pitchFamily="34" charset="0"/>
              <a:buChar char="•"/>
            </a:pPr>
            <a:r>
              <a:rPr lang="en-US" sz="600" dirty="0" smtClean="0"/>
              <a:t>Avoidance of triggers</a:t>
            </a:r>
          </a:p>
          <a:p>
            <a:pPr marL="171450" indent="-171450">
              <a:buFont typeface="Arial" panose="020B0604020202020204" pitchFamily="34" charset="0"/>
              <a:buChar char="•"/>
            </a:pPr>
            <a:r>
              <a:rPr lang="en-US" sz="600" dirty="0" smtClean="0"/>
              <a:t>Proper use of rescue inhaler</a:t>
            </a:r>
          </a:p>
          <a:p>
            <a:pPr marL="171450" indent="-171450">
              <a:buFont typeface="Arial" panose="020B0604020202020204" pitchFamily="34" charset="0"/>
              <a:buChar char="•"/>
            </a:pPr>
            <a:r>
              <a:rPr lang="en-US" sz="600" dirty="0" smtClean="0"/>
              <a:t>Spacer use</a:t>
            </a:r>
          </a:p>
          <a:p>
            <a:pPr marL="171450" indent="-171450">
              <a:buFont typeface="Arial" panose="020B0604020202020204" pitchFamily="34" charset="0"/>
              <a:buChar char="•"/>
            </a:pPr>
            <a:r>
              <a:rPr lang="en-US" sz="600" dirty="0" smtClean="0"/>
              <a:t>Asthma action plan</a:t>
            </a:r>
          </a:p>
          <a:p>
            <a:pPr marL="171450" indent="-171450">
              <a:buFont typeface="Arial" panose="020B0604020202020204" pitchFamily="34" charset="0"/>
              <a:buChar char="•"/>
            </a:pPr>
            <a:r>
              <a:rPr lang="en-US" sz="600" dirty="0" smtClean="0"/>
              <a:t>Smoking cessation and/or second hand smoke avoidance</a:t>
            </a:r>
          </a:p>
          <a:p>
            <a:pPr marL="171450" indent="-171450">
              <a:buFont typeface="Arial" panose="020B0604020202020204" pitchFamily="34" charset="0"/>
              <a:buChar char="•"/>
            </a:pPr>
            <a:r>
              <a:rPr lang="en-US" sz="600" dirty="0" smtClean="0"/>
              <a:t>When to seek emergency medical care during an acute attack</a:t>
            </a:r>
          </a:p>
          <a:p>
            <a:pPr marL="171450" indent="-171450">
              <a:buFont typeface="Arial" panose="020B0604020202020204" pitchFamily="34" charset="0"/>
              <a:buChar char="•"/>
            </a:pPr>
            <a:endParaRPr lang="en-US" sz="600" dirty="0"/>
          </a:p>
          <a:p>
            <a:pPr marL="171450" indent="-171450">
              <a:buFont typeface="Arial" panose="020B0604020202020204" pitchFamily="34" charset="0"/>
              <a:buChar char="•"/>
            </a:pPr>
            <a:r>
              <a:rPr lang="en-US" sz="600" dirty="0" smtClean="0"/>
              <a:t>Understanding of peak flow meter use and interpretation</a:t>
            </a:r>
          </a:p>
          <a:p>
            <a:pPr marL="171450" indent="-171450">
              <a:buFont typeface="Arial" panose="020B0604020202020204" pitchFamily="34" charset="0"/>
              <a:buChar char="•"/>
            </a:pPr>
            <a:r>
              <a:rPr lang="en-US" sz="600" dirty="0" smtClean="0"/>
              <a:t>In severe cases, the nurse must be prepared for, and understand their role in, either non-invasive ventilation or invasive ventilation (intubation) of the patient.</a:t>
            </a:r>
          </a:p>
          <a:p>
            <a:pPr marL="171450" indent="-171450">
              <a:buFont typeface="Arial" panose="020B0604020202020204" pitchFamily="34" charset="0"/>
              <a:buChar char="•"/>
            </a:pPr>
            <a:r>
              <a:rPr lang="en-US" sz="600" dirty="0" smtClean="0"/>
              <a:t>The patient should be kept NPO during the acute phase in order to prevent potential aspiration in the event of endotracheal intubation.</a:t>
            </a:r>
            <a:endParaRPr lang="en-US" sz="600" dirty="0"/>
          </a:p>
        </p:txBody>
      </p:sp>
      <p:sp>
        <p:nvSpPr>
          <p:cNvPr id="31" name="TextBox 30"/>
          <p:cNvSpPr txBox="1"/>
          <p:nvPr/>
        </p:nvSpPr>
        <p:spPr>
          <a:xfrm>
            <a:off x="0" y="552663"/>
            <a:ext cx="12191999" cy="276999"/>
          </a:xfrm>
          <a:prstGeom prst="rect">
            <a:avLst/>
          </a:prstGeom>
          <a:noFill/>
        </p:spPr>
        <p:txBody>
          <a:bodyPr wrap="square" rtlCol="0">
            <a:spAutoFit/>
          </a:bodyPr>
          <a:lstStyle/>
          <a:p>
            <a:pPr>
              <a:tabLst>
                <a:tab pos="6003925" algn="ctr"/>
                <a:tab pos="11999913" algn="r"/>
              </a:tabLst>
            </a:pPr>
            <a:r>
              <a:rPr lang="en-US" sz="1200" dirty="0" smtClean="0"/>
              <a:t>	</a:t>
            </a:r>
            <a:r>
              <a:rPr lang="en-US" sz="1200" i="1" dirty="0" smtClean="0"/>
              <a:t>Otterbein University, Westerville, Ohio</a:t>
            </a:r>
            <a:r>
              <a:rPr lang="en-US" sz="1200" dirty="0" smtClean="0"/>
              <a:t>	</a:t>
            </a:r>
            <a:endParaRPr lang="en-US" sz="1200" dirty="0"/>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18336" y="5799300"/>
            <a:ext cx="1388915" cy="914400"/>
          </a:xfrm>
          <a:prstGeom prst="rect">
            <a:avLst/>
          </a:prstGeom>
        </p:spPr>
      </p:pic>
      <p:graphicFrame>
        <p:nvGraphicFramePr>
          <p:cNvPr id="13" name="Table 12"/>
          <p:cNvGraphicFramePr>
            <a:graphicFrameLocks noGrp="1"/>
          </p:cNvGraphicFramePr>
          <p:nvPr>
            <p:extLst>
              <p:ext uri="{D42A27DB-BD31-4B8C-83A1-F6EECF244321}">
                <p14:modId xmlns:p14="http://schemas.microsoft.com/office/powerpoint/2010/main" val="4208436925"/>
              </p:ext>
            </p:extLst>
          </p:nvPr>
        </p:nvGraphicFramePr>
        <p:xfrm>
          <a:off x="2449489" y="5678729"/>
          <a:ext cx="1666240" cy="36576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xmlns="" val="20000"/>
                    </a:ext>
                  </a:extLst>
                </a:gridCol>
                <a:gridCol w="208280">
                  <a:extLst>
                    <a:ext uri="{9D8B030D-6E8A-4147-A177-3AD203B41FA5}">
                      <a16:colId xmlns:a16="http://schemas.microsoft.com/office/drawing/2014/main" xmlns="" val="20001"/>
                    </a:ext>
                  </a:extLst>
                </a:gridCol>
                <a:gridCol w="208280">
                  <a:extLst>
                    <a:ext uri="{9D8B030D-6E8A-4147-A177-3AD203B41FA5}">
                      <a16:colId xmlns:a16="http://schemas.microsoft.com/office/drawing/2014/main" xmlns="" val="20002"/>
                    </a:ext>
                  </a:extLst>
                </a:gridCol>
                <a:gridCol w="208280">
                  <a:extLst>
                    <a:ext uri="{9D8B030D-6E8A-4147-A177-3AD203B41FA5}">
                      <a16:colId xmlns:a16="http://schemas.microsoft.com/office/drawing/2014/main" xmlns="" val="20003"/>
                    </a:ext>
                  </a:extLst>
                </a:gridCol>
                <a:gridCol w="208280">
                  <a:extLst>
                    <a:ext uri="{9D8B030D-6E8A-4147-A177-3AD203B41FA5}">
                      <a16:colId xmlns:a16="http://schemas.microsoft.com/office/drawing/2014/main" xmlns="" val="20004"/>
                    </a:ext>
                  </a:extLst>
                </a:gridCol>
                <a:gridCol w="208280">
                  <a:extLst>
                    <a:ext uri="{9D8B030D-6E8A-4147-A177-3AD203B41FA5}">
                      <a16:colId xmlns:a16="http://schemas.microsoft.com/office/drawing/2014/main" xmlns="" val="20005"/>
                    </a:ext>
                  </a:extLst>
                </a:gridCol>
                <a:gridCol w="208280">
                  <a:extLst>
                    <a:ext uri="{9D8B030D-6E8A-4147-A177-3AD203B41FA5}">
                      <a16:colId xmlns:a16="http://schemas.microsoft.com/office/drawing/2014/main" xmlns="" val="20006"/>
                    </a:ext>
                  </a:extLst>
                </a:gridCol>
                <a:gridCol w="208280">
                  <a:extLst>
                    <a:ext uri="{9D8B030D-6E8A-4147-A177-3AD203B41FA5}">
                      <a16:colId xmlns:a16="http://schemas.microsoft.com/office/drawing/2014/main" xmlns="" val="20007"/>
                    </a:ext>
                  </a:extLst>
                </a:gridCol>
              </a:tblGrid>
              <a:tr h="0">
                <a:tc>
                  <a:txBody>
                    <a:bodyPr/>
                    <a:lstStyle/>
                    <a:p>
                      <a:endParaRPr lang="en-US" dirty="0"/>
                    </a:p>
                  </a:txBody>
                  <a:tcPr anchor="ctr"/>
                </a:tc>
                <a:tc>
                  <a:txBody>
                    <a:bodyPr/>
                    <a:lstStyle/>
                    <a:p>
                      <a:endParaRPr lang="en-US"/>
                    </a:p>
                  </a:txBody>
                  <a:tcPr anchor="ctr"/>
                </a:tc>
                <a:tc>
                  <a:txBody>
                    <a:bodyPr/>
                    <a:lstStyle/>
                    <a:p>
                      <a:endParaRPr lang="en-US" dirty="0"/>
                    </a:p>
                  </a:txBody>
                  <a:tcPr anchor="ctr"/>
                </a:tc>
                <a:tc>
                  <a:txBody>
                    <a:bodyPr/>
                    <a:lstStyle/>
                    <a:p>
                      <a:endParaRPr lang="en-US"/>
                    </a:p>
                  </a:txBody>
                  <a:tcPr anchor="ctr"/>
                </a:tc>
                <a:tc>
                  <a:txBody>
                    <a:bodyPr/>
                    <a:lstStyle/>
                    <a:p>
                      <a:endParaRPr lang="en-US"/>
                    </a:p>
                  </a:txBody>
                  <a:tcPr anchor="ctr"/>
                </a:tc>
                <a:tc>
                  <a:txBody>
                    <a:bodyPr/>
                    <a:lstStyle/>
                    <a:p>
                      <a:endParaRPr lang="en-US"/>
                    </a:p>
                  </a:txBody>
                  <a:tcPr anchor="ctr"/>
                </a:tc>
                <a:tc>
                  <a:txBody>
                    <a:bodyPr/>
                    <a:lstStyle/>
                    <a:p>
                      <a:endParaRPr lang="en-US"/>
                    </a:p>
                  </a:txBody>
                  <a:tcPr anchor="ctr"/>
                </a:tc>
                <a:tc>
                  <a:txBody>
                    <a:bodyPr/>
                    <a:lstStyle/>
                    <a:p>
                      <a:endParaRPr lang="en-US" dirty="0"/>
                    </a:p>
                  </a:txBody>
                  <a:tcPr anchor="ctr"/>
                </a:tc>
                <a:extLst>
                  <a:ext uri="{0D108BD9-81ED-4DB2-BD59-A6C34878D82A}">
                    <a16:rowId xmlns:a16="http://schemas.microsoft.com/office/drawing/2014/main" xmlns="" val="10000"/>
                  </a:ext>
                </a:extLst>
              </a:tr>
            </a:tbl>
          </a:graphicData>
        </a:graphic>
      </p:graphicFrame>
      <p:cxnSp>
        <p:nvCxnSpPr>
          <p:cNvPr id="53" name="Straight Connector 52"/>
          <p:cNvCxnSpPr/>
          <p:nvPr/>
        </p:nvCxnSpPr>
        <p:spPr>
          <a:xfrm>
            <a:off x="4556180" y="1162439"/>
            <a:ext cx="17997" cy="56251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545946" y="4993921"/>
            <a:ext cx="2972313" cy="184666"/>
          </a:xfrm>
          <a:prstGeom prst="rect">
            <a:avLst/>
          </a:prstGeom>
          <a:noFill/>
        </p:spPr>
        <p:txBody>
          <a:bodyPr wrap="square" rtlCol="0">
            <a:spAutoFit/>
          </a:bodyPr>
          <a:lstStyle/>
          <a:p>
            <a:endParaRPr lang="en-US" sz="600" b="1" i="1" dirty="0">
              <a:latin typeface="Cambria" panose="02040503050406030204" pitchFamily="18" charset="0"/>
            </a:endParaRPr>
          </a:p>
        </p:txBody>
      </p:sp>
      <p:sp>
        <p:nvSpPr>
          <p:cNvPr id="24" name="Rectangle 23"/>
          <p:cNvSpPr/>
          <p:nvPr/>
        </p:nvSpPr>
        <p:spPr>
          <a:xfrm>
            <a:off x="8109742" y="879214"/>
            <a:ext cx="1496565" cy="276999"/>
          </a:xfrm>
          <a:prstGeom prst="rect">
            <a:avLst/>
          </a:prstGeom>
        </p:spPr>
        <p:txBody>
          <a:bodyPr wrap="none">
            <a:spAutoFit/>
          </a:bodyPr>
          <a:lstStyle/>
          <a:p>
            <a:pPr algn="ctr"/>
            <a:r>
              <a:rPr lang="en-US" sz="1200" b="1" dirty="0" smtClean="0"/>
              <a:t>Nursing Implications</a:t>
            </a:r>
            <a:endParaRPr lang="en-US" sz="1200" dirty="0"/>
          </a:p>
        </p:txBody>
      </p:sp>
      <p:sp>
        <p:nvSpPr>
          <p:cNvPr id="66" name="Rectangle 65"/>
          <p:cNvSpPr/>
          <p:nvPr/>
        </p:nvSpPr>
        <p:spPr>
          <a:xfrm>
            <a:off x="9826659" y="4140300"/>
            <a:ext cx="184731" cy="276999"/>
          </a:xfrm>
          <a:prstGeom prst="rect">
            <a:avLst/>
          </a:prstGeom>
        </p:spPr>
        <p:txBody>
          <a:bodyPr wrap="none">
            <a:spAutoFit/>
          </a:bodyPr>
          <a:lstStyle/>
          <a:p>
            <a:pPr algn="ctr"/>
            <a:endParaRPr lang="en-US" sz="1200" dirty="0"/>
          </a:p>
        </p:txBody>
      </p:sp>
      <p:cxnSp>
        <p:nvCxnSpPr>
          <p:cNvPr id="70" name="Straight Connector 69"/>
          <p:cNvCxnSpPr/>
          <p:nvPr/>
        </p:nvCxnSpPr>
        <p:spPr>
          <a:xfrm>
            <a:off x="10140862" y="1040609"/>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7653163" y="1007113"/>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9" name="Rectangle 78"/>
          <p:cNvSpPr/>
          <p:nvPr/>
        </p:nvSpPr>
        <p:spPr>
          <a:xfrm>
            <a:off x="7659402" y="4753126"/>
            <a:ext cx="2443568" cy="2369880"/>
          </a:xfrm>
          <a:prstGeom prst="rect">
            <a:avLst/>
          </a:prstGeom>
        </p:spPr>
        <p:txBody>
          <a:bodyPr wrap="square">
            <a:spAutoFit/>
          </a:bodyPr>
          <a:lstStyle/>
          <a:p>
            <a:pPr algn="ctr"/>
            <a:r>
              <a:rPr lang="en-US" sz="1200" b="1" dirty="0" smtClean="0"/>
              <a:t>Conclusion</a:t>
            </a:r>
            <a:endParaRPr lang="en-US" sz="1200" b="1" dirty="0"/>
          </a:p>
          <a:p>
            <a:pPr marL="171450" indent="-171450">
              <a:buFont typeface="Arial" panose="020B0604020202020204" pitchFamily="34" charset="0"/>
              <a:buChar char="•"/>
            </a:pPr>
            <a:r>
              <a:rPr lang="en-US" sz="600" dirty="0"/>
              <a:t>Thorough and effective patient education is a key factor in preventing an acute exacerbation of asthma.</a:t>
            </a:r>
          </a:p>
          <a:p>
            <a:pPr marL="171450" indent="-171450">
              <a:buFont typeface="Arial" panose="020B0604020202020204" pitchFamily="34" charset="0"/>
              <a:buChar char="•"/>
            </a:pPr>
            <a:r>
              <a:rPr lang="en-US" sz="600" dirty="0" smtClean="0"/>
              <a:t>Early </a:t>
            </a:r>
            <a:r>
              <a:rPr lang="en-US" sz="600" dirty="0"/>
              <a:t>intervention for patients experiencing acute asthma exacerbation is critical for positive outcomes. </a:t>
            </a:r>
            <a:endParaRPr lang="en-US" sz="600" dirty="0" smtClean="0"/>
          </a:p>
          <a:p>
            <a:pPr marL="171450" indent="-171450">
              <a:buFont typeface="Arial" panose="020B0604020202020204" pitchFamily="34" charset="0"/>
              <a:buChar char="•"/>
            </a:pPr>
            <a:r>
              <a:rPr lang="en-US" sz="600" dirty="0" smtClean="0"/>
              <a:t>With </a:t>
            </a:r>
            <a:r>
              <a:rPr lang="en-US" sz="600" dirty="0"/>
              <a:t>proper management and evidence based practice, mortality for </a:t>
            </a:r>
            <a:r>
              <a:rPr lang="en-US" sz="600" dirty="0" smtClean="0"/>
              <a:t>patient’s with mild to moderate acute asthma exacerbation is low.</a:t>
            </a:r>
          </a:p>
          <a:p>
            <a:pPr marL="171450" indent="-171450">
              <a:buFont typeface="Arial" panose="020B0604020202020204" pitchFamily="34" charset="0"/>
              <a:buChar char="•"/>
            </a:pPr>
            <a:r>
              <a:rPr lang="en-US" sz="600" dirty="0"/>
              <a:t>However, approximately 10 to 30% of patients may still require positive pressure ventilation for severe acute asthma and mortality could be as high as 22% </a:t>
            </a:r>
            <a:r>
              <a:rPr lang="en-US" sz="600" dirty="0" smtClean="0"/>
              <a:t>(</a:t>
            </a:r>
            <a:r>
              <a:rPr lang="en-US" sz="600" dirty="0" err="1" smtClean="0"/>
              <a:t>Restrepo</a:t>
            </a:r>
            <a:r>
              <a:rPr lang="en-US" sz="600" dirty="0" smtClean="0"/>
              <a:t>, et al, p532).</a:t>
            </a:r>
          </a:p>
          <a:p>
            <a:pPr marL="171450" indent="-171450">
              <a:buFont typeface="Arial" panose="020B0604020202020204" pitchFamily="34" charset="0"/>
              <a:buChar char="•"/>
            </a:pPr>
            <a:r>
              <a:rPr lang="en-US" sz="600" dirty="0" smtClean="0"/>
              <a:t>Recognizing </a:t>
            </a:r>
            <a:r>
              <a:rPr lang="en-US" sz="600" dirty="0"/>
              <a:t>the signs and symptoms quickly will assist the APN in initiating the appropriate treatments in a timely manner. </a:t>
            </a:r>
            <a:endParaRPr lang="en-US" sz="600" dirty="0"/>
          </a:p>
          <a:p>
            <a:pPr marL="171450" indent="-171450">
              <a:buFont typeface="Arial" panose="020B0604020202020204" pitchFamily="34" charset="0"/>
              <a:buChar char="•"/>
            </a:pPr>
            <a:r>
              <a:rPr lang="en-US" sz="600" dirty="0" smtClean="0"/>
              <a:t>Although </a:t>
            </a:r>
            <a:r>
              <a:rPr lang="en-US" sz="600" dirty="0"/>
              <a:t>Asthma has the ability to produce severe acute exacerbations that may become life threatening, this chronic illness can be properly managed with proper trigger/allergen identification, maintenance medications, asthma action plan, and periodic monitoring of the patient’s respiratory status using peak flow. </a:t>
            </a:r>
          </a:p>
          <a:p>
            <a:endParaRPr lang="en-US" sz="800" dirty="0" smtClean="0"/>
          </a:p>
          <a:p>
            <a:endParaRPr lang="en-US" sz="800" dirty="0"/>
          </a:p>
          <a:p>
            <a:pPr algn="ctr"/>
            <a:endParaRPr lang="en-US" sz="1200" dirty="0"/>
          </a:p>
        </p:txBody>
      </p:sp>
      <p:sp>
        <p:nvSpPr>
          <p:cNvPr id="81" name="TextBox 80"/>
          <p:cNvSpPr txBox="1"/>
          <p:nvPr/>
        </p:nvSpPr>
        <p:spPr>
          <a:xfrm>
            <a:off x="4553304" y="1119664"/>
            <a:ext cx="1585223" cy="1384995"/>
          </a:xfrm>
          <a:prstGeom prst="rect">
            <a:avLst/>
          </a:prstGeom>
          <a:noFill/>
        </p:spPr>
        <p:txBody>
          <a:bodyPr wrap="square" rtlCol="0">
            <a:spAutoFit/>
          </a:bodyPr>
          <a:lstStyle/>
          <a:p>
            <a:pPr marL="171450" indent="-171450">
              <a:buFont typeface="Arial" panose="020B0604020202020204" pitchFamily="34" charset="0"/>
              <a:buChar char="•"/>
            </a:pPr>
            <a:r>
              <a:rPr lang="en-US" sz="600" dirty="0"/>
              <a:t>Asthma is a chronic respiratory disorder that affects over 300 million people worldwide. </a:t>
            </a:r>
          </a:p>
          <a:p>
            <a:pPr marL="171450" indent="-171450">
              <a:buFont typeface="Arial" panose="020B0604020202020204" pitchFamily="34" charset="0"/>
              <a:buChar char="•"/>
            </a:pPr>
            <a:r>
              <a:rPr lang="en-US" sz="600" dirty="0"/>
              <a:t>This disorder is </a:t>
            </a:r>
            <a:r>
              <a:rPr lang="en-US" sz="600" dirty="0" smtClean="0"/>
              <a:t>characterized by airway hyper-responsiveness and inflammation.</a:t>
            </a:r>
          </a:p>
          <a:p>
            <a:pPr marL="171450" indent="-171450">
              <a:buFont typeface="Arial" panose="020B0604020202020204" pitchFamily="34" charset="0"/>
              <a:buChar char="•"/>
            </a:pPr>
            <a:r>
              <a:rPr lang="en-US" sz="600" dirty="0" smtClean="0"/>
              <a:t>Asthma is seen in patients across </a:t>
            </a:r>
            <a:r>
              <a:rPr lang="en-US" sz="600" dirty="0"/>
              <a:t>the lifespan. </a:t>
            </a:r>
            <a:endParaRPr lang="en-US" sz="600" dirty="0" smtClean="0"/>
          </a:p>
          <a:p>
            <a:pPr marL="171450" indent="-171450">
              <a:buFont typeface="Arial" panose="020B0604020202020204" pitchFamily="34" charset="0"/>
              <a:buChar char="•"/>
            </a:pPr>
            <a:r>
              <a:rPr lang="en-US" sz="600" dirty="0" smtClean="0"/>
              <a:t>Asthma </a:t>
            </a:r>
            <a:r>
              <a:rPr lang="en-US" sz="600" dirty="0"/>
              <a:t>continues to increase in prevalence and is one </a:t>
            </a:r>
            <a:r>
              <a:rPr lang="en-US" sz="600" dirty="0" smtClean="0"/>
              <a:t>of </a:t>
            </a:r>
            <a:r>
              <a:rPr lang="en-US" sz="600" dirty="0"/>
              <a:t>the most common lung disorders seen and treated in the healthcare setting (</a:t>
            </a:r>
            <a:r>
              <a:rPr lang="en-US" sz="600" dirty="0" err="1"/>
              <a:t>Fehrenbach</a:t>
            </a:r>
            <a:r>
              <a:rPr lang="en-US" sz="600" dirty="0"/>
              <a:t>, </a:t>
            </a:r>
            <a:r>
              <a:rPr lang="en-US" sz="600" dirty="0" smtClean="0"/>
              <a:t>Wagner</a:t>
            </a:r>
            <a:r>
              <a:rPr lang="en-US" sz="600" dirty="0"/>
              <a:t>, and </a:t>
            </a:r>
            <a:r>
              <a:rPr lang="en-US" sz="600" dirty="0" err="1"/>
              <a:t>Wegmann</a:t>
            </a:r>
            <a:r>
              <a:rPr lang="en-US" sz="600" dirty="0"/>
              <a:t> 2017, p 551). </a:t>
            </a:r>
            <a:endParaRPr lang="en-US" sz="600" dirty="0">
              <a:effectLst/>
            </a:endParaRPr>
          </a:p>
        </p:txBody>
      </p:sp>
      <p:sp>
        <p:nvSpPr>
          <p:cNvPr id="82" name="Rectangle 81"/>
          <p:cNvSpPr/>
          <p:nvPr/>
        </p:nvSpPr>
        <p:spPr>
          <a:xfrm>
            <a:off x="4559851" y="838895"/>
            <a:ext cx="3097031" cy="276999"/>
          </a:xfrm>
          <a:prstGeom prst="rect">
            <a:avLst/>
          </a:prstGeom>
        </p:spPr>
        <p:txBody>
          <a:bodyPr wrap="square">
            <a:spAutoFit/>
          </a:bodyPr>
          <a:lstStyle/>
          <a:p>
            <a:pPr algn="ctr"/>
            <a:r>
              <a:rPr lang="en-US" sz="1200" b="1" dirty="0" smtClean="0">
                <a:solidFill>
                  <a:srgbClr val="C00000"/>
                </a:solidFill>
              </a:rPr>
              <a:t>Introduction</a:t>
            </a:r>
            <a:endParaRPr lang="en-US" sz="1200" b="1" dirty="0">
              <a:solidFill>
                <a:srgbClr val="C00000"/>
              </a:solidFill>
            </a:endParaRPr>
          </a:p>
        </p:txBody>
      </p:sp>
      <p:sp>
        <p:nvSpPr>
          <p:cNvPr id="85" name="TextBox 84"/>
          <p:cNvSpPr txBox="1"/>
          <p:nvPr/>
        </p:nvSpPr>
        <p:spPr>
          <a:xfrm>
            <a:off x="6027851" y="1111276"/>
            <a:ext cx="1676376" cy="1292662"/>
          </a:xfrm>
          <a:prstGeom prst="rect">
            <a:avLst/>
          </a:prstGeom>
          <a:noFill/>
        </p:spPr>
        <p:txBody>
          <a:bodyPr wrap="square" rtlCol="0">
            <a:spAutoFit/>
          </a:bodyPr>
          <a:lstStyle/>
          <a:p>
            <a:pPr marL="171450" indent="-171450">
              <a:buFont typeface="Arial" panose="020B0604020202020204" pitchFamily="34" charset="0"/>
              <a:buChar char="•"/>
            </a:pPr>
            <a:r>
              <a:rPr lang="en-US" sz="600" dirty="0"/>
              <a:t>The original presentation or development of asthma may </a:t>
            </a:r>
            <a:r>
              <a:rPr lang="en-US" sz="600" dirty="0" smtClean="0"/>
              <a:t>occur in children or adults</a:t>
            </a:r>
          </a:p>
          <a:p>
            <a:pPr marL="171450" indent="-171450">
              <a:buFont typeface="Arial" panose="020B0604020202020204" pitchFamily="34" charset="0"/>
              <a:buChar char="•"/>
            </a:pPr>
            <a:r>
              <a:rPr lang="en-US" sz="600" dirty="0" smtClean="0"/>
              <a:t>Acute asthma exacerbation may be gradual or sudden in onset, depending on the phenotype </a:t>
            </a:r>
            <a:r>
              <a:rPr lang="en-US" sz="600" dirty="0"/>
              <a:t>(</a:t>
            </a:r>
            <a:r>
              <a:rPr lang="en-US" sz="600" dirty="0" err="1"/>
              <a:t>Restrepo</a:t>
            </a:r>
            <a:r>
              <a:rPr lang="en-US" sz="600" dirty="0"/>
              <a:t>, et al, p 534</a:t>
            </a:r>
            <a:r>
              <a:rPr lang="en-US" sz="600" dirty="0" smtClean="0"/>
              <a:t>).</a:t>
            </a:r>
            <a:endParaRPr lang="en-US" sz="600" dirty="0"/>
          </a:p>
          <a:p>
            <a:pPr marL="171450" indent="-171450">
              <a:buFont typeface="Arial" panose="020B0604020202020204" pitchFamily="34" charset="0"/>
              <a:buChar char="•"/>
            </a:pPr>
            <a:r>
              <a:rPr lang="en-US" sz="600" dirty="0"/>
              <a:t>be seen in pediatric patients, or it may have a new onset in adulthood. </a:t>
            </a:r>
            <a:endParaRPr lang="en-US" sz="600" dirty="0" smtClean="0"/>
          </a:p>
          <a:p>
            <a:pPr marL="171450" indent="-171450">
              <a:buFont typeface="Arial" panose="020B0604020202020204" pitchFamily="34" charset="0"/>
              <a:buChar char="•"/>
            </a:pPr>
            <a:r>
              <a:rPr lang="en-US" sz="600" dirty="0" smtClean="0"/>
              <a:t>Effective management is multi-factorial</a:t>
            </a:r>
          </a:p>
          <a:p>
            <a:pPr marL="171450" indent="-171450">
              <a:buFont typeface="Arial" panose="020B0604020202020204" pitchFamily="34" charset="0"/>
              <a:buChar char="•"/>
            </a:pPr>
            <a:r>
              <a:rPr lang="en-US" sz="600" dirty="0" smtClean="0"/>
              <a:t>This topic was chosen due to it’s relevance in the healthcare setting, and applicability to the practice of the APN. </a:t>
            </a:r>
          </a:p>
          <a:p>
            <a:pPr marL="171450" indent="-171450">
              <a:buFont typeface="Arial" panose="020B0604020202020204" pitchFamily="34" charset="0"/>
              <a:buChar char="•"/>
            </a:pPr>
            <a:r>
              <a:rPr lang="en-US" sz="600" dirty="0" smtClean="0"/>
              <a:t>APN’s must understand and be prepared to encounter this common illness.</a:t>
            </a:r>
          </a:p>
        </p:txBody>
      </p:sp>
      <p:sp>
        <p:nvSpPr>
          <p:cNvPr id="86" name="TextBox 85"/>
          <p:cNvSpPr txBox="1"/>
          <p:nvPr/>
        </p:nvSpPr>
        <p:spPr>
          <a:xfrm>
            <a:off x="4681423" y="5518145"/>
            <a:ext cx="1557497" cy="184666"/>
          </a:xfrm>
          <a:prstGeom prst="rect">
            <a:avLst/>
          </a:prstGeom>
          <a:noFill/>
        </p:spPr>
        <p:txBody>
          <a:bodyPr wrap="square" rtlCol="0">
            <a:spAutoFit/>
          </a:bodyPr>
          <a:lstStyle/>
          <a:p>
            <a:pPr indent="115888"/>
            <a:endParaRPr lang="en-US" sz="600" dirty="0">
              <a:latin typeface="Cambria" panose="02040503050406030204" pitchFamily="18" charset="0"/>
            </a:endParaRPr>
          </a:p>
        </p:txBody>
      </p:sp>
      <p:sp>
        <p:nvSpPr>
          <p:cNvPr id="87" name="TextBox 86"/>
          <p:cNvSpPr txBox="1"/>
          <p:nvPr/>
        </p:nvSpPr>
        <p:spPr>
          <a:xfrm>
            <a:off x="6111084" y="5102136"/>
            <a:ext cx="1625728" cy="184666"/>
          </a:xfrm>
          <a:prstGeom prst="rect">
            <a:avLst/>
          </a:prstGeom>
          <a:noFill/>
        </p:spPr>
        <p:txBody>
          <a:bodyPr wrap="square" rtlCol="0">
            <a:spAutoFit/>
          </a:bodyPr>
          <a:lstStyle/>
          <a:p>
            <a:pPr indent="115888"/>
            <a:endParaRPr lang="en-US" sz="600" dirty="0">
              <a:latin typeface="Cambria" panose="02040503050406030204" pitchFamily="18" charset="0"/>
            </a:endParaRPr>
          </a:p>
        </p:txBody>
      </p:sp>
      <p:sp>
        <p:nvSpPr>
          <p:cNvPr id="88" name="Rectangle 87"/>
          <p:cNvSpPr/>
          <p:nvPr/>
        </p:nvSpPr>
        <p:spPr>
          <a:xfrm>
            <a:off x="4956596" y="1305439"/>
            <a:ext cx="3045951" cy="276999"/>
          </a:xfrm>
          <a:prstGeom prst="rect">
            <a:avLst/>
          </a:prstGeom>
        </p:spPr>
        <p:txBody>
          <a:bodyPr wrap="square">
            <a:spAutoFit/>
          </a:bodyPr>
          <a:lstStyle/>
          <a:p>
            <a:pPr algn="ctr"/>
            <a:endParaRPr lang="en-US" sz="1200" dirty="0"/>
          </a:p>
        </p:txBody>
      </p:sp>
      <p:sp>
        <p:nvSpPr>
          <p:cNvPr id="3" name="Rectangle 2"/>
          <p:cNvSpPr/>
          <p:nvPr/>
        </p:nvSpPr>
        <p:spPr>
          <a:xfrm>
            <a:off x="1688457" y="1375546"/>
            <a:ext cx="1323975" cy="1754326"/>
          </a:xfrm>
          <a:prstGeom prst="rect">
            <a:avLst/>
          </a:prstGeom>
        </p:spPr>
        <p:txBody>
          <a:bodyPr wrap="square">
            <a:spAutoFit/>
          </a:bodyPr>
          <a:lstStyle/>
          <a:p>
            <a:pPr marR="0" lvl="0">
              <a:spcBef>
                <a:spcPts val="0"/>
              </a:spcBef>
              <a:spcAft>
                <a:spcPts val="0"/>
              </a:spcAft>
            </a:pPr>
            <a:r>
              <a:rPr lang="en-US" sz="600" dirty="0" smtClean="0">
                <a:ea typeface="Calibri" panose="020F0502020204030204" pitchFamily="34" charset="0"/>
                <a:cs typeface="Times New Roman" panose="02020603050405020304" pitchFamily="18" charset="0"/>
              </a:rPr>
              <a:t>Airway inflammation can lead to the following clinical presentation:</a:t>
            </a:r>
          </a:p>
          <a:p>
            <a:pPr marR="0" lvl="0">
              <a:spcBef>
                <a:spcPts val="0"/>
              </a:spcBef>
              <a:spcAft>
                <a:spcPts val="0"/>
              </a:spcAft>
            </a:pPr>
            <a:endParaRPr lang="en-US" sz="600" dirty="0" smtClean="0">
              <a:ea typeface="Calibri" panose="020F0502020204030204" pitchFamily="34" charset="0"/>
              <a:cs typeface="Times New Roman" panose="02020603050405020304" pitchFamily="18" charset="0"/>
            </a:endParaRPr>
          </a:p>
          <a:p>
            <a:pPr marL="171450" marR="0" lvl="0" indent="-171450">
              <a:spcBef>
                <a:spcPts val="0"/>
              </a:spcBef>
              <a:spcAft>
                <a:spcPts val="0"/>
              </a:spcAft>
              <a:buFont typeface="Arial" panose="020B0604020202020204" pitchFamily="34" charset="0"/>
              <a:buChar char="•"/>
            </a:pPr>
            <a:r>
              <a:rPr lang="en-US" sz="600" dirty="0" smtClean="0">
                <a:ea typeface="Calibri" panose="020F0502020204030204" pitchFamily="34" charset="0"/>
                <a:cs typeface="Times New Roman" panose="02020603050405020304" pitchFamily="18" charset="0"/>
              </a:rPr>
              <a:t>Dyspnea</a:t>
            </a:r>
          </a:p>
          <a:p>
            <a:pPr marL="171450" marR="0" lvl="0" indent="-171450">
              <a:spcBef>
                <a:spcPts val="0"/>
              </a:spcBef>
              <a:spcAft>
                <a:spcPts val="0"/>
              </a:spcAft>
              <a:buFont typeface="Arial" panose="020B0604020202020204" pitchFamily="34" charset="0"/>
              <a:buChar char="•"/>
            </a:pPr>
            <a:r>
              <a:rPr lang="en-US" sz="600" dirty="0" smtClean="0">
                <a:ea typeface="Calibri" panose="020F0502020204030204" pitchFamily="34" charset="0"/>
                <a:cs typeface="Times New Roman" panose="02020603050405020304" pitchFamily="18" charset="0"/>
              </a:rPr>
              <a:t>Cough</a:t>
            </a:r>
          </a:p>
          <a:p>
            <a:pPr marL="171450" marR="0" lvl="0" indent="-171450">
              <a:spcBef>
                <a:spcPts val="0"/>
              </a:spcBef>
              <a:spcAft>
                <a:spcPts val="0"/>
              </a:spcAft>
              <a:buFont typeface="Arial" panose="020B0604020202020204" pitchFamily="34" charset="0"/>
              <a:buChar char="•"/>
            </a:pPr>
            <a:r>
              <a:rPr lang="en-US" sz="600" dirty="0">
                <a:ea typeface="Calibri" panose="020F0502020204030204" pitchFamily="34" charset="0"/>
                <a:cs typeface="Times New Roman" panose="02020603050405020304" pitchFamily="18" charset="0"/>
              </a:rPr>
              <a:t>C</a:t>
            </a:r>
            <a:r>
              <a:rPr lang="en-US" sz="600" dirty="0" smtClean="0">
                <a:ea typeface="Calibri" panose="020F0502020204030204" pitchFamily="34" charset="0"/>
                <a:cs typeface="Times New Roman" panose="02020603050405020304" pitchFamily="18" charset="0"/>
              </a:rPr>
              <a:t>hest tightness</a:t>
            </a:r>
          </a:p>
          <a:p>
            <a:pPr marL="171450" marR="0" lvl="0" indent="-171450">
              <a:spcBef>
                <a:spcPts val="0"/>
              </a:spcBef>
              <a:spcAft>
                <a:spcPts val="0"/>
              </a:spcAft>
              <a:buFont typeface="Arial" panose="020B0604020202020204" pitchFamily="34" charset="0"/>
              <a:buChar char="•"/>
            </a:pPr>
            <a:r>
              <a:rPr lang="en-US" sz="600" dirty="0" smtClean="0">
                <a:ea typeface="Calibri" panose="020F0502020204030204" pitchFamily="34" charset="0"/>
                <a:cs typeface="Times New Roman" panose="02020603050405020304" pitchFamily="18" charset="0"/>
              </a:rPr>
              <a:t>Wheezing</a:t>
            </a:r>
            <a:endParaRPr lang="en-US" sz="600" dirty="0">
              <a:ea typeface="Calibri" panose="020F0502020204030204" pitchFamily="34" charset="0"/>
              <a:cs typeface="Times New Roman" panose="02020603050405020304" pitchFamily="18" charset="0"/>
            </a:endParaRPr>
          </a:p>
          <a:p>
            <a:pPr marL="171450" marR="0" lvl="0" indent="-171450">
              <a:spcBef>
                <a:spcPts val="0"/>
              </a:spcBef>
              <a:spcAft>
                <a:spcPts val="0"/>
              </a:spcAft>
              <a:buFont typeface="Arial" panose="020B0604020202020204" pitchFamily="34" charset="0"/>
              <a:buChar char="•"/>
            </a:pPr>
            <a:r>
              <a:rPr lang="en-US" sz="600" dirty="0">
                <a:ea typeface="Calibri" panose="020F0502020204030204" pitchFamily="34" charset="0"/>
                <a:cs typeface="Times New Roman" panose="02020603050405020304" pitchFamily="18" charset="0"/>
              </a:rPr>
              <a:t>A</a:t>
            </a:r>
            <a:r>
              <a:rPr lang="en-US" sz="600" dirty="0" smtClean="0">
                <a:ea typeface="Calibri" panose="020F0502020204030204" pitchFamily="34" charset="0"/>
                <a:cs typeface="Times New Roman" panose="02020603050405020304" pitchFamily="18" charset="0"/>
              </a:rPr>
              <a:t>irflow obstruction</a:t>
            </a:r>
          </a:p>
          <a:p>
            <a:pPr marL="171450" marR="0" lvl="0" indent="-171450">
              <a:spcBef>
                <a:spcPts val="0"/>
              </a:spcBef>
              <a:spcAft>
                <a:spcPts val="0"/>
              </a:spcAft>
              <a:buFont typeface="Arial" panose="020B0604020202020204" pitchFamily="34" charset="0"/>
              <a:buChar char="•"/>
            </a:pPr>
            <a:r>
              <a:rPr lang="en-US" sz="600" dirty="0">
                <a:ea typeface="Calibri" panose="020F0502020204030204" pitchFamily="34" charset="0"/>
                <a:cs typeface="Times New Roman" panose="02020603050405020304" pitchFamily="18" charset="0"/>
              </a:rPr>
              <a:t>A</a:t>
            </a:r>
            <a:r>
              <a:rPr lang="en-US" sz="600" dirty="0" smtClean="0">
                <a:ea typeface="Calibri" panose="020F0502020204030204" pitchFamily="34" charset="0"/>
                <a:cs typeface="Times New Roman" panose="02020603050405020304" pitchFamily="18" charset="0"/>
              </a:rPr>
              <a:t>ny </a:t>
            </a:r>
            <a:r>
              <a:rPr lang="en-US" sz="600" dirty="0">
                <a:ea typeface="Calibri" panose="020F0502020204030204" pitchFamily="34" charset="0"/>
                <a:cs typeface="Times New Roman" panose="02020603050405020304" pitchFamily="18" charset="0"/>
              </a:rPr>
              <a:t>combination of these symptoms </a:t>
            </a:r>
            <a:endParaRPr lang="en-US" sz="600" dirty="0" smtClean="0">
              <a:ea typeface="Calibri" panose="020F0502020204030204" pitchFamily="34" charset="0"/>
              <a:cs typeface="Times New Roman" panose="02020603050405020304" pitchFamily="18" charset="0"/>
            </a:endParaRPr>
          </a:p>
          <a:p>
            <a:pPr marL="171450" marR="0" lvl="0" indent="-171450">
              <a:spcBef>
                <a:spcPts val="0"/>
              </a:spcBef>
              <a:spcAft>
                <a:spcPts val="0"/>
              </a:spcAft>
              <a:buFont typeface="Arial" panose="020B0604020202020204" pitchFamily="34" charset="0"/>
              <a:buChar char="•"/>
            </a:pPr>
            <a:endParaRPr lang="en-US" sz="600" dirty="0" smtClean="0">
              <a:ea typeface="Calibri" panose="020F0502020204030204" pitchFamily="34" charset="0"/>
              <a:cs typeface="Times New Roman" panose="02020603050405020304" pitchFamily="18" charset="0"/>
            </a:endParaRPr>
          </a:p>
          <a:p>
            <a:pPr marL="171450" marR="0" lvl="0" indent="-171450">
              <a:spcBef>
                <a:spcPts val="0"/>
              </a:spcBef>
              <a:spcAft>
                <a:spcPts val="0"/>
              </a:spcAft>
              <a:buFont typeface="Arial" panose="020B0604020202020204" pitchFamily="34" charset="0"/>
              <a:buChar char="•"/>
            </a:pPr>
            <a:r>
              <a:rPr lang="en-US" sz="600" dirty="0"/>
              <a:t>Evaluation of peak flow may be useful during asthma exacerbation, but only if patient’s individualized peak flow baseline is current and known during the time of treatment (Fanta 2017, p 1).</a:t>
            </a:r>
            <a:endParaRPr lang="en-US" sz="600" dirty="0">
              <a:effectLst/>
              <a:ea typeface="Calibri" panose="020F0502020204030204" pitchFamily="34" charset="0"/>
              <a:cs typeface="Times New Roman" panose="02020603050405020304" pitchFamily="18" charset="0"/>
            </a:endParaRPr>
          </a:p>
        </p:txBody>
      </p:sp>
      <p:sp>
        <p:nvSpPr>
          <p:cNvPr id="4" name="Rectangle 3"/>
          <p:cNvSpPr/>
          <p:nvPr/>
        </p:nvSpPr>
        <p:spPr>
          <a:xfrm>
            <a:off x="3102415" y="2912850"/>
            <a:ext cx="1555063" cy="184666"/>
          </a:xfrm>
          <a:prstGeom prst="rect">
            <a:avLst/>
          </a:prstGeom>
        </p:spPr>
        <p:txBody>
          <a:bodyPr wrap="square">
            <a:spAutoFit/>
          </a:bodyPr>
          <a:lstStyle/>
          <a:p>
            <a:r>
              <a:rPr lang="en-US" sz="600" dirty="0">
                <a:ea typeface="Calibri" panose="020F0502020204030204" pitchFamily="34" charset="0"/>
                <a:cs typeface="Shruti" panose="020B0502040204020203" pitchFamily="34" charset="0"/>
              </a:rPr>
              <a:t>Red </a:t>
            </a:r>
            <a:r>
              <a:rPr lang="en-US" sz="600" dirty="0" smtClean="0">
                <a:ea typeface="Calibri" panose="020F0502020204030204" pitchFamily="34" charset="0"/>
                <a:cs typeface="Shruti" panose="020B0502040204020203" pitchFamily="34" charset="0"/>
              </a:rPr>
              <a:t>flags of </a:t>
            </a:r>
            <a:r>
              <a:rPr lang="en-US" sz="600" dirty="0">
                <a:ea typeface="Calibri" panose="020F0502020204030204" pitchFamily="34" charset="0"/>
                <a:cs typeface="Shruti" panose="020B0502040204020203" pitchFamily="34" charset="0"/>
              </a:rPr>
              <a:t>impending respiratory </a:t>
            </a:r>
            <a:r>
              <a:rPr lang="en-US" sz="600" dirty="0" smtClean="0">
                <a:ea typeface="Calibri" panose="020F0502020204030204" pitchFamily="34" charset="0"/>
                <a:cs typeface="Shruti" panose="020B0502040204020203" pitchFamily="34" charset="0"/>
              </a:rPr>
              <a:t>failure:</a:t>
            </a:r>
            <a:endParaRPr lang="en-US" sz="600" dirty="0">
              <a:cs typeface="Shruti" panose="020B0502040204020203" pitchFamily="34" charset="0"/>
            </a:endParaRPr>
          </a:p>
        </p:txBody>
      </p:sp>
      <p:sp>
        <p:nvSpPr>
          <p:cNvPr id="5" name="Rectangle 4"/>
          <p:cNvSpPr/>
          <p:nvPr/>
        </p:nvSpPr>
        <p:spPr>
          <a:xfrm>
            <a:off x="3113156" y="3103198"/>
            <a:ext cx="1345659" cy="2277547"/>
          </a:xfrm>
          <a:prstGeom prst="rect">
            <a:avLst/>
          </a:prstGeom>
        </p:spPr>
        <p:txBody>
          <a:bodyPr wrap="square">
            <a:spAutoFit/>
          </a:bodyPr>
          <a:lstStyle/>
          <a:p>
            <a:pPr marL="171450" marR="0" lvl="0" indent="-171450">
              <a:spcBef>
                <a:spcPts val="0"/>
              </a:spcBef>
              <a:spcAft>
                <a:spcPts val="0"/>
              </a:spcAft>
              <a:buFont typeface="Arial" panose="020B0604020202020204" pitchFamily="34" charset="0"/>
              <a:buChar char="•"/>
            </a:pPr>
            <a:r>
              <a:rPr lang="en-US" sz="600" dirty="0">
                <a:ea typeface="Calibri" panose="020F0502020204030204" pitchFamily="34" charset="0"/>
                <a:cs typeface="Times New Roman" panose="02020603050405020304" pitchFamily="18" charset="0"/>
              </a:rPr>
              <a:t>Tachypnea </a:t>
            </a:r>
          </a:p>
          <a:p>
            <a:pPr marL="171450" marR="0" lvl="0" indent="-171450">
              <a:spcBef>
                <a:spcPts val="0"/>
              </a:spcBef>
              <a:spcAft>
                <a:spcPts val="0"/>
              </a:spcAft>
              <a:buFont typeface="Arial" panose="020B0604020202020204" pitchFamily="34" charset="0"/>
              <a:buChar char="•"/>
            </a:pPr>
            <a:r>
              <a:rPr lang="en-US" sz="600" dirty="0">
                <a:ea typeface="Calibri" panose="020F0502020204030204" pitchFamily="34" charset="0"/>
                <a:cs typeface="Times New Roman" panose="02020603050405020304" pitchFamily="18" charset="0"/>
              </a:rPr>
              <a:t>Tachycardia</a:t>
            </a:r>
          </a:p>
          <a:p>
            <a:pPr marL="171450" marR="0" lvl="0" indent="-171450">
              <a:spcBef>
                <a:spcPts val="0"/>
              </a:spcBef>
              <a:spcAft>
                <a:spcPts val="800"/>
              </a:spcAft>
              <a:buFont typeface="Arial" panose="020B0604020202020204" pitchFamily="34" charset="0"/>
              <a:buChar char="•"/>
            </a:pPr>
            <a:r>
              <a:rPr lang="en-US" sz="600" dirty="0">
                <a:ea typeface="Calibri" panose="020F0502020204030204" pitchFamily="34" charset="0"/>
                <a:cs typeface="Times New Roman" panose="02020603050405020304" pitchFamily="18" charset="0"/>
              </a:rPr>
              <a:t>Use of accessory muscles </a:t>
            </a:r>
          </a:p>
          <a:p>
            <a:pPr marL="171450" marR="0" lvl="0" indent="-171450">
              <a:spcBef>
                <a:spcPts val="0"/>
              </a:spcBef>
              <a:spcAft>
                <a:spcPts val="800"/>
              </a:spcAft>
              <a:buFont typeface="Arial" panose="020B0604020202020204" pitchFamily="34" charset="0"/>
              <a:buChar char="•"/>
            </a:pPr>
            <a:r>
              <a:rPr lang="en-US" sz="600" dirty="0" smtClean="0">
                <a:ea typeface="Calibri" panose="020F0502020204030204" pitchFamily="34" charset="0"/>
                <a:cs typeface="Times New Roman" panose="02020603050405020304" pitchFamily="18" charset="0"/>
              </a:rPr>
              <a:t>The presence </a:t>
            </a:r>
            <a:r>
              <a:rPr lang="en-US" sz="600" dirty="0">
                <a:ea typeface="Calibri" panose="020F0502020204030204" pitchFamily="34" charset="0"/>
                <a:cs typeface="Times New Roman" panose="02020603050405020304" pitchFamily="18" charset="0"/>
              </a:rPr>
              <a:t>of </a:t>
            </a:r>
            <a:r>
              <a:rPr lang="en-US" sz="600" dirty="0" err="1">
                <a:ea typeface="Calibri" panose="020F0502020204030204" pitchFamily="34" charset="0"/>
                <a:cs typeface="Times New Roman" panose="02020603050405020304" pitchFamily="18" charset="0"/>
              </a:rPr>
              <a:t>pulsus</a:t>
            </a:r>
            <a:r>
              <a:rPr lang="en-US" sz="600" dirty="0">
                <a:ea typeface="Calibri" panose="020F0502020204030204" pitchFamily="34" charset="0"/>
                <a:cs typeface="Times New Roman" panose="02020603050405020304" pitchFamily="18" charset="0"/>
              </a:rPr>
              <a:t> </a:t>
            </a:r>
            <a:r>
              <a:rPr lang="en-US" sz="600" dirty="0" err="1">
                <a:ea typeface="Calibri" panose="020F0502020204030204" pitchFamily="34" charset="0"/>
                <a:cs typeface="Times New Roman" panose="02020603050405020304" pitchFamily="18" charset="0"/>
              </a:rPr>
              <a:t>paradoxus</a:t>
            </a:r>
            <a:r>
              <a:rPr lang="en-US" sz="600" dirty="0">
                <a:ea typeface="Calibri" panose="020F0502020204030204" pitchFamily="34" charset="0"/>
                <a:cs typeface="Times New Roman" panose="02020603050405020304" pitchFamily="18" charset="0"/>
              </a:rPr>
              <a:t> in patients with acute </a:t>
            </a:r>
            <a:r>
              <a:rPr lang="en-US" sz="600" dirty="0" smtClean="0">
                <a:ea typeface="Calibri" panose="020F0502020204030204" pitchFamily="34" charset="0"/>
                <a:cs typeface="Times New Roman" panose="02020603050405020304" pitchFamily="18" charset="0"/>
              </a:rPr>
              <a:t>severe </a:t>
            </a:r>
            <a:r>
              <a:rPr lang="en-US" sz="600" dirty="0">
                <a:ea typeface="Calibri" panose="020F0502020204030204" pitchFamily="34" charset="0"/>
                <a:cs typeface="Times New Roman" panose="02020603050405020304" pitchFamily="18" charset="0"/>
              </a:rPr>
              <a:t>asthma is an indication of </a:t>
            </a:r>
            <a:r>
              <a:rPr lang="en-US" sz="600" dirty="0" err="1">
                <a:ea typeface="Calibri" panose="020F0502020204030204" pitchFamily="34" charset="0"/>
                <a:cs typeface="Times New Roman" panose="02020603050405020304" pitchFamily="18" charset="0"/>
              </a:rPr>
              <a:t>ventilatory</a:t>
            </a:r>
            <a:r>
              <a:rPr lang="en-US" sz="600" dirty="0">
                <a:ea typeface="Calibri" panose="020F0502020204030204" pitchFamily="34" charset="0"/>
                <a:cs typeface="Times New Roman" panose="02020603050405020304" pitchFamily="18" charset="0"/>
              </a:rPr>
              <a:t> muscle </a:t>
            </a:r>
            <a:r>
              <a:rPr lang="en-US" sz="600" dirty="0" smtClean="0">
                <a:ea typeface="Calibri" panose="020F0502020204030204" pitchFamily="34" charset="0"/>
                <a:cs typeface="Times New Roman" panose="02020603050405020304" pitchFamily="18" charset="0"/>
              </a:rPr>
              <a:t>fatigue </a:t>
            </a:r>
            <a:r>
              <a:rPr lang="en-US" sz="600" dirty="0">
                <a:ea typeface="Calibri" panose="020F0502020204030204" pitchFamily="34" charset="0"/>
                <a:cs typeface="Times New Roman" panose="02020603050405020304" pitchFamily="18" charset="0"/>
              </a:rPr>
              <a:t>and impending respiratory </a:t>
            </a:r>
            <a:r>
              <a:rPr lang="en-US" sz="600" dirty="0" smtClean="0">
                <a:ea typeface="Calibri" panose="020F0502020204030204" pitchFamily="34" charset="0"/>
                <a:cs typeface="Times New Roman" panose="02020603050405020304" pitchFamily="18" charset="0"/>
              </a:rPr>
              <a:t>failure</a:t>
            </a:r>
            <a:r>
              <a:rPr lang="en-US" sz="600" dirty="0">
                <a:ea typeface="Calibri" panose="020F0502020204030204" pitchFamily="34" charset="0"/>
                <a:cs typeface="Times New Roman" panose="02020603050405020304" pitchFamily="18" charset="0"/>
              </a:rPr>
              <a:t> </a:t>
            </a:r>
            <a:r>
              <a:rPr lang="en-US" sz="600" dirty="0"/>
              <a:t>(</a:t>
            </a:r>
            <a:r>
              <a:rPr lang="en-US" sz="600" dirty="0" err="1"/>
              <a:t>Restrepo</a:t>
            </a:r>
            <a:r>
              <a:rPr lang="en-US" sz="600" dirty="0"/>
              <a:t>, et al, p </a:t>
            </a:r>
            <a:r>
              <a:rPr lang="en-US" sz="600"/>
              <a:t>523</a:t>
            </a:r>
            <a:r>
              <a:rPr lang="en-US" sz="600" smtClean="0"/>
              <a:t>).</a:t>
            </a:r>
            <a:endParaRPr lang="en-US" sz="600" dirty="0" smtClean="0">
              <a:cs typeface="Times New Roman" panose="02020603050405020304" pitchFamily="18" charset="0"/>
            </a:endParaRPr>
          </a:p>
          <a:p>
            <a:pPr marL="171450" marR="0" lvl="0" indent="-171450">
              <a:spcBef>
                <a:spcPts val="0"/>
              </a:spcBef>
              <a:spcAft>
                <a:spcPts val="800"/>
              </a:spcAft>
              <a:buFont typeface="Arial" panose="020B0604020202020204" pitchFamily="34" charset="0"/>
              <a:buChar char="•"/>
            </a:pPr>
            <a:r>
              <a:rPr lang="en-US" sz="600" dirty="0" smtClean="0"/>
              <a:t>Use </a:t>
            </a:r>
            <a:r>
              <a:rPr lang="en-US" sz="600" dirty="0"/>
              <a:t>of mechanical ventilation is indicated when other therapies fail to improve the patient’s symptoms and the patient has had a decrease in respiratory effort, change in mental status, or exhibits hypercapnia and respiratory acidosis (Fanta 2017, p 6</a:t>
            </a:r>
            <a:r>
              <a:rPr lang="en-US" sz="600" dirty="0" smtClean="0"/>
              <a:t>).</a:t>
            </a:r>
            <a:endParaRPr lang="en-US" sz="600" dirty="0">
              <a:latin typeface="Cambria" panose="02040503050406030204" pitchFamily="18" charset="0"/>
            </a:endParaRPr>
          </a:p>
          <a:p>
            <a:pPr marR="0" lvl="0">
              <a:spcBef>
                <a:spcPts val="0"/>
              </a:spcBef>
              <a:spcAft>
                <a:spcPts val="800"/>
              </a:spcAft>
            </a:pPr>
            <a:endParaRPr lang="en-US" sz="800" dirty="0">
              <a:effectLst/>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7842" y="2697082"/>
            <a:ext cx="2889546" cy="2195378"/>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55127" y="5442884"/>
            <a:ext cx="2869092" cy="1147637"/>
          </a:xfrm>
          <a:prstGeom prst="rect">
            <a:avLst/>
          </a:prstGeom>
        </p:spPr>
      </p:pic>
      <p:sp>
        <p:nvSpPr>
          <p:cNvPr id="15" name="Rectangle 14"/>
          <p:cNvSpPr/>
          <p:nvPr/>
        </p:nvSpPr>
        <p:spPr>
          <a:xfrm>
            <a:off x="4618797" y="5343198"/>
            <a:ext cx="2972660" cy="1384995"/>
          </a:xfrm>
          <a:prstGeom prst="rect">
            <a:avLst/>
          </a:prstGeom>
        </p:spPr>
        <p:txBody>
          <a:bodyPr wrap="square">
            <a:spAutoFit/>
          </a:bodyPr>
          <a:lstStyle/>
          <a:p>
            <a:pPr marL="171450" indent="-171450">
              <a:buFont typeface="Arial" panose="020B0604020202020204" pitchFamily="34" charset="0"/>
              <a:buChar char="•"/>
            </a:pPr>
            <a:r>
              <a:rPr lang="en-US" sz="600" dirty="0"/>
              <a:t>Asthma is thought to have two phenotypes; gradual onset and sudden onset. Depending on the phenotype, the response to interventions may be different. For example, in gradual onset there is mucus plugging in the airway, and a slower response to treatment. Sudden onset typically does not have mucus </a:t>
            </a:r>
            <a:r>
              <a:rPr lang="en-US" sz="600" dirty="0" smtClean="0"/>
              <a:t>plugging, </a:t>
            </a:r>
            <a:r>
              <a:rPr lang="en-US" sz="600" dirty="0"/>
              <a:t>and responds more rapidly to treatment (</a:t>
            </a:r>
            <a:r>
              <a:rPr lang="en-US" sz="600" dirty="0" err="1"/>
              <a:t>Restrepo</a:t>
            </a:r>
            <a:r>
              <a:rPr lang="en-US" sz="600" dirty="0"/>
              <a:t>, et al, p 522). This is one example of why understanding the complex pathophysiological processes is crucial when diagnosing and treating patients. </a:t>
            </a:r>
            <a:endParaRPr lang="en-US" sz="600" dirty="0" smtClean="0"/>
          </a:p>
          <a:p>
            <a:pPr marL="171450" indent="-171450">
              <a:buFont typeface="Arial" panose="020B0604020202020204" pitchFamily="34" charset="0"/>
              <a:buChar char="•"/>
            </a:pPr>
            <a:r>
              <a:rPr lang="en-US" sz="600" dirty="0" smtClean="0"/>
              <a:t>Understanding the pathophysiology of asthma supports the ability to prevent acute attacks by avoiding triggers, or intervening early when symptoms begin.</a:t>
            </a:r>
          </a:p>
          <a:p>
            <a:pPr marL="171450" indent="-171450">
              <a:buFont typeface="Arial" panose="020B0604020202020204" pitchFamily="34" charset="0"/>
              <a:buChar char="•"/>
            </a:pPr>
            <a:r>
              <a:rPr lang="en-US" sz="600" dirty="0" smtClean="0"/>
              <a:t>Early </a:t>
            </a:r>
            <a:r>
              <a:rPr lang="en-US" sz="600" dirty="0"/>
              <a:t>recognition and treatment of acute asthma exacerbation has direct effect on morbidity and mortality in these patients. </a:t>
            </a:r>
          </a:p>
          <a:p>
            <a:pPr marL="171450" indent="-171450">
              <a:buFont typeface="Arial" panose="020B0604020202020204" pitchFamily="34" charset="0"/>
              <a:buChar char="•"/>
            </a:pPr>
            <a:r>
              <a:rPr lang="en-US" sz="600" dirty="0" smtClean="0"/>
              <a:t>Understanding </a:t>
            </a:r>
            <a:r>
              <a:rPr lang="en-US" sz="600" dirty="0"/>
              <a:t>of the physiologic process occurring in asthmatic patients is critical in order to understand how therapeutic interventions impact the patient’s disease process.</a:t>
            </a:r>
            <a:endParaRPr lang="en-US" sz="600" dirty="0"/>
          </a:p>
        </p:txBody>
      </p: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36008" y="1373970"/>
            <a:ext cx="1126799" cy="1391109"/>
          </a:xfrm>
          <a:prstGeom prst="rect">
            <a:avLst/>
          </a:prstGeom>
        </p:spPr>
      </p:pic>
      <p:cxnSp>
        <p:nvCxnSpPr>
          <p:cNvPr id="58" name="Straight Connector 57"/>
          <p:cNvCxnSpPr/>
          <p:nvPr/>
        </p:nvCxnSpPr>
        <p:spPr>
          <a:xfrm>
            <a:off x="5417854" y="2592612"/>
            <a:ext cx="1389523" cy="112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550139" y="3119819"/>
            <a:ext cx="1517039" cy="2236510"/>
          </a:xfrm>
          <a:prstGeom prst="rect">
            <a:avLst/>
          </a:prstGeom>
        </p:spPr>
        <p:txBody>
          <a:bodyPr wrap="square">
            <a:spAutoFit/>
          </a:bodyPr>
          <a:lstStyle/>
          <a:p>
            <a:pPr marL="171450" indent="-171450">
              <a:spcAft>
                <a:spcPts val="800"/>
              </a:spcAft>
              <a:buFont typeface="Arial" panose="020B0604020202020204" pitchFamily="34" charset="0"/>
              <a:buChar char="•"/>
            </a:pPr>
            <a:r>
              <a:rPr lang="en-US" sz="600" dirty="0">
                <a:latin typeface="Calibri" panose="020F0502020204030204" pitchFamily="34" charset="0"/>
                <a:ea typeface="Calibri" panose="020F0502020204030204" pitchFamily="34" charset="0"/>
                <a:cs typeface="Times New Roman" panose="02020603050405020304" pitchFamily="18" charset="0"/>
              </a:rPr>
              <a:t>An asthma exacerbation can usually be presented in the clinical setting under one of two subcategories; </a:t>
            </a:r>
            <a:r>
              <a:rPr lang="en-US" sz="600" dirty="0" smtClean="0">
                <a:latin typeface="Calibri" panose="020F0502020204030204" pitchFamily="34" charset="0"/>
                <a:ea typeface="Calibri" panose="020F0502020204030204" pitchFamily="34" charset="0"/>
                <a:cs typeface="Times New Roman" panose="02020603050405020304" pitchFamily="18" charset="0"/>
              </a:rPr>
              <a:t>severe, </a:t>
            </a:r>
            <a:r>
              <a:rPr lang="en-US" sz="600" dirty="0">
                <a:latin typeface="Calibri" panose="020F0502020204030204" pitchFamily="34" charset="0"/>
                <a:ea typeface="Calibri" panose="020F0502020204030204" pitchFamily="34" charset="0"/>
                <a:cs typeface="Times New Roman" panose="02020603050405020304" pitchFamily="18" charset="0"/>
              </a:rPr>
              <a:t>or respiratory arrest imminent.</a:t>
            </a:r>
          </a:p>
          <a:p>
            <a:pPr marL="171450" indent="-171450">
              <a:spcAft>
                <a:spcPts val="800"/>
              </a:spcAft>
              <a:buFont typeface="Arial" panose="020B0604020202020204" pitchFamily="34" charset="0"/>
              <a:buChar char="•"/>
            </a:pPr>
            <a:r>
              <a:rPr lang="en-US" sz="600" dirty="0">
                <a:latin typeface="Calibri" panose="020F0502020204030204" pitchFamily="34" charset="0"/>
                <a:ea typeface="Calibri" panose="020F0502020204030204" pitchFamily="34" charset="0"/>
                <a:cs typeface="Times New Roman" panose="02020603050405020304" pitchFamily="18" charset="0"/>
              </a:rPr>
              <a:t>Severe: characterized by dyspnea at rest that interferes with conversation, peak expiratory flow rate (PEFR) &lt;40% predicted, usually requires emergency department (ED) visit and likely hospitalization. Patient experiences partial relief from frequent inhaled short-acting beta-agonists </a:t>
            </a:r>
          </a:p>
          <a:p>
            <a:pPr marL="171450" indent="-171450">
              <a:spcAft>
                <a:spcPts val="800"/>
              </a:spcAft>
              <a:buFont typeface="Arial" panose="020B0604020202020204" pitchFamily="34" charset="0"/>
              <a:buChar char="•"/>
            </a:pPr>
            <a:r>
              <a:rPr lang="en-US" sz="600" dirty="0">
                <a:latin typeface="Calibri" panose="020F0502020204030204" pitchFamily="34" charset="0"/>
                <a:ea typeface="Calibri" panose="020F0502020204030204" pitchFamily="34" charset="0"/>
                <a:cs typeface="Times New Roman" panose="02020603050405020304" pitchFamily="18" charset="0"/>
              </a:rPr>
              <a:t>Respiratory Arrest Imminent: Patient is too dyspneic to speak; sweating, PEFR &lt;25% predicted, requires ED/hospitalization; possible ICU, minimal or no relief from frequent inhaler, intravenous corticosteroids, and/or adjunctive therapies.</a:t>
            </a:r>
            <a:endParaRPr lang="en-US" sz="6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65" name="Straight Connector 64"/>
          <p:cNvCxnSpPr/>
          <p:nvPr/>
        </p:nvCxnSpPr>
        <p:spPr>
          <a:xfrm>
            <a:off x="5345921" y="4987263"/>
            <a:ext cx="1389523" cy="112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348754" y="5311527"/>
            <a:ext cx="1389523" cy="112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18753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2097</TotalTime>
  <Words>1655</Words>
  <Application>Microsoft Office PowerPoint</Application>
  <PresentationFormat>Widescreen</PresentationFormat>
  <Paragraphs>98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Cambria</vt:lpstr>
      <vt:lpstr>Shruti</vt:lpstr>
      <vt:lpstr>Times New Roman</vt:lpstr>
      <vt:lpstr>Office Theme</vt:lpstr>
      <vt:lpstr>PowerPoint Presentation</vt:lpstr>
    </vt:vector>
  </TitlesOfParts>
  <Company>Otterbein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Aaron Elswick</cp:lastModifiedBy>
  <cp:revision>59</cp:revision>
  <dcterms:created xsi:type="dcterms:W3CDTF">2014-10-09T18:51:19Z</dcterms:created>
  <dcterms:modified xsi:type="dcterms:W3CDTF">2017-07-27T00:18:00Z</dcterms:modified>
</cp:coreProperties>
</file>