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17" autoAdjust="0"/>
    <p:restoredTop sz="94660"/>
  </p:normalViewPr>
  <p:slideViewPr>
    <p:cSldViewPr snapToGrid="0">
      <p:cViewPr>
        <p:scale>
          <a:sx n="212" d="100"/>
          <a:sy n="212" d="100"/>
        </p:scale>
        <p:origin x="208" y="-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0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3401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849" y="5922750"/>
            <a:ext cx="1201402" cy="79095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347088" y="3968427"/>
            <a:ext cx="18829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MacIntyre, P. A., Scott, M., Seigne, R., Clark, A., Deveer, F., &amp; Minchin, I. (2018). An observational study of perioperative risk associated with aortic stenosis in non-cardiac surgery.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Anaesthesia And Intensive Care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46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(2), 207–214. 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Bhattacharyya, S., Mittal, T., Abayalingam, M., Kabir, T., Dalby, M., Cleland, J. G., … Rahman Haley, S. (2016). Classification of Aortic Stenosis by Flow and Gradient Patterns Provides Insights into the Pathophysiology of Disease.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Angiology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67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(7), 664–669.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Fehrmann, A., Treutlein, M., Rudolph, T., Rudolph, V., Weiss, K., Giese, D., … Baeßler, B. (2018). Myocardial T1 and T2 mapping in severe aortic stenosis: Potential novel insights into the pathophysiology of myocardial remodelling.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European Journal Of Radiology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107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 76–83.</a:t>
            </a:r>
          </a:p>
          <a:p>
            <a:pPr marL="118872" indent="-118872"/>
            <a:r>
              <a:rPr lang="en-US" sz="600" dirty="0"/>
              <a:t>Kanwar, A., Thaden, J. J., &amp; Nkomo, V. T. (2018). Management of Patients With Aortic Valve Stenosis. </a:t>
            </a:r>
            <a:r>
              <a:rPr lang="en-US" sz="600" i="1" dirty="0"/>
              <a:t>Mayo Clinic Proceedings</a:t>
            </a:r>
            <a:r>
              <a:rPr lang="en-US" sz="600" dirty="0"/>
              <a:t>, </a:t>
            </a:r>
            <a:r>
              <a:rPr lang="en-US" sz="600" i="1" dirty="0"/>
              <a:t>93</a:t>
            </a:r>
            <a:r>
              <a:rPr lang="en-US" sz="600" dirty="0"/>
              <a:t>(4), 488–508.</a:t>
            </a:r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39" y="7597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Aortic Stenosis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51064" y="356633"/>
            <a:ext cx="1219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Katonya C. Lawson, SRNA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0240" y="823543"/>
            <a:ext cx="1566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Introduction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52949" y="1143934"/>
            <a:ext cx="152561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Defined as “ fixed aortic valve narrowing ( Tanaka et al. 2018)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Normal aortic valve area is 2.5–3.5 cm</a:t>
            </a:r>
            <a:r>
              <a:rPr lang="en-US" sz="600" baseline="30000" dirty="0">
                <a:latin typeface="Cambria" panose="02040503050406030204" pitchFamily="18" charset="0"/>
              </a:rPr>
              <a:t>2</a:t>
            </a:r>
            <a:r>
              <a:rPr lang="en-US" sz="600" dirty="0">
                <a:latin typeface="Cambria" panose="02040503050406030204" pitchFamily="18" charset="0"/>
              </a:rPr>
              <a:t>  (Hines &amp; Marschall, 2018)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stenosis= valve area &lt; 2.5 cm</a:t>
            </a:r>
            <a:r>
              <a:rPr lang="en-US" sz="600" baseline="30000" dirty="0">
                <a:latin typeface="Cambria" panose="02040503050406030204" pitchFamily="18" charset="0"/>
              </a:rPr>
              <a:t>2</a:t>
            </a: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302401" y="823543"/>
            <a:ext cx="1770256" cy="276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Presentation of Process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583135" y="810386"/>
            <a:ext cx="1533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References Cited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543149" y="3796230"/>
            <a:ext cx="1524435" cy="285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Additional Sources</a:t>
            </a:r>
          </a:p>
        </p:txBody>
      </p:sp>
      <p:cxnSp>
        <p:nvCxnSpPr>
          <p:cNvPr id="50" name="Straight Connector 49"/>
          <p:cNvCxnSpPr>
            <a:cxnSpLocks/>
          </p:cNvCxnSpPr>
          <p:nvPr/>
        </p:nvCxnSpPr>
        <p:spPr>
          <a:xfrm>
            <a:off x="1824872" y="912506"/>
            <a:ext cx="0" cy="577915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</p:cNvCxnSpPr>
          <p:nvPr/>
        </p:nvCxnSpPr>
        <p:spPr>
          <a:xfrm>
            <a:off x="10481119" y="3832606"/>
            <a:ext cx="1560933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552663"/>
            <a:ext cx="1219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6003925" algn="ctr"/>
                <a:tab pos="11999913" algn="r"/>
              </a:tabLst>
            </a:pPr>
            <a:r>
              <a:rPr lang="en-US" sz="1200" dirty="0"/>
              <a:t>	</a:t>
            </a:r>
            <a:r>
              <a:rPr lang="en-US" sz="1200" i="1" dirty="0"/>
              <a:t>Otterbein University, Westerville, Ohio</a:t>
            </a:r>
            <a:r>
              <a:rPr lang="en-US" sz="1200" dirty="0"/>
              <a:t>	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0820" y="829662"/>
            <a:ext cx="12100115" cy="595796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>
            <a:cxnSpLocks/>
          </p:cNvCxnSpPr>
          <p:nvPr/>
        </p:nvCxnSpPr>
        <p:spPr>
          <a:xfrm>
            <a:off x="4211433" y="1224529"/>
            <a:ext cx="0" cy="54877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9379813" y="816993"/>
            <a:ext cx="9460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Conclusions</a:t>
            </a:r>
          </a:p>
        </p:txBody>
      </p:sp>
      <p:cxnSp>
        <p:nvCxnSpPr>
          <p:cNvPr id="62" name="Straight Connector 61"/>
          <p:cNvCxnSpPr>
            <a:cxnSpLocks/>
          </p:cNvCxnSpPr>
          <p:nvPr/>
        </p:nvCxnSpPr>
        <p:spPr>
          <a:xfrm>
            <a:off x="10371648" y="1020266"/>
            <a:ext cx="0" cy="567139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9190655" y="998344"/>
            <a:ext cx="1787" cy="567213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cxnSpLocks/>
          </p:cNvCxnSpPr>
          <p:nvPr/>
        </p:nvCxnSpPr>
        <p:spPr>
          <a:xfrm>
            <a:off x="6827998" y="968161"/>
            <a:ext cx="0" cy="572349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4022281" y="1018170"/>
            <a:ext cx="30459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Underlying Pathophysiology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2D039D-BDE3-F84C-9B28-93C12A70C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43" y="2075477"/>
            <a:ext cx="1565514" cy="1020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E0A81A-C297-D445-803D-1669AF6223E2}"/>
              </a:ext>
            </a:extLst>
          </p:cNvPr>
          <p:cNvSpPr txBox="1"/>
          <p:nvPr/>
        </p:nvSpPr>
        <p:spPr>
          <a:xfrm>
            <a:off x="87858" y="1028871"/>
            <a:ext cx="1770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What is Aortic Stenosis?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2081602-955D-8044-A76E-F2CD5781236B}"/>
              </a:ext>
            </a:extLst>
          </p:cNvPr>
          <p:cNvSpPr txBox="1"/>
          <p:nvPr/>
        </p:nvSpPr>
        <p:spPr>
          <a:xfrm>
            <a:off x="111891" y="3472494"/>
            <a:ext cx="1525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Why is it Important?</a:t>
            </a:r>
          </a:p>
          <a:p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EFF6A6-8C30-C14E-A583-87D6FA253C39}"/>
              </a:ext>
            </a:extLst>
          </p:cNvPr>
          <p:cNvSpPr txBox="1"/>
          <p:nvPr/>
        </p:nvSpPr>
        <p:spPr>
          <a:xfrm>
            <a:off x="36891" y="3622506"/>
            <a:ext cx="156062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stenosis is the most common valvular heart disease in the elderly population  (Hines &amp; Marschall, 2018) 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It is estimated that 25% of  people over the age of 65 develop calcific aortic stenosis from aging and inflammatory processes in the body (Hines &amp; Marschall, 2018)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As the elderly population continues to grow, so will the patient population with aortic stenosis. 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Over the next 20 year, the  population with aortic stenosis is expected to double. (Hines &amp; Marschall, 2018)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 As a CRNA it is important to understand the pathophysiology and management of aortic stenosis when administering anesthesia to patients in noncardiac related surgery.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Morbidity and mortality increase two to three times during the perioperative period with patients that have aortic stenosis  (Hines and Marschall, 2018)</a:t>
            </a:r>
          </a:p>
          <a:p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10C05B4-E3EA-CB4B-889A-C11ED8829DA1}"/>
              </a:ext>
            </a:extLst>
          </p:cNvPr>
          <p:cNvSpPr txBox="1"/>
          <p:nvPr/>
        </p:nvSpPr>
        <p:spPr>
          <a:xfrm>
            <a:off x="2458291" y="1023940"/>
            <a:ext cx="963813" cy="276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Risk Factors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DA2DBBA-FA8A-7540-BEC5-0F78E9A89F75}"/>
              </a:ext>
            </a:extLst>
          </p:cNvPr>
          <p:cNvSpPr txBox="1"/>
          <p:nvPr/>
        </p:nvSpPr>
        <p:spPr>
          <a:xfrm>
            <a:off x="2169776" y="2705395"/>
            <a:ext cx="1595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Clinical Manifestations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1949F9F-1A07-6247-AC19-CEBBB632C7DE}"/>
              </a:ext>
            </a:extLst>
          </p:cNvPr>
          <p:cNvSpPr txBox="1"/>
          <p:nvPr/>
        </p:nvSpPr>
        <p:spPr>
          <a:xfrm>
            <a:off x="4485150" y="4559251"/>
            <a:ext cx="216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Significance of Pathophysiology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E4C740D-616D-7144-A48F-997EB03B5A2D}"/>
              </a:ext>
            </a:extLst>
          </p:cNvPr>
          <p:cNvSpPr txBox="1"/>
          <p:nvPr/>
        </p:nvSpPr>
        <p:spPr>
          <a:xfrm>
            <a:off x="7041446" y="818460"/>
            <a:ext cx="2062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Implications for Nursing Care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BAC8B03-6E7F-E341-97FB-06C5A91E642D}"/>
              </a:ext>
            </a:extLst>
          </p:cNvPr>
          <p:cNvCxnSpPr>
            <a:cxnSpLocks/>
          </p:cNvCxnSpPr>
          <p:nvPr/>
        </p:nvCxnSpPr>
        <p:spPr>
          <a:xfrm>
            <a:off x="6873756" y="3676000"/>
            <a:ext cx="22731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C929F57-954E-364C-A88C-FAB9CF9C1673}"/>
              </a:ext>
            </a:extLst>
          </p:cNvPr>
          <p:cNvSpPr/>
          <p:nvPr/>
        </p:nvSpPr>
        <p:spPr>
          <a:xfrm>
            <a:off x="7537760" y="3578805"/>
            <a:ext cx="856058" cy="36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Treatment</a:t>
            </a:r>
            <a:r>
              <a:rPr lang="en-US" b="1" dirty="0"/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61F74C-9893-9942-96B6-B80C553EBB4E}"/>
              </a:ext>
            </a:extLst>
          </p:cNvPr>
          <p:cNvSpPr txBox="1"/>
          <p:nvPr/>
        </p:nvSpPr>
        <p:spPr>
          <a:xfrm>
            <a:off x="10354683" y="969087"/>
            <a:ext cx="181380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Hines, R. L., &amp; Marschall, K. E. (2018). 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Stoelting’s anesthesia and co-existing disease.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 (pp. 94-116). Philadelphia, PA: Elsevier.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Tanaka, H., Kim, Y.-J., Park, S.-J., Park, S. W., Hozumi, T., Izumi, C., … Sohn, D.-W. (2018). Comparison between characteristics of severe and very severe aortic stenosis.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Echocardiography (Mount Kisco, N.Y.)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(4), 430–437. 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Lurins, J., Lurina, D., Svirskis, S., Nora-</a:t>
            </a:r>
            <a:r>
              <a:rPr lang="en-US" sz="600" dirty="0" err="1">
                <a:latin typeface="Calibri" panose="020F0502020204030204" pitchFamily="34" charset="0"/>
                <a:cs typeface="Calibri" panose="020F0502020204030204" pitchFamily="34" charset="0"/>
              </a:rPr>
              <a:t>Krukle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 Z., Tretjakovs, P., Mackevics, V., … Baylon, V. (2019). Impact of several proinflammatory and cell degradation factors in patients with aortic valve stenosis.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Experimental &amp; Therapeutic Medicine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(4), 2433–2442. 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Yurek, L. A., Jakub, K. E., &amp; Menacho, M. M. (2015). Severe Symptomatic Aortic Stenosis in Older Adults Pathophysiology, Clinical Manifestations, Treatment Guidelines, and Transcatheter Aortic Valve Replacement (TAVR).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JOURNAL OF GERONTOLOGICAL NURSING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(6), 8–13. 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Ledwoch, J., &amp; Thiele, H. (2017). Treatment of asymptomatic aortic valve stenosis: Watchful waiting or early intervention?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Herz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sz="600" i="1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(6), 528–535. </a:t>
            </a:r>
          </a:p>
          <a:p>
            <a:pPr marL="118872" indent="-118872"/>
            <a:r>
              <a:rPr lang="en-US" sz="600" dirty="0">
                <a:latin typeface="Calibri" panose="020F0502020204030204" pitchFamily="34" charset="0"/>
                <a:cs typeface="Calibri" panose="020F0502020204030204" pitchFamily="34" charset="0"/>
              </a:rPr>
              <a:t>University of Michigan Frankel Cardiovascular Center. (2018). [Figure illustration of Aortic Valve and Aortic Valve Stenosis]. Aortic Stenosis. Retrieved from https://www.umcvc.org/conditionstreatments/aortic-stenosis</a:t>
            </a:r>
          </a:p>
          <a:p>
            <a:pPr marL="118872" indent="-118872"/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F5DEE4E-EE74-EB43-808C-D509D9B3F3A1}"/>
              </a:ext>
            </a:extLst>
          </p:cNvPr>
          <p:cNvSpPr/>
          <p:nvPr/>
        </p:nvSpPr>
        <p:spPr>
          <a:xfrm>
            <a:off x="7311549" y="4339470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SAVR </a:t>
            </a:r>
          </a:p>
          <a:p>
            <a:pPr algn="ctr"/>
            <a:r>
              <a:rPr lang="en-US" sz="600" dirty="0">
                <a:solidFill>
                  <a:srgbClr val="FF0000"/>
                </a:solidFill>
              </a:rPr>
              <a:t>(Surgical Aortic Valve Replacement)</a:t>
            </a:r>
            <a:endParaRPr lang="en-US" sz="6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9673F-38E7-754C-BC27-150CF8D6C35C}"/>
              </a:ext>
            </a:extLst>
          </p:cNvPr>
          <p:cNvSpPr txBox="1"/>
          <p:nvPr/>
        </p:nvSpPr>
        <p:spPr>
          <a:xfrm>
            <a:off x="7239414" y="5286268"/>
            <a:ext cx="144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TAVR</a:t>
            </a:r>
          </a:p>
          <a:p>
            <a:pPr algn="ctr"/>
            <a:r>
              <a:rPr lang="en-US" sz="600" dirty="0">
                <a:solidFill>
                  <a:srgbClr val="FF0000"/>
                </a:solidFill>
              </a:rPr>
              <a:t>Transcatheter Aortic Valve Replacement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B837AD8-9844-2E41-854D-F14182B751BE}"/>
              </a:ext>
            </a:extLst>
          </p:cNvPr>
          <p:cNvSpPr txBox="1"/>
          <p:nvPr/>
        </p:nvSpPr>
        <p:spPr>
          <a:xfrm>
            <a:off x="6868119" y="5653831"/>
            <a:ext cx="2318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Alternative option for patients denied as surgical candidate due to advanced age and comorbidities (Hines &amp; Marschall, 2018).</a:t>
            </a:r>
          </a:p>
          <a:p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TAVR outcomes were neither inferior or superior to SAVR (Yurek et al., 2015)</a:t>
            </a:r>
          </a:p>
          <a:p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Increase risk for TIA/CVA (Yurek et al., 2015)</a:t>
            </a:r>
          </a:p>
          <a:p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Anticoagulation necessary for 3-6 months after procedure (Yurek et al., 2015))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ACE5579-16B0-3649-8A93-9797C6E74391}"/>
              </a:ext>
            </a:extLst>
          </p:cNvPr>
          <p:cNvSpPr txBox="1"/>
          <p:nvPr/>
        </p:nvSpPr>
        <p:spPr>
          <a:xfrm>
            <a:off x="1931722" y="2946839"/>
            <a:ext cx="216141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50% of patients with severe aortic stenosis are asymptomatic (Ledwoch &amp; Thiele, 2017)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Onset of symptoms changes life expectancy from normal to a 50% mortality rate within 2 years (Yurek, Jakub &amp; Menacho,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Symptoms start  presenting  as progressive activity intolerance, dyspnea on exertion, and orthopnea (Yurek et al.,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Systolic ejection murmur secondary to blood forcefully being pumped through narrow valve (Yurek et al.,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Murmur softens with severe aortic stenosis due to decreased cardiac output (Yurek et al.,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stenosis is classified as mild, moderate and severe based on valve area, jet velocity, and mean gradient pressure (Yurek et al., 2015).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365760" lvl="2" indent="-171450">
              <a:buFont typeface="Courier New" panose="02070309020205020404" pitchFamily="49" charset="0"/>
              <a:buChar char="o"/>
            </a:pPr>
            <a:endParaRPr lang="en-US" sz="600" dirty="0">
              <a:latin typeface="Cambria" panose="02040503050406030204" pitchFamily="18" charset="0"/>
            </a:endParaRP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F4CA4E0-C911-BB48-BE2C-824D69F8FA0A}"/>
              </a:ext>
            </a:extLst>
          </p:cNvPr>
          <p:cNvSpPr txBox="1"/>
          <p:nvPr/>
        </p:nvSpPr>
        <p:spPr>
          <a:xfrm>
            <a:off x="6868956" y="1106520"/>
            <a:ext cx="22941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stenosis is most common valvular disease in the USA and second most frequent reason for cardiac surgery (Lurins et al., 2017)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Thorough assessment  and H&amp;P are imperative to recognizing aortic stenosis </a:t>
            </a: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 </a:t>
            </a:r>
            <a:r>
              <a:rPr lang="en-US" sz="600" dirty="0">
                <a:latin typeface="Cambria" panose="02040503050406030204" pitchFamily="18" charset="0"/>
              </a:rPr>
              <a:t>Patients often unconsciously decrease level of activity and are not aware they have become symptomatic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RNs and APRNs should have clear understanding of classifications of aortic stenosis and when surgical referral is appropriate (Yurek, Jakub &amp; Menacho,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Disease management education by nurses improves  patient and family understanding as well as compliance to care plan (dietary restrictions, medications, follow up appointments) (Yurek et al., 2015)</a:t>
            </a:r>
          </a:p>
          <a:p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Periodic echocardiograms monitoring is recommended to effectively monitor patients. (Yurek et al.,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Computed topography (CT) is another alternative to assess valve area and calcification (Hines &amp; Marschall, 2018)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valve area, aortic jet velocity, and mean pressure gradient across the valve are important criteria to use to monitor disease progression (Yurek et al., 2015)</a:t>
            </a:r>
          </a:p>
        </p:txBody>
      </p:sp>
      <p:pic>
        <p:nvPicPr>
          <p:cNvPr id="89" name="Picture 88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9D178FB-003B-0E4F-A325-2760E92E83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335" y="4978692"/>
            <a:ext cx="2179628" cy="1321430"/>
          </a:xfrm>
          <a:prstGeom prst="rect">
            <a:avLst/>
          </a:prstGeom>
        </p:spPr>
      </p:pic>
      <p:pic>
        <p:nvPicPr>
          <p:cNvPr id="94" name="Picture 93" descr="A close up of a logo&#10;&#10;Description automatically generated">
            <a:extLst>
              <a:ext uri="{FF2B5EF4-FFF2-40B4-BE49-F238E27FC236}">
                <a16:creationId xmlns:a16="http://schemas.microsoft.com/office/drawing/2014/main" id="{0A08EB8B-5D3C-AA4B-8FCF-1A0635E19E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625" y="1057678"/>
            <a:ext cx="1032994" cy="917659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6D971073-E924-4D49-AD24-2B5F2CE55A00}"/>
              </a:ext>
            </a:extLst>
          </p:cNvPr>
          <p:cNvSpPr txBox="1"/>
          <p:nvPr/>
        </p:nvSpPr>
        <p:spPr>
          <a:xfrm>
            <a:off x="4373558" y="1347832"/>
            <a:ext cx="238489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Accumulation of lipoproteins and chronic inflammation followed by calcification and fibrosis of aortic valve (Yurek et al., 2015).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Degenerative process with endothelial dysfunction, lipid deposition, and oxidative changes (Hines &amp; Marschall et al., 2017). 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Matrix metalloproteinases (MMPs) play a major role in the inflammatory process (Lurins et al., 2017).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MMPs were found to be the highest during moderate stage of aortic stenosis and lowest in severe aortic stenosis (Lurins et al., 2017).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This suggests that most remodeling occurs during moderate stage of the disease  and calcification in later stages(Lurins et al., 2017).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valve leaflets thicken and have decreased flexibility (Yurek et al., 2015).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The aortic opening narrows secondary to build up of calcium, obstructing outflow of blood from left ventricle into the aorta (Yurek et al., 2015).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Left ventricle has to generate more pressure to create flow across narrowed valve  increased aortic jet velocity (Yurek et al., 2015).</a:t>
            </a:r>
          </a:p>
          <a:p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Congenital bicuspid aortic valve ( two leaflets instead of three  abnormal valve and abnormal mechanical stress leads to inflammation and calcification  aortic stenosis (Hines &amp; Marschall, 2018). 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FFDCDEA-0BF7-424E-A564-0AD9EF48186C}"/>
              </a:ext>
            </a:extLst>
          </p:cNvPr>
          <p:cNvSpPr txBox="1"/>
          <p:nvPr/>
        </p:nvSpPr>
        <p:spPr>
          <a:xfrm>
            <a:off x="4378301" y="4789029"/>
            <a:ext cx="22636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The narrowing of the aortic valve leads to left ventricular hypertrophy and diastolic dysfunction (Tankura et al., 2018). 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Patients can exhibit angina despite not having  coronary artery disease because of increased oxygen demand from increased workload on the heart to push through narrow valve (Hines &amp; Marschall, 2018)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Increase pressures in left ventricle affect left atrium size causing dilation  marker for severity of disease progression (Tanaka et al., 2018).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Bicuspid arotic stenosis occurs earlier in life (age 30-50) compared to tricuspid aortic stenosis (age 60-80) (Hines &amp; Marschall, 2018). 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  <a:sym typeface="Wingdings" pitchFamily="2" charset="2"/>
              </a:rPr>
              <a:t>Bicuspid aortic valve is also associated with aortic dilation  aortic aneurysms grow faster in this patient population  increased risk for aortic dissections (Hines &amp; Marschall, 2018).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  <a:sym typeface="Wingdings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62514CB-E2E4-D244-BB7E-C04FB0B7B706}"/>
              </a:ext>
            </a:extLst>
          </p:cNvPr>
          <p:cNvSpPr txBox="1"/>
          <p:nvPr/>
        </p:nvSpPr>
        <p:spPr>
          <a:xfrm>
            <a:off x="2154451" y="1325838"/>
            <a:ext cx="17120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Age: 25% of adults older than 65 have aortic stenosis to varying degrees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Systemic Hypertension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 Hypercholesterolemia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Diabetes Mellitus</a:t>
            </a:r>
          </a:p>
          <a:p>
            <a:pPr marL="182880" indent="-182880"/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Smoking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Male Gender 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/>
            <a:r>
              <a:rPr lang="en-US" sz="600" dirty="0">
                <a:latin typeface="Cambria" panose="02040503050406030204" pitchFamily="18" charset="0"/>
              </a:rPr>
              <a:t>(Hines &amp; Marschall, 2018)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2ADAF37-2362-894F-9F89-F65F90D9559B}"/>
              </a:ext>
            </a:extLst>
          </p:cNvPr>
          <p:cNvSpPr txBox="1"/>
          <p:nvPr/>
        </p:nvSpPr>
        <p:spPr>
          <a:xfrm>
            <a:off x="6873756" y="3840754"/>
            <a:ext cx="2292387" cy="571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Current guidelines suggest medical management until patient becomes symptomatic (Ledwoch &amp; Theil, 2017)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Treatment with statins helps delay progression of the disease  (Ledwoch &amp; Thiele, 2017)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4F1BD6E-625A-CB45-8120-358E871106E4}"/>
              </a:ext>
            </a:extLst>
          </p:cNvPr>
          <p:cNvSpPr txBox="1"/>
          <p:nvPr/>
        </p:nvSpPr>
        <p:spPr>
          <a:xfrm>
            <a:off x="6881870" y="4648010"/>
            <a:ext cx="2371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Open Heart surgery with median sternotomy and cardiopulmonary bypass (Yurek et al,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30% of patients with severe arotic stenosis do not qualify or refuses surgery (Yurek et al., 2015)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Higher rates of bleeding and onset of atrial fibrillation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82880" indent="-18288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A517AD4-C61E-9743-9F95-62A37CC59190}"/>
              </a:ext>
            </a:extLst>
          </p:cNvPr>
          <p:cNvSpPr txBox="1"/>
          <p:nvPr/>
        </p:nvSpPr>
        <p:spPr>
          <a:xfrm>
            <a:off x="9164982" y="2251930"/>
            <a:ext cx="1200950" cy="5203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Aortic stenosis is a very common disease and is going to become more prevalent as the elderly population increases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Disease progression can happen very quickly, therefore proper monitoring and patient education is necessary to increase survival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APRNs and RNs should be aware of current treatments when they see patients in primary care preoperatively and postoperatively 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The pathophysiology of aortic stenosis leads to left ventricular hypertrophy and left atrial dilation due to increased pressure to create flow across the narrow valve.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Patients with aortic stenosis are at increases risk during noncardiac surgery 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Anesthesia providers should maintain patient’s normal sinus rhythm, prevent hypotension, and avoid anything that will decrease cardiac output during surgery (Hines &amp; Marschall, 2018). </a:t>
            </a:r>
          </a:p>
          <a:p>
            <a:pPr marL="91440" indent="-9144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91440" indent="-91440">
              <a:buFont typeface="Arial" panose="020B0604020202020204" pitchFamily="34" charset="0"/>
              <a:buChar char="•"/>
            </a:pPr>
            <a:r>
              <a:rPr lang="en-US" sz="600" dirty="0">
                <a:latin typeface="Cambria" panose="02040503050406030204" pitchFamily="18" charset="0"/>
              </a:rPr>
              <a:t>During CPR, it is impossible to create enough pressure to produce flow through stenotic aortic valve with internal or external compressions (Hines &amp; Marschall, 2018)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600" dirty="0">
              <a:latin typeface="Cambria" panose="02040503050406030204" pitchFamily="18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384FBC0-660B-F34A-ADC1-8B002974CBA3}"/>
              </a:ext>
            </a:extLst>
          </p:cNvPr>
          <p:cNvSpPr txBox="1"/>
          <p:nvPr/>
        </p:nvSpPr>
        <p:spPr>
          <a:xfrm>
            <a:off x="9206965" y="1916475"/>
            <a:ext cx="1241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i="1" dirty="0">
                <a:latin typeface="Cambria" panose="02040503050406030204" pitchFamily="18" charset="0"/>
              </a:rPr>
              <a:t>Normal left ventricular pressures  vs. pressures with AS (Yurek et al., 2015)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4D91C1B-19AD-D244-92AA-4CF34DFC5FA8}"/>
              </a:ext>
            </a:extLst>
          </p:cNvPr>
          <p:cNvSpPr txBox="1"/>
          <p:nvPr/>
        </p:nvSpPr>
        <p:spPr>
          <a:xfrm>
            <a:off x="1911109" y="6266875"/>
            <a:ext cx="1889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i="1" dirty="0">
                <a:latin typeface="Cambria" panose="02040503050406030204" pitchFamily="18" charset="0"/>
              </a:rPr>
              <a:t>Table 1. Classification and Progression of Aortic Stenosis (Yurek et al., 2015)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A27C354-D5EC-FD43-9CCC-8044E9FD7850}"/>
              </a:ext>
            </a:extLst>
          </p:cNvPr>
          <p:cNvSpPr txBox="1"/>
          <p:nvPr/>
        </p:nvSpPr>
        <p:spPr>
          <a:xfrm>
            <a:off x="68051" y="3053647"/>
            <a:ext cx="16948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i="1" dirty="0">
                <a:latin typeface="Cambria" panose="02040503050406030204" pitchFamily="18" charset="0"/>
              </a:rPr>
              <a:t>Figure1. Comparison of normal arotic valve to aortic valve stenosis (University of Michigan Frankel Cardiovascular Center, 2018). </a:t>
            </a:r>
          </a:p>
        </p:txBody>
      </p:sp>
    </p:spTree>
    <p:extLst>
      <p:ext uri="{BB962C8B-B14F-4D97-AF65-F5344CB8AC3E}">
        <p14:creationId xmlns:p14="http://schemas.microsoft.com/office/powerpoint/2010/main" val="3481875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3491</TotalTime>
  <Words>1400</Words>
  <Application>Microsoft Macintosh PowerPoint</Application>
  <PresentationFormat>Widescreen</PresentationFormat>
  <Paragraphs>151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Courier New</vt:lpstr>
      <vt:lpstr>Office Theme</vt:lpstr>
      <vt:lpstr>PowerPoint Presentation</vt:lpstr>
    </vt:vector>
  </TitlesOfParts>
  <Company>Otterbein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Chovan, John</dc:creator>
  <cp:lastModifiedBy>Lawson, Katonya</cp:lastModifiedBy>
  <cp:revision>71</cp:revision>
  <cp:lastPrinted>2019-07-26T01:16:33Z</cp:lastPrinted>
  <dcterms:created xsi:type="dcterms:W3CDTF">2014-10-09T18:51:19Z</dcterms:created>
  <dcterms:modified xsi:type="dcterms:W3CDTF">2019-07-26T03:24:23Z</dcterms:modified>
</cp:coreProperties>
</file>