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78" r:id="rId1"/>
    <p:sldMasterId id="2147483790" r:id="rId2"/>
    <p:sldMasterId id="2147483795" r:id="rId3"/>
  </p:sldMasterIdLst>
  <p:notesMasterIdLst>
    <p:notesMasterId r:id="rId28"/>
  </p:notesMasterIdLst>
  <p:sldIdLst>
    <p:sldId id="256" r:id="rId4"/>
    <p:sldId id="257" r:id="rId5"/>
    <p:sldId id="262" r:id="rId6"/>
    <p:sldId id="263" r:id="rId7"/>
    <p:sldId id="264" r:id="rId8"/>
    <p:sldId id="265" r:id="rId9"/>
    <p:sldId id="266" r:id="rId10"/>
    <p:sldId id="267" r:id="rId11"/>
    <p:sldId id="269" r:id="rId12"/>
    <p:sldId id="281" r:id="rId13"/>
    <p:sldId id="282" r:id="rId14"/>
    <p:sldId id="260" r:id="rId15"/>
    <p:sldId id="271" r:id="rId16"/>
    <p:sldId id="283" r:id="rId17"/>
    <p:sldId id="274" r:id="rId18"/>
    <p:sldId id="275" r:id="rId19"/>
    <p:sldId id="276" r:id="rId20"/>
    <p:sldId id="277" r:id="rId21"/>
    <p:sldId id="278" r:id="rId22"/>
    <p:sldId id="279" r:id="rId23"/>
    <p:sldId id="280" r:id="rId24"/>
    <p:sldId id="272" r:id="rId25"/>
    <p:sldId id="268" r:id="rId26"/>
    <p:sldId id="270"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35" autoAdjust="0"/>
    <p:restoredTop sz="94660"/>
  </p:normalViewPr>
  <p:slideViewPr>
    <p:cSldViewPr snapToGrid="0">
      <p:cViewPr varScale="1">
        <p:scale>
          <a:sx n="77" d="100"/>
          <a:sy n="77" d="100"/>
        </p:scale>
        <p:origin x="80" y="1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19843528709635"/>
          <c:y val="4.9557123852812739E-2"/>
          <c:w val="0.60609678292789781"/>
          <c:h val="0.90914527293650993"/>
        </c:manualLayout>
      </c:layout>
      <c:doughnutChart>
        <c:varyColors val="1"/>
        <c:ser>
          <c:idx val="0"/>
          <c:order val="0"/>
          <c:tx>
            <c:strRef>
              <c:f>Sheet1!$B$1</c:f>
              <c:strCache>
                <c:ptCount val="1"/>
                <c:pt idx="0">
                  <c:v>Satisfaction</c:v>
                </c:pt>
              </c:strCache>
            </c:strRef>
          </c:tx>
          <c:spPr>
            <a:ln>
              <a:noFill/>
            </a:ln>
          </c:spPr>
          <c:dPt>
            <c:idx val="0"/>
            <c:bubble3D val="0"/>
            <c:spPr>
              <a:solidFill>
                <a:srgbClr val="0070C0"/>
              </a:solidFill>
              <a:ln w="19050">
                <a:noFill/>
              </a:ln>
              <a:effectLst/>
            </c:spPr>
            <c:extLst>
              <c:ext xmlns:c16="http://schemas.microsoft.com/office/drawing/2014/chart" uri="{C3380CC4-5D6E-409C-BE32-E72D297353CC}">
                <c16:uniqueId val="{00000001-86E2-4501-B4B5-34F2FB15CAE0}"/>
              </c:ext>
            </c:extLst>
          </c:dPt>
          <c:dPt>
            <c:idx val="1"/>
            <c:bubble3D val="0"/>
            <c:spPr>
              <a:solidFill>
                <a:srgbClr val="64A70B"/>
              </a:solidFill>
              <a:ln w="19050">
                <a:noFill/>
              </a:ln>
              <a:effectLst/>
            </c:spPr>
            <c:extLst>
              <c:ext xmlns:c16="http://schemas.microsoft.com/office/drawing/2014/chart" uri="{C3380CC4-5D6E-409C-BE32-E72D297353CC}">
                <c16:uniqueId val="{00000003-86E2-4501-B4B5-34F2FB15CAE0}"/>
              </c:ext>
            </c:extLst>
          </c:dPt>
          <c:dPt>
            <c:idx val="2"/>
            <c:bubble3D val="0"/>
            <c:spPr>
              <a:solidFill>
                <a:srgbClr val="E3CE65"/>
              </a:solidFill>
              <a:ln w="19050">
                <a:noFill/>
              </a:ln>
              <a:effectLst/>
            </c:spPr>
            <c:extLst>
              <c:ext xmlns:c16="http://schemas.microsoft.com/office/drawing/2014/chart" uri="{C3380CC4-5D6E-409C-BE32-E72D297353CC}">
                <c16:uniqueId val="{00000005-86E2-4501-B4B5-34F2FB15CAE0}"/>
              </c:ext>
            </c:extLst>
          </c:dPt>
          <c:dPt>
            <c:idx val="3"/>
            <c:bubble3D val="0"/>
            <c:spPr>
              <a:solidFill>
                <a:srgbClr val="CF004C"/>
              </a:solidFill>
              <a:ln w="19050">
                <a:noFill/>
              </a:ln>
              <a:effectLst/>
            </c:spPr>
            <c:extLst>
              <c:ext xmlns:c16="http://schemas.microsoft.com/office/drawing/2014/chart" uri="{C3380CC4-5D6E-409C-BE32-E72D297353CC}">
                <c16:uniqueId val="{00000007-86E2-4501-B4B5-34F2FB15CAE0}"/>
              </c:ext>
            </c:extLst>
          </c:dPt>
          <c:cat>
            <c:strRef>
              <c:f>Sheet1!$A$2:$A$5</c:f>
              <c:strCache>
                <c:ptCount val="4"/>
                <c:pt idx="0">
                  <c:v>No Answer</c:v>
                </c:pt>
                <c:pt idx="1">
                  <c:v>Satisfied</c:v>
                </c:pt>
                <c:pt idx="2">
                  <c:v>Neutral</c:v>
                </c:pt>
                <c:pt idx="3">
                  <c:v>Dissatisfied</c:v>
                </c:pt>
              </c:strCache>
            </c:strRef>
          </c:cat>
          <c:val>
            <c:numRef>
              <c:f>Sheet1!$B$2:$B$5</c:f>
              <c:numCache>
                <c:formatCode>General</c:formatCode>
                <c:ptCount val="4"/>
                <c:pt idx="0">
                  <c:v>1</c:v>
                </c:pt>
                <c:pt idx="1">
                  <c:v>90</c:v>
                </c:pt>
                <c:pt idx="2">
                  <c:v>5</c:v>
                </c:pt>
                <c:pt idx="3">
                  <c:v>4</c:v>
                </c:pt>
              </c:numCache>
            </c:numRef>
          </c:val>
          <c:extLst>
            <c:ext xmlns:c16="http://schemas.microsoft.com/office/drawing/2014/chart" uri="{C3380CC4-5D6E-409C-BE32-E72D297353CC}">
              <c16:uniqueId val="{00000008-86E2-4501-B4B5-34F2FB15CAE0}"/>
            </c:ext>
          </c:extLst>
        </c:ser>
        <c:dLbls>
          <c:showLegendKey val="0"/>
          <c:showVal val="0"/>
          <c:showCatName val="0"/>
          <c:showSerName val="0"/>
          <c:showPercent val="0"/>
          <c:showBubbleSize val="0"/>
          <c:showLeaderLines val="1"/>
        </c:dLbls>
        <c:firstSliceAng val="350"/>
        <c:holeSize val="5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Learn New</c:v>
                </c:pt>
              </c:strCache>
            </c:strRef>
          </c:tx>
          <c:spPr>
            <a:ln>
              <a:noFill/>
            </a:ln>
          </c:spPr>
          <c:dPt>
            <c:idx val="0"/>
            <c:bubble3D val="0"/>
            <c:spPr>
              <a:solidFill>
                <a:srgbClr val="64A70B"/>
              </a:solidFill>
              <a:ln w="19050">
                <a:noFill/>
              </a:ln>
              <a:effectLst/>
            </c:spPr>
            <c:extLst>
              <c:ext xmlns:c16="http://schemas.microsoft.com/office/drawing/2014/chart" uri="{C3380CC4-5D6E-409C-BE32-E72D297353CC}">
                <c16:uniqueId val="{00000001-48FF-4FB3-A9AF-42A889FCD14E}"/>
              </c:ext>
            </c:extLst>
          </c:dPt>
          <c:dPt>
            <c:idx val="1"/>
            <c:bubble3D val="0"/>
            <c:spPr>
              <a:solidFill>
                <a:srgbClr val="E3CE65"/>
              </a:solidFill>
              <a:ln w="19050">
                <a:noFill/>
              </a:ln>
              <a:effectLst/>
            </c:spPr>
            <c:extLst>
              <c:ext xmlns:c16="http://schemas.microsoft.com/office/drawing/2014/chart" uri="{C3380CC4-5D6E-409C-BE32-E72D297353CC}">
                <c16:uniqueId val="{00000003-48FF-4FB3-A9AF-42A889FCD14E}"/>
              </c:ext>
            </c:extLst>
          </c:dPt>
          <c:dPt>
            <c:idx val="2"/>
            <c:bubble3D val="0"/>
            <c:spPr>
              <a:solidFill>
                <a:srgbClr val="CF004C"/>
              </a:solidFill>
              <a:ln w="19050">
                <a:noFill/>
              </a:ln>
              <a:effectLst/>
            </c:spPr>
            <c:extLst>
              <c:ext xmlns:c16="http://schemas.microsoft.com/office/drawing/2014/chart" uri="{C3380CC4-5D6E-409C-BE32-E72D297353CC}">
                <c16:uniqueId val="{00000005-48FF-4FB3-A9AF-42A889FCD14E}"/>
              </c:ext>
            </c:extLst>
          </c:dPt>
          <c:dPt>
            <c:idx val="3"/>
            <c:bubble3D val="0"/>
            <c:spPr>
              <a:solidFill>
                <a:schemeClr val="accent4"/>
              </a:solidFill>
              <a:ln w="19050">
                <a:noFill/>
              </a:ln>
              <a:effectLst/>
            </c:spPr>
            <c:extLst>
              <c:ext xmlns:c16="http://schemas.microsoft.com/office/drawing/2014/chart" uri="{C3380CC4-5D6E-409C-BE32-E72D297353CC}">
                <c16:uniqueId val="{00000007-48FF-4FB3-A9AF-42A889FCD14E}"/>
              </c:ext>
            </c:extLst>
          </c:dPt>
          <c:cat>
            <c:strRef>
              <c:f>Sheet1!$A$2:$A$5</c:f>
              <c:strCache>
                <c:ptCount val="3"/>
                <c:pt idx="0">
                  <c:v>Yes</c:v>
                </c:pt>
                <c:pt idx="1">
                  <c:v>No Answer</c:v>
                </c:pt>
                <c:pt idx="2">
                  <c:v>No Answer</c:v>
                </c:pt>
              </c:strCache>
            </c:strRef>
          </c:cat>
          <c:val>
            <c:numRef>
              <c:f>Sheet1!$B$2:$B$5</c:f>
              <c:numCache>
                <c:formatCode>General</c:formatCode>
                <c:ptCount val="4"/>
                <c:pt idx="0">
                  <c:v>94</c:v>
                </c:pt>
                <c:pt idx="1">
                  <c:v>2</c:v>
                </c:pt>
                <c:pt idx="2">
                  <c:v>4</c:v>
                </c:pt>
              </c:numCache>
            </c:numRef>
          </c:val>
          <c:extLst>
            <c:ext xmlns:c16="http://schemas.microsoft.com/office/drawing/2014/chart" uri="{C3380CC4-5D6E-409C-BE32-E72D297353CC}">
              <c16:uniqueId val="{00000008-48FF-4FB3-A9AF-42A889FCD14E}"/>
            </c:ext>
          </c:extLst>
        </c:ser>
        <c:dLbls>
          <c:showLegendKey val="0"/>
          <c:showVal val="0"/>
          <c:showCatName val="0"/>
          <c:showSerName val="0"/>
          <c:showPercent val="0"/>
          <c:showBubbleSize val="0"/>
          <c:showLeaderLines val="1"/>
        </c:dLbls>
        <c:firstSliceAng val="75"/>
        <c:holeSize val="5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19843528709635"/>
          <c:y val="4.9557123852812739E-2"/>
          <c:w val="0.60609678292789781"/>
          <c:h val="0.90914527293650993"/>
        </c:manualLayout>
      </c:layout>
      <c:doughnutChart>
        <c:varyColors val="1"/>
        <c:ser>
          <c:idx val="0"/>
          <c:order val="0"/>
          <c:tx>
            <c:strRef>
              <c:f>Sheet1!$B$1</c:f>
              <c:strCache>
                <c:ptCount val="1"/>
                <c:pt idx="0">
                  <c:v>Satisfaction</c:v>
                </c:pt>
              </c:strCache>
            </c:strRef>
          </c:tx>
          <c:spPr>
            <a:ln>
              <a:noFill/>
            </a:ln>
          </c:spPr>
          <c:dPt>
            <c:idx val="0"/>
            <c:bubble3D val="0"/>
            <c:spPr>
              <a:solidFill>
                <a:srgbClr val="0070C0"/>
              </a:solidFill>
              <a:ln w="19050">
                <a:noFill/>
              </a:ln>
              <a:effectLst/>
            </c:spPr>
            <c:extLst>
              <c:ext xmlns:c16="http://schemas.microsoft.com/office/drawing/2014/chart" uri="{C3380CC4-5D6E-409C-BE32-E72D297353CC}">
                <c16:uniqueId val="{00000001-86E2-4501-B4B5-34F2FB15CAE0}"/>
              </c:ext>
            </c:extLst>
          </c:dPt>
          <c:dPt>
            <c:idx val="1"/>
            <c:bubble3D val="0"/>
            <c:spPr>
              <a:solidFill>
                <a:srgbClr val="64A70B"/>
              </a:solidFill>
              <a:ln w="19050">
                <a:noFill/>
              </a:ln>
              <a:effectLst/>
            </c:spPr>
            <c:extLst>
              <c:ext xmlns:c16="http://schemas.microsoft.com/office/drawing/2014/chart" uri="{C3380CC4-5D6E-409C-BE32-E72D297353CC}">
                <c16:uniqueId val="{00000003-86E2-4501-B4B5-34F2FB15CAE0}"/>
              </c:ext>
            </c:extLst>
          </c:dPt>
          <c:dPt>
            <c:idx val="2"/>
            <c:bubble3D val="0"/>
            <c:spPr>
              <a:solidFill>
                <a:srgbClr val="E3CE65"/>
              </a:solidFill>
              <a:ln w="19050">
                <a:noFill/>
              </a:ln>
              <a:effectLst/>
            </c:spPr>
            <c:extLst>
              <c:ext xmlns:c16="http://schemas.microsoft.com/office/drawing/2014/chart" uri="{C3380CC4-5D6E-409C-BE32-E72D297353CC}">
                <c16:uniqueId val="{00000005-86E2-4501-B4B5-34F2FB15CAE0}"/>
              </c:ext>
            </c:extLst>
          </c:dPt>
          <c:dPt>
            <c:idx val="3"/>
            <c:bubble3D val="0"/>
            <c:spPr>
              <a:solidFill>
                <a:srgbClr val="CF004C"/>
              </a:solidFill>
              <a:ln w="19050">
                <a:noFill/>
              </a:ln>
              <a:effectLst/>
            </c:spPr>
            <c:extLst>
              <c:ext xmlns:c16="http://schemas.microsoft.com/office/drawing/2014/chart" uri="{C3380CC4-5D6E-409C-BE32-E72D297353CC}">
                <c16:uniqueId val="{00000007-86E2-4501-B4B5-34F2FB15CAE0}"/>
              </c:ext>
            </c:extLst>
          </c:dPt>
          <c:cat>
            <c:strRef>
              <c:f>Sheet1!$A$2:$A$5</c:f>
              <c:strCache>
                <c:ptCount val="4"/>
                <c:pt idx="0">
                  <c:v>No Answer</c:v>
                </c:pt>
                <c:pt idx="1">
                  <c:v>Satisfied</c:v>
                </c:pt>
                <c:pt idx="2">
                  <c:v>Neutral</c:v>
                </c:pt>
                <c:pt idx="3">
                  <c:v>Dissatisfied</c:v>
                </c:pt>
              </c:strCache>
            </c:strRef>
          </c:cat>
          <c:val>
            <c:numRef>
              <c:f>Sheet1!$B$2:$B$5</c:f>
              <c:numCache>
                <c:formatCode>General</c:formatCode>
                <c:ptCount val="4"/>
                <c:pt idx="0">
                  <c:v>1</c:v>
                </c:pt>
                <c:pt idx="1">
                  <c:v>90</c:v>
                </c:pt>
                <c:pt idx="2">
                  <c:v>5</c:v>
                </c:pt>
                <c:pt idx="3">
                  <c:v>4</c:v>
                </c:pt>
              </c:numCache>
            </c:numRef>
          </c:val>
          <c:extLst>
            <c:ext xmlns:c16="http://schemas.microsoft.com/office/drawing/2014/chart" uri="{C3380CC4-5D6E-409C-BE32-E72D297353CC}">
              <c16:uniqueId val="{00000008-86E2-4501-B4B5-34F2FB15CAE0}"/>
            </c:ext>
          </c:extLst>
        </c:ser>
        <c:dLbls>
          <c:showLegendKey val="0"/>
          <c:showVal val="0"/>
          <c:showCatName val="0"/>
          <c:showSerName val="0"/>
          <c:showPercent val="0"/>
          <c:showBubbleSize val="0"/>
          <c:showLeaderLines val="1"/>
        </c:dLbls>
        <c:firstSliceAng val="350"/>
        <c:holeSize val="5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19843528709635"/>
          <c:y val="4.9557123852812739E-2"/>
          <c:w val="0.60609678292789781"/>
          <c:h val="0.90914527293650993"/>
        </c:manualLayout>
      </c:layout>
      <c:doughnutChart>
        <c:varyColors val="1"/>
        <c:ser>
          <c:idx val="0"/>
          <c:order val="0"/>
          <c:tx>
            <c:strRef>
              <c:f>Sheet1!$B$1</c:f>
              <c:strCache>
                <c:ptCount val="1"/>
                <c:pt idx="0">
                  <c:v>Changes</c:v>
                </c:pt>
              </c:strCache>
            </c:strRef>
          </c:tx>
          <c:spPr>
            <a:ln>
              <a:noFill/>
            </a:ln>
          </c:spPr>
          <c:dPt>
            <c:idx val="0"/>
            <c:bubble3D val="0"/>
            <c:spPr>
              <a:solidFill>
                <a:srgbClr val="0070C0"/>
              </a:solidFill>
              <a:ln w="19050">
                <a:noFill/>
              </a:ln>
              <a:effectLst/>
            </c:spPr>
            <c:extLst>
              <c:ext xmlns:c16="http://schemas.microsoft.com/office/drawing/2014/chart" uri="{C3380CC4-5D6E-409C-BE32-E72D297353CC}">
                <c16:uniqueId val="{00000001-86E2-4501-B4B5-34F2FB15CAE0}"/>
              </c:ext>
            </c:extLst>
          </c:dPt>
          <c:dPt>
            <c:idx val="1"/>
            <c:bubble3D val="0"/>
            <c:spPr>
              <a:solidFill>
                <a:srgbClr val="64A70B"/>
              </a:solidFill>
              <a:ln w="19050">
                <a:noFill/>
              </a:ln>
              <a:effectLst/>
            </c:spPr>
            <c:extLst>
              <c:ext xmlns:c16="http://schemas.microsoft.com/office/drawing/2014/chart" uri="{C3380CC4-5D6E-409C-BE32-E72D297353CC}">
                <c16:uniqueId val="{00000003-86E2-4501-B4B5-34F2FB15CAE0}"/>
              </c:ext>
            </c:extLst>
          </c:dPt>
          <c:dPt>
            <c:idx val="2"/>
            <c:bubble3D val="0"/>
            <c:spPr>
              <a:solidFill>
                <a:srgbClr val="E3CE65"/>
              </a:solidFill>
              <a:ln w="19050">
                <a:noFill/>
              </a:ln>
              <a:effectLst/>
            </c:spPr>
            <c:extLst>
              <c:ext xmlns:c16="http://schemas.microsoft.com/office/drawing/2014/chart" uri="{C3380CC4-5D6E-409C-BE32-E72D297353CC}">
                <c16:uniqueId val="{00000005-86E2-4501-B4B5-34F2FB15CAE0}"/>
              </c:ext>
            </c:extLst>
          </c:dPt>
          <c:dPt>
            <c:idx val="3"/>
            <c:bubble3D val="0"/>
            <c:spPr>
              <a:solidFill>
                <a:srgbClr val="CF004C"/>
              </a:solidFill>
              <a:ln w="19050">
                <a:noFill/>
              </a:ln>
              <a:effectLst/>
            </c:spPr>
            <c:extLst>
              <c:ext xmlns:c16="http://schemas.microsoft.com/office/drawing/2014/chart" uri="{C3380CC4-5D6E-409C-BE32-E72D297353CC}">
                <c16:uniqueId val="{00000007-86E2-4501-B4B5-34F2FB15CAE0}"/>
              </c:ext>
            </c:extLst>
          </c:dPt>
          <c:dPt>
            <c:idx val="4"/>
            <c:bubble3D val="0"/>
            <c:spPr>
              <a:solidFill>
                <a:schemeClr val="accent5"/>
              </a:solidFill>
              <a:ln w="19050">
                <a:noFill/>
              </a:ln>
              <a:effectLst/>
            </c:spPr>
            <c:extLst>
              <c:ext xmlns:c16="http://schemas.microsoft.com/office/drawing/2014/chart" uri="{C3380CC4-5D6E-409C-BE32-E72D297353CC}">
                <c16:uniqueId val="{00000009-EB0D-4766-81B6-1315CC69448A}"/>
              </c:ext>
            </c:extLst>
          </c:dPt>
          <c:cat>
            <c:strRef>
              <c:f>Sheet1!$A$2:$A$6</c:f>
              <c:strCache>
                <c:ptCount val="5"/>
                <c:pt idx="0">
                  <c:v>No Answer</c:v>
                </c:pt>
                <c:pt idx="1">
                  <c:v>Yes, I have started</c:v>
                </c:pt>
                <c:pt idx="2">
                  <c:v>No, next month</c:v>
                </c:pt>
                <c:pt idx="3">
                  <c:v>No, next 6 months</c:v>
                </c:pt>
                <c:pt idx="4">
                  <c:v>No Plans</c:v>
                </c:pt>
              </c:strCache>
            </c:strRef>
          </c:cat>
          <c:val>
            <c:numRef>
              <c:f>Sheet1!$B$2:$B$6</c:f>
              <c:numCache>
                <c:formatCode>General</c:formatCode>
                <c:ptCount val="5"/>
                <c:pt idx="0">
                  <c:v>10</c:v>
                </c:pt>
                <c:pt idx="1">
                  <c:v>20</c:v>
                </c:pt>
                <c:pt idx="2">
                  <c:v>25</c:v>
                </c:pt>
                <c:pt idx="3">
                  <c:v>15</c:v>
                </c:pt>
                <c:pt idx="4">
                  <c:v>30</c:v>
                </c:pt>
              </c:numCache>
            </c:numRef>
          </c:val>
          <c:extLst>
            <c:ext xmlns:c16="http://schemas.microsoft.com/office/drawing/2014/chart" uri="{C3380CC4-5D6E-409C-BE32-E72D297353CC}">
              <c16:uniqueId val="{00000008-86E2-4501-B4B5-34F2FB15CAE0}"/>
            </c:ext>
          </c:extLst>
        </c:ser>
        <c:dLbls>
          <c:showLegendKey val="0"/>
          <c:showVal val="0"/>
          <c:showCatName val="0"/>
          <c:showSerName val="0"/>
          <c:showPercent val="0"/>
          <c:showBubbleSize val="0"/>
          <c:showLeaderLines val="1"/>
        </c:dLbls>
        <c:firstSliceAng val="350"/>
        <c:holeSize val="5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Learn New</c:v>
                </c:pt>
              </c:strCache>
            </c:strRef>
          </c:tx>
          <c:spPr>
            <a:ln>
              <a:noFill/>
            </a:ln>
          </c:spPr>
          <c:dPt>
            <c:idx val="0"/>
            <c:bubble3D val="0"/>
            <c:spPr>
              <a:solidFill>
                <a:srgbClr val="64A70B"/>
              </a:solidFill>
              <a:ln w="19050">
                <a:noFill/>
              </a:ln>
              <a:effectLst/>
            </c:spPr>
            <c:extLst>
              <c:ext xmlns:c16="http://schemas.microsoft.com/office/drawing/2014/chart" uri="{C3380CC4-5D6E-409C-BE32-E72D297353CC}">
                <c16:uniqueId val="{00000001-48FF-4FB3-A9AF-42A889FCD14E}"/>
              </c:ext>
            </c:extLst>
          </c:dPt>
          <c:dPt>
            <c:idx val="1"/>
            <c:bubble3D val="0"/>
            <c:spPr>
              <a:solidFill>
                <a:srgbClr val="E3CE65"/>
              </a:solidFill>
              <a:ln w="19050">
                <a:noFill/>
              </a:ln>
              <a:effectLst/>
            </c:spPr>
            <c:extLst>
              <c:ext xmlns:c16="http://schemas.microsoft.com/office/drawing/2014/chart" uri="{C3380CC4-5D6E-409C-BE32-E72D297353CC}">
                <c16:uniqueId val="{00000003-48FF-4FB3-A9AF-42A889FCD14E}"/>
              </c:ext>
            </c:extLst>
          </c:dPt>
          <c:dPt>
            <c:idx val="2"/>
            <c:bubble3D val="0"/>
            <c:spPr>
              <a:solidFill>
                <a:srgbClr val="CF004C"/>
              </a:solidFill>
              <a:ln w="19050">
                <a:noFill/>
              </a:ln>
              <a:effectLst/>
            </c:spPr>
            <c:extLst>
              <c:ext xmlns:c16="http://schemas.microsoft.com/office/drawing/2014/chart" uri="{C3380CC4-5D6E-409C-BE32-E72D297353CC}">
                <c16:uniqueId val="{00000005-48FF-4FB3-A9AF-42A889FCD14E}"/>
              </c:ext>
            </c:extLst>
          </c:dPt>
          <c:dPt>
            <c:idx val="3"/>
            <c:bubble3D val="0"/>
            <c:spPr>
              <a:solidFill>
                <a:schemeClr val="accent4"/>
              </a:solidFill>
              <a:ln w="19050">
                <a:noFill/>
              </a:ln>
              <a:effectLst/>
            </c:spPr>
            <c:extLst>
              <c:ext xmlns:c16="http://schemas.microsoft.com/office/drawing/2014/chart" uri="{C3380CC4-5D6E-409C-BE32-E72D297353CC}">
                <c16:uniqueId val="{00000007-48FF-4FB3-A9AF-42A889FCD14E}"/>
              </c:ext>
            </c:extLst>
          </c:dPt>
          <c:cat>
            <c:strRef>
              <c:f>Sheet1!$A$2:$A$5</c:f>
              <c:strCache>
                <c:ptCount val="3"/>
                <c:pt idx="0">
                  <c:v>Yes</c:v>
                </c:pt>
                <c:pt idx="1">
                  <c:v>No Answer</c:v>
                </c:pt>
                <c:pt idx="2">
                  <c:v>No Answer</c:v>
                </c:pt>
              </c:strCache>
            </c:strRef>
          </c:cat>
          <c:val>
            <c:numRef>
              <c:f>Sheet1!$B$2:$B$5</c:f>
              <c:numCache>
                <c:formatCode>General</c:formatCode>
                <c:ptCount val="4"/>
                <c:pt idx="0">
                  <c:v>94</c:v>
                </c:pt>
                <c:pt idx="1">
                  <c:v>2</c:v>
                </c:pt>
                <c:pt idx="2">
                  <c:v>4</c:v>
                </c:pt>
              </c:numCache>
            </c:numRef>
          </c:val>
          <c:extLst>
            <c:ext xmlns:c16="http://schemas.microsoft.com/office/drawing/2014/chart" uri="{C3380CC4-5D6E-409C-BE32-E72D297353CC}">
              <c16:uniqueId val="{00000008-48FF-4FB3-A9AF-42A889FCD14E}"/>
            </c:ext>
          </c:extLst>
        </c:ser>
        <c:dLbls>
          <c:showLegendKey val="0"/>
          <c:showVal val="0"/>
          <c:showCatName val="0"/>
          <c:showSerName val="0"/>
          <c:showPercent val="0"/>
          <c:showBubbleSize val="0"/>
          <c:showLeaderLines val="1"/>
        </c:dLbls>
        <c:firstSliceAng val="75"/>
        <c:holeSize val="57"/>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4-12T04:10:13.113"/>
    </inkml:context>
    <inkml:brush xml:id="br0">
      <inkml:brushProperty name="width" value="0.35" units="cm"/>
      <inkml:brushProperty name="height" value="0.35" units="cm"/>
      <inkml:brushProperty name="color" value="#FFFFFF"/>
    </inkml:brush>
  </inkml:definitions>
  <inkml:trace contextRef="#ctx0" brushRef="#br0">0 48 24575,'21'15'0,"-1"-2"0,-6-13 0,0 0 0,-7-6 0,6 4 0,-6-4 0,1 0 0,4 10 0,-4-8 0,6 10 0,-1-6 0,1 0 0,0 0 0,0 0 0,-1 0 0,1 0 0,0 0 0,46-27 0,37 21-492,-37-8 0,4 1 84,20 11 1,0 4 407,-20-2 0,-3 0-223,1 0 0,-1 0 223,32 0 0,-36 0 0,-14 0 0,-19 0 0,-10 0 983,-6 7-210,4-6-284,-4 5-489,5-6 0,1 0 0,0 0 0,0 0 0,10 0 0,-7 0 0,7 0 0,-10 0 0,26 0 0,27 0 0,11 0 0,-1 0 0,-23 0 0,-27 0 0,-2 0 0,-11 0 0,46 0 0,-9 11 0,27-8 0,-9 7 0,-38-10 0,9 0 0,-26 0 0,0 0 0,10 0 0,-7-6 0,7 5 0,-16-12 0,4 12 0,-4-5 0,5 6 0,1 0 0,11 0 0,17 0 0,16 0 0,-1 8 0,-14-6 0,-18 7 0,-12-9 0,1 0 0,0 0 0,0 0 0,-7 6 0,5-5 0,-4 5 0,6-6 0,0 0 0,-1 0 0,1 0 0,0 0 0,10 0 0,-7 0 0,7 0 0,-10 0 0,0 0 0,0 0 0,-7-6 0,6 5 0,-6-6 0,7 7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81E9B2-0CA3-4C54-992A-0B90B81B64A8}"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949586-8F0B-4D7B-8535-57082A4950C3}" type="slidenum">
              <a:rPr lang="en-US" smtClean="0"/>
              <a:t>‹#›</a:t>
            </a:fld>
            <a:endParaRPr lang="en-US"/>
          </a:p>
        </p:txBody>
      </p:sp>
    </p:spTree>
    <p:extLst>
      <p:ext uri="{BB962C8B-B14F-4D97-AF65-F5344CB8AC3E}">
        <p14:creationId xmlns:p14="http://schemas.microsoft.com/office/powerpoint/2010/main" val="2060100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Year 1 – drive participation</a:t>
            </a:r>
          </a:p>
          <a:p>
            <a:pPr lvl="0"/>
            <a:r>
              <a:rPr lang="en-US" dirty="0"/>
              <a:t>Years 2&amp;3</a:t>
            </a:r>
            <a:r>
              <a:rPr lang="en-US" baseline="0" dirty="0"/>
              <a:t> – drive healthy behavior and outcomes</a:t>
            </a:r>
            <a:endParaRPr lang="en-US" dirty="0"/>
          </a:p>
          <a:p>
            <a:pPr lvl="0"/>
            <a:endParaRPr lang="en-US" dirty="0"/>
          </a:p>
          <a:p>
            <a:r>
              <a:rPr lang="en-US" sz="1200" b="1" kern="1200" dirty="0">
                <a:solidFill>
                  <a:schemeClr val="tx1"/>
                </a:solidFill>
                <a:effectLst/>
                <a:latin typeface="+mn-lt"/>
                <a:ea typeface="+mn-ea"/>
                <a:cs typeface="+mn-cs"/>
              </a:rPr>
              <a:t>Incentive Recommendations</a:t>
            </a: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-For today’s purposes, I’ve outlined incentive recommendations specific to those enrolled in benefits.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-We understand based on your current structure, that having an incentive option for those not enrolled in the plan may continue to be important to you. We’ve seen employers structure incentives for just medical enrolled and for all employees and can be nimble in providing either solution.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-However, today, I’m just going to model a premium reduction approach that would apply to those on the medical plan. We understand that you have a union environment, and are open to feedback if you think a premium approach would not “fly.” However, we have seen this instituted in a variety of industries, and have done it ourselves, and know the impact that it can have on participation if the cultural fit is right.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-As a best practice, we recommend sticking with a primarily participation approach to begin.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-From there,  we weave in outcomes based components gradually, but still keep participation as a part of the overall incentive structure.</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087B75-8543-704F-A89D-9A71560E6C0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38053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Year 1 – drive participation</a:t>
            </a:r>
          </a:p>
          <a:p>
            <a:pPr lvl="0"/>
            <a:r>
              <a:rPr lang="en-US" dirty="0"/>
              <a:t>Years 2&amp;3</a:t>
            </a:r>
            <a:r>
              <a:rPr lang="en-US" baseline="0" dirty="0"/>
              <a:t> – drive healthy behavior and outcomes</a:t>
            </a:r>
            <a:endParaRPr lang="en-US" dirty="0"/>
          </a:p>
          <a:p>
            <a:pPr lvl="0"/>
            <a:endParaRPr lang="en-US" dirty="0"/>
          </a:p>
          <a:p>
            <a:r>
              <a:rPr lang="en-US" sz="1200" b="1" kern="1200" dirty="0">
                <a:solidFill>
                  <a:schemeClr val="tx1"/>
                </a:solidFill>
                <a:effectLst/>
                <a:latin typeface="+mn-lt"/>
                <a:ea typeface="+mn-ea"/>
                <a:cs typeface="+mn-cs"/>
              </a:rPr>
              <a:t>Incentive Recommendations</a:t>
            </a:r>
            <a:r>
              <a:rPr lang="en-US" sz="1200" kern="1200" dirty="0">
                <a:solidFill>
                  <a:schemeClr val="tx1"/>
                </a:solidFill>
                <a:effectLst/>
                <a:latin typeface="+mn-lt"/>
                <a:ea typeface="+mn-ea"/>
                <a:cs typeface="+mn-cs"/>
              </a:rPr>
              <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-For today’s purposes, I’ve outlined incentive recommendations specific to those enrolled in benefits.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-We understand based on your current structure, that having an incentive option for those not enrolled in the plan may continue to be important to you. We’ve seen employers structure incentives for just medical enrolled and for all employees and can be nimble in providing either solution.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-However, today, I’m just going to model a premium reduction approach that would apply to those on the medical plan. We understand that you have a union environment, and are open to feedback if you think a premium approach would not “fly.” However, we have seen this instituted in a variety of industries, and have done it ourselves, and know the impact that it can have on participation if the cultural fit is right.</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-As a best practice, we recommend sticking with a primarily participation approach to begin.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-From there,  we weave in outcomes based components gradually, but still keep participation as a part of the overall incentive structure.</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087B75-8543-704F-A89D-9A71560E6C0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7246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E087B75-8543-704F-A89D-9A71560E6C0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549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16</a:t>
            </a:fld>
            <a:endParaRPr lang="en-US" dirty="0"/>
          </a:p>
        </p:txBody>
      </p:sp>
    </p:spTree>
    <p:extLst>
      <p:ext uri="{BB962C8B-B14F-4D97-AF65-F5344CB8AC3E}">
        <p14:creationId xmlns:p14="http://schemas.microsoft.com/office/powerpoint/2010/main" val="1189571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cap="all" dirty="0"/>
              <a:t>Right click</a:t>
            </a:r>
            <a:r>
              <a:rPr lang="en-US" b="1" cap="all" baseline="0" dirty="0"/>
              <a:t> on the circle graph to update/edit data for graph</a:t>
            </a:r>
          </a:p>
          <a:p>
            <a:r>
              <a:rPr lang="en-US" b="1" cap="all" baseline="0" dirty="0"/>
              <a:t>Manually add the % amounts </a:t>
            </a:r>
            <a:r>
              <a:rPr lang="en-US" b="1" baseline="0" dirty="0"/>
              <a:t>on the right side of the graph</a:t>
            </a:r>
          </a:p>
          <a:p>
            <a:r>
              <a:rPr lang="en-US" b="1" cap="all" baseline="0" dirty="0"/>
              <a:t>Adjust pointers </a:t>
            </a:r>
            <a:r>
              <a:rPr lang="en-US" b="1" baseline="0" dirty="0"/>
              <a:t>as needed</a:t>
            </a:r>
          </a:p>
          <a:p>
            <a:endParaRPr lang="en-US" b="1"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17</a:t>
            </a:fld>
            <a:endParaRPr lang="en-US" dirty="0"/>
          </a:p>
        </p:txBody>
      </p:sp>
    </p:spTree>
    <p:extLst>
      <p:ext uri="{BB962C8B-B14F-4D97-AF65-F5344CB8AC3E}">
        <p14:creationId xmlns:p14="http://schemas.microsoft.com/office/powerpoint/2010/main" val="389732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cap="all" dirty="0"/>
              <a:t>Right click</a:t>
            </a:r>
            <a:r>
              <a:rPr lang="en-US" b="1" cap="all" baseline="0" dirty="0"/>
              <a:t> on the circle graph to update/edit data for graph</a:t>
            </a:r>
          </a:p>
          <a:p>
            <a:r>
              <a:rPr lang="en-US" b="1" cap="all" baseline="0" dirty="0"/>
              <a:t>Manually add the % amounts </a:t>
            </a:r>
            <a:r>
              <a:rPr lang="en-US" b="1" baseline="0" dirty="0"/>
              <a:t>on the right side of the graph</a:t>
            </a:r>
          </a:p>
          <a:p>
            <a:r>
              <a:rPr lang="en-US" b="1" cap="all" baseline="0" dirty="0"/>
              <a:t>Adjust pointers </a:t>
            </a:r>
            <a:r>
              <a:rPr lang="en-US" b="1" baseline="0" dirty="0"/>
              <a:t>as needed</a:t>
            </a:r>
          </a:p>
          <a:p>
            <a:endParaRPr lang="en-US" b="1"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18</a:t>
            </a:fld>
            <a:endParaRPr lang="en-US" dirty="0"/>
          </a:p>
        </p:txBody>
      </p:sp>
    </p:spTree>
    <p:extLst>
      <p:ext uri="{BB962C8B-B14F-4D97-AF65-F5344CB8AC3E}">
        <p14:creationId xmlns:p14="http://schemas.microsoft.com/office/powerpoint/2010/main" val="3394852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cap="all" dirty="0"/>
              <a:t>Right click</a:t>
            </a:r>
            <a:r>
              <a:rPr lang="en-US" b="1" cap="all" baseline="0" dirty="0"/>
              <a:t> on the circle graph to update/edit data for graph</a:t>
            </a:r>
          </a:p>
          <a:p>
            <a:r>
              <a:rPr lang="en-US" b="1" cap="all" baseline="0" dirty="0"/>
              <a:t>Manually add the % amounts </a:t>
            </a:r>
            <a:r>
              <a:rPr lang="en-US" b="1" baseline="0" dirty="0"/>
              <a:t>on the right side of the graph</a:t>
            </a:r>
          </a:p>
          <a:p>
            <a:r>
              <a:rPr lang="en-US" b="1" cap="all" baseline="0" dirty="0"/>
              <a:t>Adjust pointers </a:t>
            </a:r>
            <a:r>
              <a:rPr lang="en-US" b="1" baseline="0" dirty="0"/>
              <a:t>as needed</a:t>
            </a:r>
          </a:p>
          <a:p>
            <a:endParaRPr lang="en-US" b="1"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19</a:t>
            </a:fld>
            <a:endParaRPr lang="en-US" dirty="0"/>
          </a:p>
        </p:txBody>
      </p:sp>
    </p:spTree>
    <p:extLst>
      <p:ext uri="{BB962C8B-B14F-4D97-AF65-F5344CB8AC3E}">
        <p14:creationId xmlns:p14="http://schemas.microsoft.com/office/powerpoint/2010/main" val="1148690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cap="all" dirty="0"/>
              <a:t>Right click</a:t>
            </a:r>
            <a:r>
              <a:rPr lang="en-US" b="1" cap="all" baseline="0" dirty="0"/>
              <a:t> on the circle graph to update/edit data for graph</a:t>
            </a:r>
          </a:p>
          <a:p>
            <a:r>
              <a:rPr lang="en-US" b="1" cap="all" baseline="0" dirty="0"/>
              <a:t>Manually add the % amounts </a:t>
            </a:r>
            <a:r>
              <a:rPr lang="en-US" b="1" baseline="0" dirty="0"/>
              <a:t>on the right side of the graph</a:t>
            </a:r>
          </a:p>
          <a:p>
            <a:r>
              <a:rPr lang="en-US" b="1" cap="all" baseline="0" dirty="0"/>
              <a:t>Adjust pointers </a:t>
            </a:r>
            <a:r>
              <a:rPr lang="en-US" b="1" baseline="0" dirty="0"/>
              <a:t>as needed</a:t>
            </a:r>
          </a:p>
          <a:p>
            <a:endParaRPr lang="en-US" b="1"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20</a:t>
            </a:fld>
            <a:endParaRPr lang="en-US" dirty="0"/>
          </a:p>
        </p:txBody>
      </p:sp>
    </p:spTree>
    <p:extLst>
      <p:ext uri="{BB962C8B-B14F-4D97-AF65-F5344CB8AC3E}">
        <p14:creationId xmlns:p14="http://schemas.microsoft.com/office/powerpoint/2010/main" val="2535630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cap="all" dirty="0"/>
              <a:t>Right click</a:t>
            </a:r>
            <a:r>
              <a:rPr lang="en-US" b="1" cap="all" baseline="0" dirty="0"/>
              <a:t> on the circle graph to update/edit data for graph</a:t>
            </a:r>
          </a:p>
          <a:p>
            <a:r>
              <a:rPr lang="en-US" b="1" cap="all" baseline="0" dirty="0"/>
              <a:t>Manually add the % amounts </a:t>
            </a:r>
            <a:r>
              <a:rPr lang="en-US" b="1" baseline="0" dirty="0"/>
              <a:t>on the right side of the graph</a:t>
            </a:r>
          </a:p>
          <a:p>
            <a:r>
              <a:rPr lang="en-US" b="1" cap="all" baseline="0" dirty="0"/>
              <a:t>Adjust pointers </a:t>
            </a:r>
            <a:r>
              <a:rPr lang="en-US" b="1" baseline="0" dirty="0"/>
              <a:t>as needed</a:t>
            </a:r>
          </a:p>
          <a:p>
            <a:endParaRPr lang="en-US" b="1" dirty="0"/>
          </a:p>
        </p:txBody>
      </p:sp>
      <p:sp>
        <p:nvSpPr>
          <p:cNvPr id="4" name="Slide Number Placeholder 3"/>
          <p:cNvSpPr>
            <a:spLocks noGrp="1"/>
          </p:cNvSpPr>
          <p:nvPr>
            <p:ph type="sldNum" sz="quarter" idx="10"/>
          </p:nvPr>
        </p:nvSpPr>
        <p:spPr/>
        <p:txBody>
          <a:bodyPr/>
          <a:lstStyle/>
          <a:p>
            <a:fld id="{DE087B75-8543-704F-A89D-9A71560E6C02}" type="slidenum">
              <a:rPr lang="en-US" smtClean="0"/>
              <a:pPr/>
              <a:t>21</a:t>
            </a:fld>
            <a:endParaRPr lang="en-US" dirty="0"/>
          </a:p>
        </p:txBody>
      </p:sp>
    </p:spTree>
    <p:extLst>
      <p:ext uri="{BB962C8B-B14F-4D97-AF65-F5344CB8AC3E}">
        <p14:creationId xmlns:p14="http://schemas.microsoft.com/office/powerpoint/2010/main" val="2952514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9427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2652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4641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Rounded Rectangle 5"/>
          <p:cNvSpPr/>
          <p:nvPr userDrawn="1"/>
        </p:nvSpPr>
        <p:spPr>
          <a:xfrm>
            <a:off x="367431" y="263048"/>
            <a:ext cx="11507243" cy="5830865"/>
          </a:xfrm>
          <a:prstGeom prst="roundRect">
            <a:avLst>
              <a:gd name="adj" fmla="val 1483"/>
            </a:avLst>
          </a:prstGeom>
          <a:solidFill>
            <a:srgbClr val="64A70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b="1" dirty="0">
              <a:ln>
                <a:solidFill>
                  <a:sysClr val="windowText" lastClr="000000"/>
                </a:solidFill>
              </a:ln>
            </a:endParaRPr>
          </a:p>
        </p:txBody>
      </p:sp>
      <p:sp>
        <p:nvSpPr>
          <p:cNvPr id="7" name="Title 1"/>
          <p:cNvSpPr>
            <a:spLocks noGrp="1"/>
          </p:cNvSpPr>
          <p:nvPr>
            <p:ph type="ctrTitle" hasCustomPrompt="1"/>
          </p:nvPr>
        </p:nvSpPr>
        <p:spPr>
          <a:xfrm>
            <a:off x="914400" y="1769889"/>
            <a:ext cx="10363200" cy="978151"/>
          </a:xfrm>
        </p:spPr>
        <p:txBody>
          <a:bodyPr/>
          <a:lstStyle>
            <a:lvl1pPr algn="l">
              <a:defRPr b="0" baseline="0"/>
            </a:lvl1pPr>
          </a:lstStyle>
          <a:p>
            <a:r>
              <a:rPr lang="en-US" dirty="0"/>
              <a:t>Click to edit Presentation Title</a:t>
            </a:r>
          </a:p>
        </p:txBody>
      </p:sp>
      <p:sp>
        <p:nvSpPr>
          <p:cNvPr id="8" name="Subtitle 2"/>
          <p:cNvSpPr>
            <a:spLocks noGrp="1"/>
          </p:cNvSpPr>
          <p:nvPr>
            <p:ph type="subTitle" idx="1" hasCustomPrompt="1"/>
          </p:nvPr>
        </p:nvSpPr>
        <p:spPr>
          <a:xfrm>
            <a:off x="914400" y="2748040"/>
            <a:ext cx="10363200" cy="528128"/>
          </a:xfrm>
        </p:spPr>
        <p:txBody>
          <a:bodyPr>
            <a:norm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Presentation Date</a:t>
            </a:r>
          </a:p>
        </p:txBody>
      </p:sp>
      <p:sp>
        <p:nvSpPr>
          <p:cNvPr id="9" name="Text Placeholder 10"/>
          <p:cNvSpPr>
            <a:spLocks noGrp="1"/>
          </p:cNvSpPr>
          <p:nvPr>
            <p:ph type="body" sz="quarter" idx="13" hasCustomPrompt="1"/>
          </p:nvPr>
        </p:nvSpPr>
        <p:spPr>
          <a:xfrm>
            <a:off x="914400" y="4249099"/>
            <a:ext cx="10363200" cy="513336"/>
          </a:xfrm>
        </p:spPr>
        <p:txBody>
          <a:bodyPr/>
          <a:lstStyle>
            <a:lvl1pPr marL="0" indent="0">
              <a:buNone/>
              <a:defRPr sz="2400" b="1"/>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Presenter Name</a:t>
            </a:r>
          </a:p>
        </p:txBody>
      </p:sp>
      <p:sp>
        <p:nvSpPr>
          <p:cNvPr id="10" name="Text Placeholder 12"/>
          <p:cNvSpPr>
            <a:spLocks noGrp="1"/>
          </p:cNvSpPr>
          <p:nvPr>
            <p:ph type="body" sz="quarter" idx="14" hasCustomPrompt="1"/>
          </p:nvPr>
        </p:nvSpPr>
        <p:spPr>
          <a:xfrm>
            <a:off x="914400" y="4769391"/>
            <a:ext cx="10363200" cy="635000"/>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Presenter Title</a:t>
            </a:r>
          </a:p>
        </p:txBody>
      </p:sp>
      <p:sp>
        <p:nvSpPr>
          <p:cNvPr id="12" name="Slide Number Placeholder 4"/>
          <p:cNvSpPr>
            <a:spLocks noGrp="1"/>
          </p:cNvSpPr>
          <p:nvPr>
            <p:ph type="sldNum" sz="quarter" idx="4"/>
          </p:nvPr>
        </p:nvSpPr>
        <p:spPr>
          <a:xfrm>
            <a:off x="-1" y="6433750"/>
            <a:ext cx="609601" cy="365125"/>
          </a:xfrm>
          <a:prstGeom prst="rect">
            <a:avLst/>
          </a:prstGeom>
        </p:spPr>
        <p:txBody>
          <a:bodyPr lIns="0" tIns="0" rIns="0" bIns="0"/>
          <a:lstStyle>
            <a:lvl1pPr algn="r">
              <a:defRPr sz="900">
                <a:solidFill>
                  <a:srgbClr val="0073AE"/>
                </a:solidFill>
              </a:defRPr>
            </a:lvl1pPr>
          </a:lstStyle>
          <a:p>
            <a:fld id="{3AE3DDFD-F7E0-3847-8446-402D02E898A5}" type="slidenum">
              <a:rPr lang="en-US" smtClean="0"/>
              <a:pPr/>
              <a:t>‹#›</a:t>
            </a:fld>
            <a:endParaRPr lang="en-US" dirty="0"/>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4800" y="6307555"/>
            <a:ext cx="3838493" cy="365125"/>
          </a:xfrm>
          <a:prstGeom prst="rect">
            <a:avLst/>
          </a:prstGeom>
        </p:spPr>
      </p:pic>
    </p:spTree>
    <p:extLst>
      <p:ext uri="{BB962C8B-B14F-4D97-AF65-F5344CB8AC3E}">
        <p14:creationId xmlns:p14="http://schemas.microsoft.com/office/powerpoint/2010/main" val="2553019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1"/>
      </p:bgRef>
    </p:bg>
    <p:spTree>
      <p:nvGrpSpPr>
        <p:cNvPr id="1" name=""/>
        <p:cNvGrpSpPr/>
        <p:nvPr/>
      </p:nvGrpSpPr>
      <p:grpSpPr>
        <a:xfrm>
          <a:off x="0" y="0"/>
          <a:ext cx="0" cy="0"/>
          <a:chOff x="0" y="0"/>
          <a:chExt cx="0" cy="0"/>
        </a:xfrm>
      </p:grpSpPr>
      <p:sp>
        <p:nvSpPr>
          <p:cNvPr id="5" name="Rounded Rectangle 4"/>
          <p:cNvSpPr/>
          <p:nvPr userDrawn="1"/>
        </p:nvSpPr>
        <p:spPr>
          <a:xfrm>
            <a:off x="367431" y="263048"/>
            <a:ext cx="11507243" cy="5830865"/>
          </a:xfrm>
          <a:prstGeom prst="roundRect">
            <a:avLst>
              <a:gd name="adj" fmla="val 1483"/>
            </a:avLst>
          </a:prstGeom>
          <a:solidFill>
            <a:srgbClr val="64A70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n>
                <a:solidFill>
                  <a:sysClr val="windowText" lastClr="000000"/>
                </a:solidFill>
              </a:ln>
            </a:endParaRPr>
          </a:p>
        </p:txBody>
      </p:sp>
      <p:sp>
        <p:nvSpPr>
          <p:cNvPr id="7" name="Slide Number Placeholder 4"/>
          <p:cNvSpPr>
            <a:spLocks noGrp="1"/>
          </p:cNvSpPr>
          <p:nvPr>
            <p:ph type="sldNum" sz="quarter" idx="4"/>
          </p:nvPr>
        </p:nvSpPr>
        <p:spPr>
          <a:xfrm>
            <a:off x="-1" y="6433750"/>
            <a:ext cx="609601" cy="365125"/>
          </a:xfrm>
          <a:prstGeom prst="rect">
            <a:avLst/>
          </a:prstGeom>
        </p:spPr>
        <p:txBody>
          <a:bodyPr lIns="0" tIns="0" rIns="0" bIns="0"/>
          <a:lstStyle>
            <a:lvl1pPr algn="r">
              <a:defRPr sz="900">
                <a:solidFill>
                  <a:srgbClr val="0073AE"/>
                </a:solidFill>
              </a:defRPr>
            </a:lvl1pPr>
          </a:lstStyle>
          <a:p>
            <a:fld id="{3AE3DDFD-F7E0-3847-8446-402D02E898A5}" type="slidenum">
              <a:rPr lang="en-US" smtClean="0"/>
              <a:pPr/>
              <a:t>‹#›</a:t>
            </a:fld>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2846" y="6380492"/>
            <a:ext cx="2511828" cy="238930"/>
          </a:xfrm>
          <a:prstGeom prst="rect">
            <a:avLst/>
          </a:prstGeom>
        </p:spPr>
      </p:pic>
    </p:spTree>
    <p:extLst>
      <p:ext uri="{BB962C8B-B14F-4D97-AF65-F5344CB8AC3E}">
        <p14:creationId xmlns:p14="http://schemas.microsoft.com/office/powerpoint/2010/main" val="4220785599"/>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Slide Number Placeholder 4"/>
          <p:cNvSpPr>
            <a:spLocks noGrp="1"/>
          </p:cNvSpPr>
          <p:nvPr>
            <p:ph type="sldNum" sz="quarter" idx="4"/>
          </p:nvPr>
        </p:nvSpPr>
        <p:spPr>
          <a:xfrm>
            <a:off x="-1" y="6433750"/>
            <a:ext cx="609601" cy="365125"/>
          </a:xfrm>
          <a:prstGeom prst="rect">
            <a:avLst/>
          </a:prstGeom>
        </p:spPr>
        <p:txBody>
          <a:bodyPr lIns="0" tIns="0" rIns="0" bIns="0"/>
          <a:lstStyle>
            <a:lvl1pPr algn="r">
              <a:defRPr sz="900">
                <a:solidFill>
                  <a:srgbClr val="0073AE"/>
                </a:solidFill>
              </a:defRPr>
            </a:lvl1pPr>
          </a:lstStyle>
          <a:p>
            <a:fld id="{3AE3DDFD-F7E0-3847-8446-402D02E898A5}" type="slidenum">
              <a:rPr lang="en-US" smtClean="0"/>
              <a:pPr/>
              <a:t>‹#›</a:t>
            </a:fld>
            <a:endParaRPr lang="en-US"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62846" y="6380492"/>
            <a:ext cx="2511828" cy="238930"/>
          </a:xfrm>
          <a:prstGeom prst="rect">
            <a:avLst/>
          </a:prstGeom>
        </p:spPr>
      </p:pic>
    </p:spTree>
    <p:extLst>
      <p:ext uri="{BB962C8B-B14F-4D97-AF65-F5344CB8AC3E}">
        <p14:creationId xmlns:p14="http://schemas.microsoft.com/office/powerpoint/2010/main" val="39121288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1129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SzPct val="80000"/>
              <a:buFont typeface=".HelveticaNeueDeskInterface-Regular" charset="-120"/>
              <a:buChar char="+"/>
              <a:defRPr/>
            </a:lvl1pPr>
            <a:lvl2pPr marL="742950" indent="-285750">
              <a:buFont typeface="Arial" charset="0"/>
              <a:buChar char="•"/>
              <a:defRPr/>
            </a:lvl2pPr>
            <a:lvl3pPr marL="1143000" indent="-228600">
              <a:buFont typeface="Courier New"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2" y="6500927"/>
            <a:ext cx="765589" cy="365033"/>
          </a:xfrm>
          <a:prstGeom prst="rect">
            <a:avLst/>
          </a:prstGeom>
        </p:spPr>
        <p:txBody>
          <a:bodyPr/>
          <a:lstStyle>
            <a:lvl1pPr algn="r">
              <a:defRPr sz="1200">
                <a:solidFill>
                  <a:schemeClr val="tx2"/>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556736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p:cNvSpPr>
            <a:spLocks noGrp="1"/>
          </p:cNvSpPr>
          <p:nvPr>
            <p:ph type="sldNum" sz="quarter" idx="12"/>
          </p:nvPr>
        </p:nvSpPr>
        <p:spPr>
          <a:xfrm>
            <a:off x="2" y="6487674"/>
            <a:ext cx="765589" cy="365033"/>
          </a:xfrm>
          <a:prstGeom prst="rect">
            <a:avLst/>
          </a:prstGeom>
        </p:spPr>
        <p:txBody>
          <a:bodyPr/>
          <a:lstStyle>
            <a:lvl1pPr algn="r">
              <a:defRPr sz="1200">
                <a:solidFill>
                  <a:schemeClr val="tx2"/>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29232860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p:cNvSpPr>
            <a:spLocks noGrp="1"/>
          </p:cNvSpPr>
          <p:nvPr>
            <p:ph type="sldNum" sz="quarter" idx="12"/>
          </p:nvPr>
        </p:nvSpPr>
        <p:spPr>
          <a:xfrm>
            <a:off x="2" y="6487674"/>
            <a:ext cx="765589" cy="365033"/>
          </a:xfrm>
          <a:prstGeom prst="rect">
            <a:avLst/>
          </a:prstGeom>
        </p:spPr>
        <p:txBody>
          <a:bodyPr/>
          <a:lstStyle>
            <a:lvl1pPr algn="r">
              <a:defRPr sz="1200">
                <a:solidFill>
                  <a:schemeClr val="tx2"/>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729946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Slide Number Placeholder 5"/>
          <p:cNvSpPr>
            <a:spLocks noGrp="1"/>
          </p:cNvSpPr>
          <p:nvPr>
            <p:ph type="sldNum" sz="quarter" idx="12"/>
          </p:nvPr>
        </p:nvSpPr>
        <p:spPr>
          <a:xfrm>
            <a:off x="2" y="6487674"/>
            <a:ext cx="765589" cy="365033"/>
          </a:xfrm>
          <a:prstGeom prst="rect">
            <a:avLst/>
          </a:prstGeom>
        </p:spPr>
        <p:txBody>
          <a:bodyPr/>
          <a:lstStyle>
            <a:lvl1pPr algn="r">
              <a:defRPr sz="1200">
                <a:solidFill>
                  <a:schemeClr val="tx2"/>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911944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389819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a:xfrm>
            <a:off x="2" y="6487674"/>
            <a:ext cx="765589" cy="365033"/>
          </a:xfrm>
          <a:prstGeom prst="rect">
            <a:avLst/>
          </a:prstGeom>
        </p:spPr>
        <p:txBody>
          <a:bodyPr/>
          <a:lstStyle>
            <a:lvl1pPr algn="r">
              <a:defRPr sz="1200">
                <a:solidFill>
                  <a:schemeClr val="tx2"/>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16422947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Slide Number Placeholder 5"/>
          <p:cNvSpPr>
            <a:spLocks noGrp="1"/>
          </p:cNvSpPr>
          <p:nvPr>
            <p:ph type="sldNum" sz="quarter" idx="12"/>
          </p:nvPr>
        </p:nvSpPr>
        <p:spPr>
          <a:xfrm>
            <a:off x="2" y="6500927"/>
            <a:ext cx="765589" cy="365033"/>
          </a:xfrm>
          <a:prstGeom prst="rect">
            <a:avLst/>
          </a:prstGeom>
        </p:spPr>
        <p:txBody>
          <a:bodyPr/>
          <a:lstStyle>
            <a:lvl1pPr algn="r">
              <a:defRPr sz="1200">
                <a:solidFill>
                  <a:schemeClr val="bg1"/>
                </a:solidFill>
              </a:defRPr>
            </a:lvl1pPr>
          </a:lstStyle>
          <a:p>
            <a:fld id="{400FEEB8-629F-DF4F-A734-611C9E1B2760}" type="slidenum">
              <a:rPr lang="en-US" smtClean="0"/>
              <a:pPr/>
              <a:t>‹#›</a:t>
            </a:fld>
            <a:endParaRPr lang="en-US" dirty="0"/>
          </a:p>
        </p:txBody>
      </p:sp>
    </p:spTree>
    <p:extLst>
      <p:ext uri="{BB962C8B-B14F-4D97-AF65-F5344CB8AC3E}">
        <p14:creationId xmlns:p14="http://schemas.microsoft.com/office/powerpoint/2010/main" val="132847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4828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278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57573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3717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57311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2725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04672" y="320040"/>
            <a:ext cx="3657600" cy="320040"/>
          </a:xfrm>
        </p:spPr>
        <p:txBody>
          <a:bodyPr/>
          <a:lstStyle/>
          <a:p>
            <a:fld id="{B61BEF0D-F0BB-DE4B-95CE-6DB70DBA9567}" type="datetimeFigureOut">
              <a:rPr lang="en-US" smtClean="0"/>
              <a:pPr/>
              <a:t>4/18/2019</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82455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8.xml"/><Relationship Id="rId7"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B61BEF0D-F0BB-DE4B-95CE-6DB70DBA9567}" type="datetimeFigureOut">
              <a:rPr lang="en-US" smtClean="0"/>
              <a:pPr/>
              <a:t>4/18/2019</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865485"/>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992056"/>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317619"/>
            <a:ext cx="10972800" cy="328902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25810298"/>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Lst>
  <p:hf hdr="0" ftr="0" dt="0"/>
  <p:txStyles>
    <p:titleStyle>
      <a:lvl1pPr algn="l" defTabSz="457200" rtl="0" eaLnBrk="1" latinLnBrk="0" hangingPunct="1">
        <a:spcBef>
          <a:spcPct val="0"/>
        </a:spcBef>
        <a:buNone/>
        <a:defRPr sz="4000" b="1"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8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8"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07787163"/>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Lst>
  <p:hf hdr="0" dt="0"/>
  <p:txStyles>
    <p:titleStyle>
      <a:lvl1pPr algn="l" defTabSz="457200" rtl="0" eaLnBrk="1" latinLnBrk="0" hangingPunct="1">
        <a:spcBef>
          <a:spcPct val="0"/>
        </a:spcBef>
        <a:buNone/>
        <a:defRPr sz="3600" b="0" kern="1200">
          <a:solidFill>
            <a:schemeClr val="tx2"/>
          </a:solidFill>
          <a:latin typeface="+mj-lt"/>
          <a:ea typeface="+mj-ea"/>
          <a:cs typeface="+mj-cs"/>
        </a:defRPr>
      </a:lvl1pPr>
    </p:titleStyle>
    <p:bodyStyle>
      <a:lvl1pPr marL="342900" indent="-342900" algn="l" defTabSz="457200" rtl="0" eaLnBrk="1" latinLnBrk="0" hangingPunct="1">
        <a:spcBef>
          <a:spcPct val="20000"/>
        </a:spcBef>
        <a:buClr>
          <a:schemeClr val="tx2"/>
        </a:buClr>
        <a:buSzPct val="80000"/>
        <a:buFont typeface=".HelveticaNeueDeskInterface-Regular" charset="-120"/>
        <a:buChar char="+"/>
        <a:defRPr sz="20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charset="0"/>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Courier New" charset="0"/>
        <a:buChar char="o"/>
        <a:defRPr sz="14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BDBA639-2A71-4A60-A71A-FF1836F546C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5E208A8B-5EBD-4532-BE72-26414FA7CFF6}"/>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5" name="Freeform 5">
              <a:extLst>
                <a:ext uri="{FF2B5EF4-FFF2-40B4-BE49-F238E27FC236}">
                  <a16:creationId xmlns:a16="http://schemas.microsoft.com/office/drawing/2014/main" id="{15D09196-B338-4AB5-A71B-CFD5FFCA62B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 name="Freeform 6">
              <a:extLst>
                <a:ext uri="{FF2B5EF4-FFF2-40B4-BE49-F238E27FC236}">
                  <a16:creationId xmlns:a16="http://schemas.microsoft.com/office/drawing/2014/main" id="{F50B4463-128A-4677-A285-C017E6C543E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 name="Freeform 7">
              <a:extLst>
                <a:ext uri="{FF2B5EF4-FFF2-40B4-BE49-F238E27FC236}">
                  <a16:creationId xmlns:a16="http://schemas.microsoft.com/office/drawing/2014/main" id="{1D9B95CD-F023-4DFA-9678-1E02713F74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 name="Freeform 8">
              <a:extLst>
                <a:ext uri="{FF2B5EF4-FFF2-40B4-BE49-F238E27FC236}">
                  <a16:creationId xmlns:a16="http://schemas.microsoft.com/office/drawing/2014/main" id="{1DDF47A8-BE7B-43F3-A500-F5A4656D83B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0" name="Freeform 9">
              <a:extLst>
                <a:ext uri="{FF2B5EF4-FFF2-40B4-BE49-F238E27FC236}">
                  <a16:creationId xmlns:a16="http://schemas.microsoft.com/office/drawing/2014/main" id="{2DD394DE-76FB-42F8-85F2-FD436F4232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2" name="Freeform 10">
              <a:extLst>
                <a:ext uri="{FF2B5EF4-FFF2-40B4-BE49-F238E27FC236}">
                  <a16:creationId xmlns:a16="http://schemas.microsoft.com/office/drawing/2014/main" id="{B95F2EFB-87E6-4400-AAF3-7EB8B4F156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4" name="Freeform 11">
              <a:extLst>
                <a:ext uri="{FF2B5EF4-FFF2-40B4-BE49-F238E27FC236}">
                  <a16:creationId xmlns:a16="http://schemas.microsoft.com/office/drawing/2014/main" id="{1D463476-2BC7-418C-9D6F-51444B11A72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5" name="Freeform 12">
              <a:extLst>
                <a:ext uri="{FF2B5EF4-FFF2-40B4-BE49-F238E27FC236}">
                  <a16:creationId xmlns:a16="http://schemas.microsoft.com/office/drawing/2014/main" id="{24011122-2495-478A-81BF-ABBDEA1DA8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6" name="Freeform 13">
              <a:extLst>
                <a:ext uri="{FF2B5EF4-FFF2-40B4-BE49-F238E27FC236}">
                  <a16:creationId xmlns:a16="http://schemas.microsoft.com/office/drawing/2014/main" id="{C79E87C5-E5B3-476B-B539-FC9CF4A33B7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7" name="Freeform 14">
              <a:extLst>
                <a:ext uri="{FF2B5EF4-FFF2-40B4-BE49-F238E27FC236}">
                  <a16:creationId xmlns:a16="http://schemas.microsoft.com/office/drawing/2014/main" id="{956029CA-2B38-434D-9044-5FF3A1ECD17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39" name="Freeform 15">
              <a:extLst>
                <a:ext uri="{FF2B5EF4-FFF2-40B4-BE49-F238E27FC236}">
                  <a16:creationId xmlns:a16="http://schemas.microsoft.com/office/drawing/2014/main" id="{9514CFB6-E8DB-43DC-B1CD-9CC2D4B2764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0" name="Freeform 16">
              <a:extLst>
                <a:ext uri="{FF2B5EF4-FFF2-40B4-BE49-F238E27FC236}">
                  <a16:creationId xmlns:a16="http://schemas.microsoft.com/office/drawing/2014/main" id="{BD8C1FC8-E550-45BE-9F30-822BAB3781E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2" name="Freeform 17">
              <a:extLst>
                <a:ext uri="{FF2B5EF4-FFF2-40B4-BE49-F238E27FC236}">
                  <a16:creationId xmlns:a16="http://schemas.microsoft.com/office/drawing/2014/main" id="{D1646B5D-A7B7-41EC-9591-0E0C0F4F94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18">
              <a:extLst>
                <a:ext uri="{FF2B5EF4-FFF2-40B4-BE49-F238E27FC236}">
                  <a16:creationId xmlns:a16="http://schemas.microsoft.com/office/drawing/2014/main" id="{E2118E93-481E-4843-987E-378187AA37E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19">
              <a:extLst>
                <a:ext uri="{FF2B5EF4-FFF2-40B4-BE49-F238E27FC236}">
                  <a16:creationId xmlns:a16="http://schemas.microsoft.com/office/drawing/2014/main" id="{77038464-F4E2-47EC-A87F-18469191E3A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20">
              <a:extLst>
                <a:ext uri="{FF2B5EF4-FFF2-40B4-BE49-F238E27FC236}">
                  <a16:creationId xmlns:a16="http://schemas.microsoft.com/office/drawing/2014/main" id="{FB3BBEB1-E146-408F-95B7-EE2F269DE1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4" name="Freeform 21">
              <a:extLst>
                <a:ext uri="{FF2B5EF4-FFF2-40B4-BE49-F238E27FC236}">
                  <a16:creationId xmlns:a16="http://schemas.microsoft.com/office/drawing/2014/main" id="{C765B285-56EC-47FC-B116-274EBBD61AD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5" name="Freeform 22">
              <a:extLst>
                <a:ext uri="{FF2B5EF4-FFF2-40B4-BE49-F238E27FC236}">
                  <a16:creationId xmlns:a16="http://schemas.microsoft.com/office/drawing/2014/main" id="{CB4A6191-6913-42EA-905E-8A174AE2C9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66" name="Freeform 23">
              <a:extLst>
                <a:ext uri="{FF2B5EF4-FFF2-40B4-BE49-F238E27FC236}">
                  <a16:creationId xmlns:a16="http://schemas.microsoft.com/office/drawing/2014/main" id="{8ADEEF92-F481-475A-845C-5E940F0D559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sp>
        <p:nvSpPr>
          <p:cNvPr id="31" name="Freeform: Shape 30">
            <a:extLst>
              <a:ext uri="{FF2B5EF4-FFF2-40B4-BE49-F238E27FC236}">
                <a16:creationId xmlns:a16="http://schemas.microsoft.com/office/drawing/2014/main" id="{D9C506D7-84CB-4057-A44A-465313E785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2173916" y="2448612"/>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Oval 32">
            <a:extLst>
              <a:ext uri="{FF2B5EF4-FFF2-40B4-BE49-F238E27FC236}">
                <a16:creationId xmlns:a16="http://schemas.microsoft.com/office/drawing/2014/main" id="{7842FC68-61FD-4700-8A22-BB8B071884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54579" y="691977"/>
            <a:ext cx="7761923" cy="5343064"/>
          </a:xfrm>
          <a:custGeom>
            <a:avLst/>
            <a:gdLst>
              <a:gd name="connsiteX0" fmla="*/ 0 w 6428838"/>
              <a:gd name="connsiteY0" fmla="*/ 2579031 h 5158062"/>
              <a:gd name="connsiteX1" fmla="*/ 3214419 w 6428838"/>
              <a:gd name="connsiteY1" fmla="*/ 0 h 5158062"/>
              <a:gd name="connsiteX2" fmla="*/ 6428838 w 6428838"/>
              <a:gd name="connsiteY2" fmla="*/ 2579031 h 5158062"/>
              <a:gd name="connsiteX3" fmla="*/ 3214419 w 6428838"/>
              <a:gd name="connsiteY3" fmla="*/ 5158062 h 5158062"/>
              <a:gd name="connsiteX4" fmla="*/ 0 w 6428838"/>
              <a:gd name="connsiteY4" fmla="*/ 2579031 h 5158062"/>
              <a:gd name="connsiteX0" fmla="*/ 3321 w 6432159"/>
              <a:gd name="connsiteY0" fmla="*/ 2647125 h 5226156"/>
              <a:gd name="connsiteX1" fmla="*/ 2789723 w 6432159"/>
              <a:gd name="connsiteY1" fmla="*/ 0 h 5226156"/>
              <a:gd name="connsiteX2" fmla="*/ 6432159 w 6432159"/>
              <a:gd name="connsiteY2" fmla="*/ 2647125 h 5226156"/>
              <a:gd name="connsiteX3" fmla="*/ 3217740 w 6432159"/>
              <a:gd name="connsiteY3" fmla="*/ 5226156 h 5226156"/>
              <a:gd name="connsiteX4" fmla="*/ 3321 w 6432159"/>
              <a:gd name="connsiteY4" fmla="*/ 2647125 h 5226156"/>
              <a:gd name="connsiteX0" fmla="*/ 1953 w 6566979"/>
              <a:gd name="connsiteY0" fmla="*/ 2695803 h 5226224"/>
              <a:gd name="connsiteX1" fmla="*/ 2924543 w 6566979"/>
              <a:gd name="connsiteY1" fmla="*/ 39 h 5226224"/>
              <a:gd name="connsiteX2" fmla="*/ 6566979 w 6566979"/>
              <a:gd name="connsiteY2" fmla="*/ 2647164 h 5226224"/>
              <a:gd name="connsiteX3" fmla="*/ 3352560 w 6566979"/>
              <a:gd name="connsiteY3" fmla="*/ 5226195 h 5226224"/>
              <a:gd name="connsiteX4" fmla="*/ 1953 w 6566979"/>
              <a:gd name="connsiteY4" fmla="*/ 2695803 h 5226224"/>
              <a:gd name="connsiteX0" fmla="*/ 8982 w 6574008"/>
              <a:gd name="connsiteY0" fmla="*/ 2695803 h 5226313"/>
              <a:gd name="connsiteX1" fmla="*/ 2931572 w 6574008"/>
              <a:gd name="connsiteY1" fmla="*/ 39 h 5226313"/>
              <a:gd name="connsiteX2" fmla="*/ 6574008 w 6574008"/>
              <a:gd name="connsiteY2" fmla="*/ 2647164 h 5226313"/>
              <a:gd name="connsiteX3" fmla="*/ 3359589 w 6574008"/>
              <a:gd name="connsiteY3" fmla="*/ 5226195 h 5226313"/>
              <a:gd name="connsiteX4" fmla="*/ 8982 w 6574008"/>
              <a:gd name="connsiteY4" fmla="*/ 2695803 h 5226313"/>
              <a:gd name="connsiteX0" fmla="*/ 11929 w 6576955"/>
              <a:gd name="connsiteY0" fmla="*/ 2695953 h 5226463"/>
              <a:gd name="connsiteX1" fmla="*/ 2934519 w 6576955"/>
              <a:gd name="connsiteY1" fmla="*/ 189 h 5226463"/>
              <a:gd name="connsiteX2" fmla="*/ 6576955 w 6576955"/>
              <a:gd name="connsiteY2" fmla="*/ 2647314 h 5226463"/>
              <a:gd name="connsiteX3" fmla="*/ 3362536 w 6576955"/>
              <a:gd name="connsiteY3" fmla="*/ 5226345 h 5226463"/>
              <a:gd name="connsiteX4" fmla="*/ 11929 w 6576955"/>
              <a:gd name="connsiteY4" fmla="*/ 2695953 h 5226463"/>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47356"/>
              <a:gd name="connsiteX1" fmla="*/ 2931852 w 6963394"/>
              <a:gd name="connsiteY1" fmla="*/ 10033 h 5247356"/>
              <a:gd name="connsiteX2" fmla="*/ 6963394 w 6963394"/>
              <a:gd name="connsiteY2" fmla="*/ 3318639 h 5247356"/>
              <a:gd name="connsiteX3" fmla="*/ 3359869 w 6963394"/>
              <a:gd name="connsiteY3" fmla="*/ 5236189 h 5247356"/>
              <a:gd name="connsiteX4" fmla="*/ 9262 w 6963394"/>
              <a:gd name="connsiteY4" fmla="*/ 2705797 h 5247356"/>
              <a:gd name="connsiteX0" fmla="*/ 9262 w 6963394"/>
              <a:gd name="connsiteY0" fmla="*/ 2705797 h 5292159"/>
              <a:gd name="connsiteX1" fmla="*/ 2931852 w 6963394"/>
              <a:gd name="connsiteY1" fmla="*/ 10033 h 5292159"/>
              <a:gd name="connsiteX2" fmla="*/ 6963394 w 6963394"/>
              <a:gd name="connsiteY2" fmla="*/ 3318639 h 5292159"/>
              <a:gd name="connsiteX3" fmla="*/ 3359869 w 6963394"/>
              <a:gd name="connsiteY3" fmla="*/ 5236189 h 5292159"/>
              <a:gd name="connsiteX4" fmla="*/ 9262 w 6963394"/>
              <a:gd name="connsiteY4" fmla="*/ 2705797 h 5292159"/>
              <a:gd name="connsiteX0" fmla="*/ 9262 w 6963394"/>
              <a:gd name="connsiteY0" fmla="*/ 2705797 h 5259961"/>
              <a:gd name="connsiteX1" fmla="*/ 2931852 w 6963394"/>
              <a:gd name="connsiteY1" fmla="*/ 10033 h 5259961"/>
              <a:gd name="connsiteX2" fmla="*/ 6963394 w 6963394"/>
              <a:gd name="connsiteY2" fmla="*/ 3318639 h 5259961"/>
              <a:gd name="connsiteX3" fmla="*/ 3359869 w 6963394"/>
              <a:gd name="connsiteY3" fmla="*/ 5236189 h 5259961"/>
              <a:gd name="connsiteX4" fmla="*/ 9262 w 6963394"/>
              <a:gd name="connsiteY4" fmla="*/ 2705797 h 5259961"/>
              <a:gd name="connsiteX0" fmla="*/ 9557 w 7352795"/>
              <a:gd name="connsiteY0" fmla="*/ 2707501 h 5252013"/>
              <a:gd name="connsiteX1" fmla="*/ 2932147 w 7352795"/>
              <a:gd name="connsiteY1" fmla="*/ 11737 h 5252013"/>
              <a:gd name="connsiteX2" fmla="*/ 7352795 w 7352795"/>
              <a:gd name="connsiteY2" fmla="*/ 3378709 h 5252013"/>
              <a:gd name="connsiteX3" fmla="*/ 3360164 w 7352795"/>
              <a:gd name="connsiteY3" fmla="*/ 5237893 h 5252013"/>
              <a:gd name="connsiteX4" fmla="*/ 9557 w 7352795"/>
              <a:gd name="connsiteY4" fmla="*/ 2707501 h 5252013"/>
              <a:gd name="connsiteX0" fmla="*/ 8078 w 7789061"/>
              <a:gd name="connsiteY0" fmla="*/ 2744796 h 5249051"/>
              <a:gd name="connsiteX1" fmla="*/ 3368413 w 7789061"/>
              <a:gd name="connsiteY1" fmla="*/ 10121 h 5249051"/>
              <a:gd name="connsiteX2" fmla="*/ 7789061 w 7789061"/>
              <a:gd name="connsiteY2" fmla="*/ 3377093 h 5249051"/>
              <a:gd name="connsiteX3" fmla="*/ 3796430 w 7789061"/>
              <a:gd name="connsiteY3" fmla="*/ 5236277 h 5249051"/>
              <a:gd name="connsiteX4" fmla="*/ 8078 w 7789061"/>
              <a:gd name="connsiteY4" fmla="*/ 2744796 h 5249051"/>
              <a:gd name="connsiteX0" fmla="*/ 8078 w 7789061"/>
              <a:gd name="connsiteY0" fmla="*/ 2744796 h 5271741"/>
              <a:gd name="connsiteX1" fmla="*/ 3368413 w 7789061"/>
              <a:gd name="connsiteY1" fmla="*/ 10121 h 5271741"/>
              <a:gd name="connsiteX2" fmla="*/ 7789061 w 7789061"/>
              <a:gd name="connsiteY2" fmla="*/ 3377093 h 5271741"/>
              <a:gd name="connsiteX3" fmla="*/ 3796430 w 7789061"/>
              <a:gd name="connsiteY3" fmla="*/ 5236277 h 5271741"/>
              <a:gd name="connsiteX4" fmla="*/ 8078 w 7789061"/>
              <a:gd name="connsiteY4" fmla="*/ 2744796 h 5271741"/>
              <a:gd name="connsiteX0" fmla="*/ 1055 w 7782038"/>
              <a:gd name="connsiteY0" fmla="*/ 2738806 h 5438018"/>
              <a:gd name="connsiteX1" fmla="*/ 3361390 w 7782038"/>
              <a:gd name="connsiteY1" fmla="*/ 4131 h 5438018"/>
              <a:gd name="connsiteX2" fmla="*/ 7782038 w 7782038"/>
              <a:gd name="connsiteY2" fmla="*/ 3371103 h 5438018"/>
              <a:gd name="connsiteX3" fmla="*/ 3692130 w 7782038"/>
              <a:gd name="connsiteY3" fmla="*/ 5415113 h 5438018"/>
              <a:gd name="connsiteX4" fmla="*/ 1055 w 7782038"/>
              <a:gd name="connsiteY4" fmla="*/ 2738806 h 5438018"/>
              <a:gd name="connsiteX0" fmla="*/ 28883 w 7809866"/>
              <a:gd name="connsiteY0" fmla="*/ 2742147 h 5441359"/>
              <a:gd name="connsiteX1" fmla="*/ 3389218 w 7809866"/>
              <a:gd name="connsiteY1" fmla="*/ 7472 h 5441359"/>
              <a:gd name="connsiteX2" fmla="*/ 7809866 w 7809866"/>
              <a:gd name="connsiteY2" fmla="*/ 3374444 h 5441359"/>
              <a:gd name="connsiteX3" fmla="*/ 3719958 w 7809866"/>
              <a:gd name="connsiteY3" fmla="*/ 5418454 h 5441359"/>
              <a:gd name="connsiteX4" fmla="*/ 28883 w 7809866"/>
              <a:gd name="connsiteY4" fmla="*/ 2742147 h 5441359"/>
              <a:gd name="connsiteX0" fmla="*/ 36549 w 7817532"/>
              <a:gd name="connsiteY0" fmla="*/ 2751085 h 5450297"/>
              <a:gd name="connsiteX1" fmla="*/ 3396884 w 7817532"/>
              <a:gd name="connsiteY1" fmla="*/ 16410 h 5450297"/>
              <a:gd name="connsiteX2" fmla="*/ 7817532 w 7817532"/>
              <a:gd name="connsiteY2" fmla="*/ 3383382 h 5450297"/>
              <a:gd name="connsiteX3" fmla="*/ 3727624 w 7817532"/>
              <a:gd name="connsiteY3" fmla="*/ 5427392 h 5450297"/>
              <a:gd name="connsiteX4" fmla="*/ 36549 w 7817532"/>
              <a:gd name="connsiteY4" fmla="*/ 2751085 h 54502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17532" h="5450297">
                <a:moveTo>
                  <a:pt x="36549" y="2751085"/>
                </a:moveTo>
                <a:cubicBezTo>
                  <a:pt x="-281221" y="925127"/>
                  <a:pt x="1526121" y="-147339"/>
                  <a:pt x="3396884" y="16410"/>
                </a:cubicBezTo>
                <a:cubicBezTo>
                  <a:pt x="5267647" y="180159"/>
                  <a:pt x="7817532" y="1453184"/>
                  <a:pt x="7817532" y="3383382"/>
                </a:cubicBezTo>
                <a:cubicBezTo>
                  <a:pt x="7700800" y="5342763"/>
                  <a:pt x="5024455" y="5532775"/>
                  <a:pt x="3727624" y="5427392"/>
                </a:cubicBezTo>
                <a:cubicBezTo>
                  <a:pt x="2430794" y="5322009"/>
                  <a:pt x="354319" y="4577043"/>
                  <a:pt x="36549" y="2751085"/>
                </a:cubicBezTo>
                <a:close/>
              </a:path>
            </a:pathLst>
          </a:custGeom>
          <a:ln w="152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2616277" y="2061838"/>
            <a:ext cx="6959446" cy="1662475"/>
          </a:xfrm>
        </p:spPr>
        <p:txBody>
          <a:bodyPr>
            <a:normAutofit/>
          </a:bodyPr>
          <a:lstStyle/>
          <a:p>
            <a:r>
              <a:rPr lang="en-US" sz="4800" dirty="0"/>
              <a:t>OHES: Bringing Wellness to You	</a:t>
            </a:r>
          </a:p>
        </p:txBody>
      </p:sp>
      <p:sp>
        <p:nvSpPr>
          <p:cNvPr id="3" name="Subtitle 2"/>
          <p:cNvSpPr>
            <a:spLocks noGrp="1"/>
          </p:cNvSpPr>
          <p:nvPr>
            <p:ph type="subTitle" idx="1"/>
          </p:nvPr>
        </p:nvSpPr>
        <p:spPr>
          <a:xfrm>
            <a:off x="3370721" y="4070834"/>
            <a:ext cx="5414125" cy="1196717"/>
          </a:xfrm>
        </p:spPr>
        <p:txBody>
          <a:bodyPr>
            <a:normAutofit/>
          </a:bodyPr>
          <a:lstStyle/>
          <a:p>
            <a:r>
              <a:rPr lang="en-US" sz="2000" dirty="0"/>
              <a:t>Marissa A. Rezes</a:t>
            </a:r>
          </a:p>
        </p:txBody>
      </p:sp>
    </p:spTree>
    <p:extLst>
      <p:ext uri="{BB962C8B-B14F-4D97-AF65-F5344CB8AC3E}">
        <p14:creationId xmlns:p14="http://schemas.microsoft.com/office/powerpoint/2010/main" val="2635809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1297460"/>
            <a:ext cx="8229600" cy="5203466"/>
          </a:xfrm>
        </p:spPr>
        <p:txBody>
          <a:bodyPr>
            <a:normAutofit fontScale="92500" lnSpcReduction="20000"/>
          </a:bodyPr>
          <a:lstStyle/>
          <a:p>
            <a:pPr lvl="0">
              <a:buSzPct val="100000"/>
            </a:pPr>
            <a:r>
              <a:rPr lang="en-US" sz="1900" dirty="0">
                <a:solidFill>
                  <a:srgbClr val="0073AE"/>
                </a:solidFill>
              </a:rPr>
              <a:t>Prize Drawing – 100 points to be eligible</a:t>
            </a:r>
          </a:p>
          <a:p>
            <a:pPr marL="0" indent="0">
              <a:buSzPct val="100000"/>
              <a:buNone/>
            </a:pPr>
            <a:r>
              <a:rPr lang="en-US" sz="1900" dirty="0">
                <a:solidFill>
                  <a:srgbClr val="0073AE"/>
                </a:solidFill>
              </a:rPr>
              <a:t>     </a:t>
            </a:r>
            <a:r>
              <a:rPr lang="en-US" sz="1700" i="1" dirty="0">
                <a:solidFill>
                  <a:srgbClr val="0073AE"/>
                </a:solidFill>
              </a:rPr>
              <a:t>January 1 – December 31, 2019</a:t>
            </a:r>
            <a:r>
              <a:rPr lang="en-US" i="1" dirty="0">
                <a:solidFill>
                  <a:srgbClr val="0073AE"/>
                </a:solidFill>
              </a:rPr>
              <a:t>	</a:t>
            </a:r>
          </a:p>
          <a:p>
            <a:pPr lvl="1">
              <a:buSzPct val="100000"/>
              <a:buFont typeface="Arial" panose="020B0604020202020204" pitchFamily="34" charset="0"/>
              <a:buChar char="•"/>
            </a:pPr>
            <a:r>
              <a:rPr lang="en-US" dirty="0">
                <a:solidFill>
                  <a:srgbClr val="0073AE"/>
                </a:solidFill>
              </a:rPr>
              <a:t>Outcome Targets (15 points each)</a:t>
            </a:r>
          </a:p>
          <a:p>
            <a:pPr lvl="2">
              <a:buSzPct val="100000"/>
              <a:buFont typeface="Courier New" panose="02070309020205020404" pitchFamily="49" charset="0"/>
              <a:buChar char="o"/>
            </a:pPr>
            <a:r>
              <a:rPr lang="en-US" dirty="0">
                <a:solidFill>
                  <a:srgbClr val="0073AE"/>
                </a:solidFill>
              </a:rPr>
              <a:t>In-Range Triglyceride Level: &lt; 150 mg/</a:t>
            </a:r>
            <a:r>
              <a:rPr lang="en-US" dirty="0" err="1">
                <a:solidFill>
                  <a:srgbClr val="0073AE"/>
                </a:solidFill>
              </a:rPr>
              <a:t>dL</a:t>
            </a:r>
            <a:r>
              <a:rPr lang="en-US" dirty="0">
                <a:solidFill>
                  <a:srgbClr val="0073AE"/>
                </a:solidFill>
              </a:rPr>
              <a:t> 	</a:t>
            </a:r>
          </a:p>
          <a:p>
            <a:pPr lvl="2">
              <a:buSzPct val="100000"/>
              <a:buFont typeface="Courier New" panose="02070309020205020404" pitchFamily="49" charset="0"/>
              <a:buChar char="o"/>
            </a:pPr>
            <a:r>
              <a:rPr lang="en-US" dirty="0">
                <a:solidFill>
                  <a:srgbClr val="0073AE"/>
                </a:solidFill>
              </a:rPr>
              <a:t>In-Range Waist Circumference Measurement: ≤ 35 inches for women, ≤ 40 inches for men</a:t>
            </a:r>
          </a:p>
          <a:p>
            <a:pPr lvl="2">
              <a:buSzPct val="100000"/>
              <a:buFont typeface="Courier New" panose="02070309020205020404" pitchFamily="49" charset="0"/>
              <a:buChar char="o"/>
            </a:pPr>
            <a:r>
              <a:rPr lang="en-US" dirty="0">
                <a:solidFill>
                  <a:srgbClr val="0073AE"/>
                </a:solidFill>
              </a:rPr>
              <a:t>In-Range Blood Pressure: &lt; 130/85 	</a:t>
            </a:r>
          </a:p>
          <a:p>
            <a:pPr lvl="2">
              <a:buSzPct val="100000"/>
              <a:buFont typeface="Courier New" panose="02070309020205020404" pitchFamily="49" charset="0"/>
              <a:buChar char="o"/>
            </a:pPr>
            <a:r>
              <a:rPr lang="en-US" dirty="0">
                <a:solidFill>
                  <a:srgbClr val="0073AE"/>
                </a:solidFill>
              </a:rPr>
              <a:t>In-Range Blood Sugar: &lt; 100 mg/</a:t>
            </a:r>
            <a:r>
              <a:rPr lang="en-US" dirty="0" err="1">
                <a:solidFill>
                  <a:srgbClr val="0073AE"/>
                </a:solidFill>
              </a:rPr>
              <a:t>dL</a:t>
            </a:r>
            <a:r>
              <a:rPr lang="en-US" dirty="0">
                <a:solidFill>
                  <a:srgbClr val="0073AE"/>
                </a:solidFill>
              </a:rPr>
              <a:t> (fasting) / &lt; 140 mg/</a:t>
            </a:r>
            <a:r>
              <a:rPr lang="en-US" dirty="0" err="1">
                <a:solidFill>
                  <a:srgbClr val="0073AE"/>
                </a:solidFill>
              </a:rPr>
              <a:t>dL</a:t>
            </a:r>
            <a:r>
              <a:rPr lang="en-US" dirty="0">
                <a:solidFill>
                  <a:srgbClr val="0073AE"/>
                </a:solidFill>
              </a:rPr>
              <a:t> (non-fasting) 	</a:t>
            </a:r>
          </a:p>
          <a:p>
            <a:pPr lvl="2">
              <a:buSzPct val="100000"/>
              <a:buFont typeface="Courier New" panose="02070309020205020404" pitchFamily="49" charset="0"/>
              <a:buChar char="o"/>
            </a:pPr>
            <a:r>
              <a:rPr lang="en-US" dirty="0">
                <a:solidFill>
                  <a:srgbClr val="0073AE"/>
                </a:solidFill>
              </a:rPr>
              <a:t>In-Range HDL Cholesterol Result: ≥ 50 mg/</a:t>
            </a:r>
            <a:r>
              <a:rPr lang="en-US" dirty="0" err="1">
                <a:solidFill>
                  <a:srgbClr val="0073AE"/>
                </a:solidFill>
              </a:rPr>
              <a:t>dL</a:t>
            </a:r>
            <a:r>
              <a:rPr lang="en-US" dirty="0">
                <a:solidFill>
                  <a:srgbClr val="0073AE"/>
                </a:solidFill>
              </a:rPr>
              <a:t> for women, ≥ 40 mg/</a:t>
            </a:r>
            <a:r>
              <a:rPr lang="en-US" dirty="0" err="1">
                <a:solidFill>
                  <a:srgbClr val="0073AE"/>
                </a:solidFill>
              </a:rPr>
              <a:t>dL</a:t>
            </a:r>
            <a:endParaRPr lang="en-US" dirty="0">
              <a:solidFill>
                <a:srgbClr val="0073AE"/>
              </a:solidFill>
            </a:endParaRPr>
          </a:p>
          <a:p>
            <a:pPr marL="457200" lvl="1" indent="0">
              <a:buSzPct val="100000"/>
              <a:buNone/>
            </a:pPr>
            <a:endParaRPr lang="en-US" dirty="0">
              <a:solidFill>
                <a:srgbClr val="0073AE"/>
              </a:solidFill>
            </a:endParaRPr>
          </a:p>
          <a:p>
            <a:pPr lvl="1">
              <a:buSzPct val="100000"/>
              <a:buFont typeface="Arial" panose="020B0604020202020204" pitchFamily="34" charset="0"/>
              <a:buChar char="•"/>
            </a:pPr>
            <a:r>
              <a:rPr lang="en-US" dirty="0">
                <a:solidFill>
                  <a:srgbClr val="0073AE"/>
                </a:solidFill>
              </a:rPr>
              <a:t>Activities </a:t>
            </a:r>
          </a:p>
          <a:p>
            <a:pPr lvl="2">
              <a:buSzPct val="100000"/>
              <a:buFont typeface="Courier New" panose="02070309020205020404" pitchFamily="49" charset="0"/>
              <a:buChar char="o"/>
            </a:pPr>
            <a:r>
              <a:rPr lang="en-US" dirty="0">
                <a:solidFill>
                  <a:srgbClr val="0073AE"/>
                </a:solidFill>
              </a:rPr>
              <a:t>Health Coaching (25 points) </a:t>
            </a:r>
          </a:p>
          <a:p>
            <a:pPr lvl="2">
              <a:buSzPct val="100000"/>
              <a:buFont typeface="Courier New" panose="02070309020205020404" pitchFamily="49" charset="0"/>
              <a:buChar char="o"/>
            </a:pPr>
            <a:r>
              <a:rPr lang="en-US" dirty="0">
                <a:solidFill>
                  <a:srgbClr val="0073AE"/>
                </a:solidFill>
              </a:rPr>
              <a:t>Healthy Lifestyle Program (25 points)</a:t>
            </a:r>
          </a:p>
          <a:p>
            <a:pPr lvl="2">
              <a:buSzPct val="100000"/>
              <a:buFont typeface="Courier New" panose="02070309020205020404" pitchFamily="49" charset="0"/>
              <a:buChar char="o"/>
            </a:pPr>
            <a:r>
              <a:rPr lang="en-US" dirty="0">
                <a:solidFill>
                  <a:srgbClr val="0073AE"/>
                </a:solidFill>
              </a:rPr>
              <a:t>Real Appeal  (25 points)</a:t>
            </a:r>
          </a:p>
          <a:p>
            <a:pPr lvl="2">
              <a:buSzPct val="100000"/>
              <a:buFont typeface="Courier New" panose="02070309020205020404" pitchFamily="49" charset="0"/>
              <a:buChar char="o"/>
            </a:pPr>
            <a:r>
              <a:rPr lang="en-US" dirty="0">
                <a:solidFill>
                  <a:srgbClr val="0073AE"/>
                </a:solidFill>
              </a:rPr>
              <a:t>Diabetes Management Program (25 points)</a:t>
            </a:r>
          </a:p>
          <a:p>
            <a:pPr lvl="2">
              <a:buSzPct val="100000"/>
              <a:buFont typeface="Courier New" panose="02070309020205020404" pitchFamily="49" charset="0"/>
              <a:buChar char="o"/>
            </a:pPr>
            <a:r>
              <a:rPr lang="en-US" dirty="0">
                <a:solidFill>
                  <a:srgbClr val="0073AE"/>
                </a:solidFill>
              </a:rPr>
              <a:t>Asthma Management Program (25 points)</a:t>
            </a:r>
          </a:p>
          <a:p>
            <a:pPr lvl="2">
              <a:buSzPct val="100000"/>
              <a:buFont typeface="Courier New" panose="02070309020205020404" pitchFamily="49" charset="0"/>
              <a:buChar char="o"/>
            </a:pPr>
            <a:r>
              <a:rPr lang="en-US" dirty="0">
                <a:solidFill>
                  <a:srgbClr val="0073AE"/>
                </a:solidFill>
              </a:rPr>
              <a:t>Participate in a portal challenge (10 points)</a:t>
            </a:r>
          </a:p>
          <a:p>
            <a:pPr lvl="3">
              <a:buSzPct val="100000"/>
              <a:buFont typeface="Wingdings" panose="05000000000000000000" pitchFamily="2" charset="2"/>
              <a:buChar char="§"/>
            </a:pPr>
            <a:r>
              <a:rPr lang="en-US" dirty="0">
                <a:solidFill>
                  <a:srgbClr val="0073AE"/>
                </a:solidFill>
              </a:rPr>
              <a:t>Winning portal challenge (5 points)</a:t>
            </a:r>
          </a:p>
          <a:p>
            <a:pPr lvl="2">
              <a:buSzPct val="100000"/>
              <a:buFont typeface="Courier New" panose="02070309020205020404" pitchFamily="49" charset="0"/>
              <a:buChar char="o"/>
            </a:pPr>
            <a:r>
              <a:rPr lang="en-US" dirty="0">
                <a:solidFill>
                  <a:srgbClr val="0073AE"/>
                </a:solidFill>
              </a:rPr>
              <a:t>Flu Vaccination (10 points)</a:t>
            </a:r>
          </a:p>
          <a:p>
            <a:pPr lvl="2">
              <a:buSzPct val="100000"/>
              <a:buFont typeface="Courier New" panose="02070309020205020404" pitchFamily="49" charset="0"/>
              <a:buChar char="o"/>
            </a:pPr>
            <a:r>
              <a:rPr lang="en-US" dirty="0">
                <a:solidFill>
                  <a:srgbClr val="0073AE"/>
                </a:solidFill>
              </a:rPr>
              <a:t>Exams - Complete a mobile mammography, dental or vision exam  (10 points)</a:t>
            </a:r>
          </a:p>
          <a:p>
            <a:pPr lvl="2">
              <a:buSzPct val="100000"/>
              <a:buFont typeface="Courier New" panose="02070309020205020404" pitchFamily="49" charset="0"/>
              <a:buChar char="o"/>
            </a:pPr>
            <a:r>
              <a:rPr lang="en-US" dirty="0">
                <a:solidFill>
                  <a:srgbClr val="0073AE"/>
                </a:solidFill>
              </a:rPr>
              <a:t>Education Session (10 points)</a:t>
            </a:r>
          </a:p>
          <a:p>
            <a:pPr lvl="2">
              <a:buSzPct val="100000"/>
              <a:buFont typeface="Courier New" panose="02070309020205020404" pitchFamily="49" charset="0"/>
              <a:buChar char="o"/>
            </a:pPr>
            <a:r>
              <a:rPr lang="en-US" dirty="0">
                <a:solidFill>
                  <a:srgbClr val="0073AE"/>
                </a:solidFill>
              </a:rPr>
              <a:t>Participation in EAP (10 points)</a:t>
            </a:r>
          </a:p>
          <a:p>
            <a:pPr lvl="2">
              <a:buSzPct val="100000"/>
              <a:buFont typeface="Courier New" panose="02070309020205020404" pitchFamily="49" charset="0"/>
              <a:buChar char="o"/>
            </a:pPr>
            <a:r>
              <a:rPr lang="en-US" dirty="0">
                <a:solidFill>
                  <a:srgbClr val="0073AE"/>
                </a:solidFill>
              </a:rPr>
              <a:t>Achieve a My Health Assistant Goal through web portal (5 points)</a:t>
            </a:r>
          </a:p>
          <a:p>
            <a:pPr lvl="2">
              <a:buSzPct val="100000"/>
              <a:buFont typeface="Courier New" panose="02070309020205020404" pitchFamily="49" charset="0"/>
              <a:buChar char="o"/>
            </a:pPr>
            <a:r>
              <a:rPr lang="en-US" dirty="0">
                <a:solidFill>
                  <a:srgbClr val="0073AE"/>
                </a:solidFill>
              </a:rPr>
              <a:t>Choose your own wellness activity (5 points)</a:t>
            </a:r>
          </a:p>
          <a:p>
            <a:pPr lvl="2">
              <a:buSzPct val="100000"/>
              <a:buFont typeface="Courier New" panose="02070309020205020404" pitchFamily="49" charset="0"/>
              <a:buChar char="o"/>
            </a:pPr>
            <a:r>
              <a:rPr lang="en-US" dirty="0">
                <a:solidFill>
                  <a:srgbClr val="0073AE"/>
                </a:solidFill>
              </a:rPr>
              <a:t>Sync your device and achieve 10k steps in one day through web portal (2 point)</a:t>
            </a:r>
          </a:p>
          <a:p>
            <a:pPr marL="457200" lvl="1" indent="0">
              <a:buSzPct val="100000"/>
              <a:buNone/>
            </a:pPr>
            <a:endParaRPr lang="en-US" i="1" dirty="0">
              <a:solidFill>
                <a:srgbClr val="0073AE"/>
              </a:solidFill>
            </a:endParaRPr>
          </a:p>
          <a:p>
            <a:pPr marL="457200" lvl="1" indent="0">
              <a:buSzPct val="100000"/>
              <a:buNone/>
            </a:pPr>
            <a:endParaRPr lang="en-US" dirty="0">
              <a:solidFill>
                <a:srgbClr val="0073AE"/>
              </a:solidFill>
            </a:endParaRPr>
          </a:p>
        </p:txBody>
      </p:sp>
      <p:sp>
        <p:nvSpPr>
          <p:cNvPr id="4" name="Slide Number Placeholder 3"/>
          <p:cNvSpPr>
            <a:spLocks noGrp="1"/>
          </p:cNvSpPr>
          <p:nvPr>
            <p:ph type="sldNum" sz="quarter" idx="12"/>
          </p:nvPr>
        </p:nvSpPr>
        <p:spPr/>
        <p:txBody>
          <a:bodyPr/>
          <a:lstStyle/>
          <a:p>
            <a:fld id="{400FEEB8-629F-DF4F-A734-611C9E1B2760}" type="slidenum">
              <a:rPr lang="en-US">
                <a:solidFill>
                  <a:srgbClr val="0073AE"/>
                </a:solidFill>
                <a:latin typeface="Arial"/>
              </a:rPr>
              <a:pPr/>
              <a:t>10</a:t>
            </a:fld>
            <a:endParaRPr lang="en-US" dirty="0">
              <a:solidFill>
                <a:srgbClr val="0073AE"/>
              </a:solidFill>
              <a:latin typeface="Arial"/>
            </a:endParaRPr>
          </a:p>
        </p:txBody>
      </p:sp>
      <p:sp>
        <p:nvSpPr>
          <p:cNvPr id="6" name="Title 1"/>
          <p:cNvSpPr>
            <a:spLocks noGrp="1"/>
          </p:cNvSpPr>
          <p:nvPr>
            <p:ph type="title"/>
          </p:nvPr>
        </p:nvSpPr>
        <p:spPr>
          <a:xfrm>
            <a:off x="1811097" y="138472"/>
            <a:ext cx="8552103" cy="1143000"/>
          </a:xfrm>
        </p:spPr>
        <p:txBody>
          <a:bodyPr>
            <a:normAutofit/>
          </a:bodyPr>
          <a:lstStyle/>
          <a:p>
            <a:r>
              <a:rPr lang="en-US" sz="2400" b="1" dirty="0">
                <a:solidFill>
                  <a:srgbClr val="64A70B"/>
                </a:solidFill>
                <a:latin typeface="Arial" charset="0"/>
                <a:ea typeface="Arial" charset="0"/>
                <a:cs typeface="Arial" charset="0"/>
              </a:rPr>
              <a:t>Incentive Structure – Year 1 Breakdown (cont.) </a:t>
            </a:r>
            <a:endParaRPr lang="en-US" sz="2400" dirty="0"/>
          </a:p>
        </p:txBody>
      </p:sp>
    </p:spTree>
    <p:extLst>
      <p:ext uri="{BB962C8B-B14F-4D97-AF65-F5344CB8AC3E}">
        <p14:creationId xmlns:p14="http://schemas.microsoft.com/office/powerpoint/2010/main" val="3848494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0" y="1171504"/>
            <a:ext cx="9144000" cy="473577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latin typeface="Arial"/>
            </a:endParaRPr>
          </a:p>
        </p:txBody>
      </p:sp>
      <p:sp>
        <p:nvSpPr>
          <p:cNvPr id="3" name="Content Placeholder 2"/>
          <p:cNvSpPr>
            <a:spLocks noGrp="1"/>
          </p:cNvSpPr>
          <p:nvPr>
            <p:ph idx="1"/>
          </p:nvPr>
        </p:nvSpPr>
        <p:spPr>
          <a:xfrm>
            <a:off x="1730413" y="1663988"/>
            <a:ext cx="2798044" cy="5203466"/>
          </a:xfrm>
        </p:spPr>
        <p:txBody>
          <a:bodyPr>
            <a:normAutofit/>
          </a:bodyPr>
          <a:lstStyle/>
          <a:p>
            <a:pPr marL="57150" indent="0">
              <a:buSzPct val="100000"/>
              <a:buNone/>
            </a:pPr>
            <a:r>
              <a:rPr lang="en-US" dirty="0">
                <a:solidFill>
                  <a:srgbClr val="0073AE"/>
                </a:solidFill>
              </a:rPr>
              <a:t>Meets 5 Targets</a:t>
            </a:r>
          </a:p>
          <a:p>
            <a:pPr marL="57150" indent="0">
              <a:buSzPct val="100000"/>
              <a:buNone/>
            </a:pPr>
            <a:endParaRPr lang="en-US" sz="1600" dirty="0">
              <a:solidFill>
                <a:srgbClr val="0073AE"/>
              </a:solidFill>
            </a:endParaRPr>
          </a:p>
          <a:p>
            <a:pPr marL="57150" indent="0">
              <a:buSzPct val="100000"/>
              <a:buNone/>
            </a:pPr>
            <a:r>
              <a:rPr lang="en-US" sz="1200" i="1" dirty="0">
                <a:solidFill>
                  <a:srgbClr val="0073AE"/>
                </a:solidFill>
              </a:rPr>
              <a:t>Scenario 1</a:t>
            </a:r>
          </a:p>
          <a:p>
            <a:pPr marL="400050">
              <a:buSzPct val="100000"/>
            </a:pPr>
            <a:r>
              <a:rPr lang="en-US" sz="1000" dirty="0">
                <a:solidFill>
                  <a:srgbClr val="0073AE"/>
                </a:solidFill>
              </a:rPr>
              <a:t>All outcome targets (75 points)</a:t>
            </a:r>
          </a:p>
          <a:p>
            <a:pPr marL="400050">
              <a:buSzPct val="100000"/>
            </a:pPr>
            <a:r>
              <a:rPr lang="en-US" sz="1000" dirty="0">
                <a:solidFill>
                  <a:srgbClr val="0073AE"/>
                </a:solidFill>
              </a:rPr>
              <a:t>Healthy Lifestyle Program (25 points)</a:t>
            </a:r>
          </a:p>
          <a:p>
            <a:pPr marL="400050">
              <a:buSzPct val="100000"/>
            </a:pPr>
            <a:endParaRPr lang="en-US" sz="1000" dirty="0">
              <a:solidFill>
                <a:srgbClr val="0073AE"/>
              </a:solidFill>
            </a:endParaRPr>
          </a:p>
          <a:p>
            <a:pPr marL="57150" indent="0">
              <a:buSzPct val="100000"/>
              <a:buNone/>
            </a:pPr>
            <a:r>
              <a:rPr lang="en-US" sz="1200" i="1" dirty="0">
                <a:solidFill>
                  <a:srgbClr val="0073AE"/>
                </a:solidFill>
              </a:rPr>
              <a:t>Scenario 2</a:t>
            </a:r>
          </a:p>
          <a:p>
            <a:pPr marL="400050">
              <a:buSzPct val="100000"/>
            </a:pPr>
            <a:r>
              <a:rPr lang="en-US" sz="1000" dirty="0">
                <a:solidFill>
                  <a:srgbClr val="0073AE"/>
                </a:solidFill>
              </a:rPr>
              <a:t>All outcome targets (75 points)</a:t>
            </a:r>
          </a:p>
          <a:p>
            <a:pPr marL="400050">
              <a:buSzPct val="100000"/>
            </a:pPr>
            <a:r>
              <a:rPr lang="en-US" sz="1000" dirty="0">
                <a:solidFill>
                  <a:srgbClr val="0073AE"/>
                </a:solidFill>
              </a:rPr>
              <a:t>Flu vaccine (10 points)</a:t>
            </a:r>
          </a:p>
          <a:p>
            <a:pPr marL="400050">
              <a:buSzPct val="100000"/>
            </a:pPr>
            <a:r>
              <a:rPr lang="en-US" sz="1000" dirty="0">
                <a:solidFill>
                  <a:srgbClr val="0073AE"/>
                </a:solidFill>
              </a:rPr>
              <a:t>Participate in challenge (10 points) </a:t>
            </a:r>
          </a:p>
          <a:p>
            <a:pPr marL="400050">
              <a:buSzPct val="100000"/>
            </a:pPr>
            <a:r>
              <a:rPr lang="en-US" sz="1000" dirty="0">
                <a:solidFill>
                  <a:srgbClr val="0073AE"/>
                </a:solidFill>
              </a:rPr>
              <a:t>Winning team portal challenge (5)</a:t>
            </a:r>
          </a:p>
          <a:p>
            <a:pPr marL="400050">
              <a:buSzPct val="100000"/>
            </a:pPr>
            <a:endParaRPr lang="en-US" sz="1000" dirty="0">
              <a:solidFill>
                <a:srgbClr val="0073AE"/>
              </a:solidFill>
            </a:endParaRPr>
          </a:p>
          <a:p>
            <a:pPr marL="400050">
              <a:buSzPct val="100000"/>
            </a:pPr>
            <a:endParaRPr lang="en-US" sz="1000" dirty="0">
              <a:solidFill>
                <a:srgbClr val="0073AE"/>
              </a:solidFill>
            </a:endParaRPr>
          </a:p>
          <a:p>
            <a:pPr marL="400050">
              <a:buSzPct val="100000"/>
            </a:pPr>
            <a:endParaRPr lang="en-US" sz="1000" dirty="0">
              <a:solidFill>
                <a:srgbClr val="0073AE"/>
              </a:solidFill>
            </a:endParaRPr>
          </a:p>
          <a:p>
            <a:pPr marL="57150" indent="0">
              <a:buSzPct val="100000"/>
              <a:buNone/>
            </a:pPr>
            <a:endParaRPr lang="en-US" dirty="0">
              <a:solidFill>
                <a:srgbClr val="0073AE"/>
              </a:solidFill>
            </a:endParaRPr>
          </a:p>
          <a:p>
            <a:pPr marL="57150" indent="0">
              <a:buSzPct val="100000"/>
              <a:buNone/>
            </a:pPr>
            <a:endParaRPr lang="en-US" dirty="0">
              <a:solidFill>
                <a:srgbClr val="0073AE"/>
              </a:solidFill>
            </a:endParaRPr>
          </a:p>
          <a:p>
            <a:pPr marL="457200" lvl="1" indent="0">
              <a:buSzPct val="100000"/>
              <a:buNone/>
            </a:pPr>
            <a:endParaRPr lang="en-US" dirty="0">
              <a:solidFill>
                <a:srgbClr val="0073AE"/>
              </a:solidFill>
            </a:endParaRPr>
          </a:p>
          <a:p>
            <a:pPr marL="457200" lvl="1" indent="0">
              <a:buSzPct val="100000"/>
              <a:buNone/>
            </a:pPr>
            <a:endParaRPr lang="en-US" dirty="0">
              <a:solidFill>
                <a:srgbClr val="0073AE"/>
              </a:solidFill>
            </a:endParaRPr>
          </a:p>
        </p:txBody>
      </p:sp>
      <p:sp>
        <p:nvSpPr>
          <p:cNvPr id="4" name="Slide Number Placeholder 3"/>
          <p:cNvSpPr>
            <a:spLocks noGrp="1"/>
          </p:cNvSpPr>
          <p:nvPr>
            <p:ph type="sldNum" sz="quarter" idx="12"/>
          </p:nvPr>
        </p:nvSpPr>
        <p:spPr/>
        <p:txBody>
          <a:bodyPr/>
          <a:lstStyle/>
          <a:p>
            <a:fld id="{400FEEB8-629F-DF4F-A734-611C9E1B2760}" type="slidenum">
              <a:rPr lang="en-US">
                <a:solidFill>
                  <a:srgbClr val="0073AE"/>
                </a:solidFill>
                <a:latin typeface="Arial"/>
              </a:rPr>
              <a:pPr/>
              <a:t>11</a:t>
            </a:fld>
            <a:endParaRPr lang="en-US" dirty="0">
              <a:solidFill>
                <a:srgbClr val="0073AE"/>
              </a:solidFill>
              <a:latin typeface="Arial"/>
            </a:endParaRPr>
          </a:p>
        </p:txBody>
      </p:sp>
      <p:sp>
        <p:nvSpPr>
          <p:cNvPr id="6" name="Title 1"/>
          <p:cNvSpPr>
            <a:spLocks noGrp="1"/>
          </p:cNvSpPr>
          <p:nvPr>
            <p:ph type="title"/>
          </p:nvPr>
        </p:nvSpPr>
        <p:spPr>
          <a:xfrm>
            <a:off x="1811097" y="138472"/>
            <a:ext cx="8552103" cy="1143000"/>
          </a:xfrm>
        </p:spPr>
        <p:txBody>
          <a:bodyPr>
            <a:normAutofit/>
          </a:bodyPr>
          <a:lstStyle/>
          <a:p>
            <a:r>
              <a:rPr lang="en-US" sz="2400" b="1" dirty="0">
                <a:solidFill>
                  <a:srgbClr val="64A70B"/>
                </a:solidFill>
                <a:latin typeface="Arial" charset="0"/>
                <a:ea typeface="Arial" charset="0"/>
                <a:cs typeface="Arial" charset="0"/>
              </a:rPr>
              <a:t>Point Scenarios</a:t>
            </a:r>
            <a:endParaRPr lang="en-US" sz="2400" dirty="0"/>
          </a:p>
        </p:txBody>
      </p:sp>
      <p:sp>
        <p:nvSpPr>
          <p:cNvPr id="5" name="Content Placeholder 2"/>
          <p:cNvSpPr txBox="1">
            <a:spLocks/>
          </p:cNvSpPr>
          <p:nvPr/>
        </p:nvSpPr>
        <p:spPr>
          <a:xfrm>
            <a:off x="4374146" y="1652099"/>
            <a:ext cx="3095120" cy="520346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tx2"/>
              </a:buClr>
              <a:buSzPct val="80000"/>
              <a:buFont typeface=".HelveticaNeueDeskInterface-Regular" charset="-120"/>
              <a:buChar char="+"/>
              <a:defRPr sz="20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charset="0"/>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Courier New" charset="0"/>
              <a:buChar char="o"/>
              <a:defRPr sz="14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buClr>
                <a:srgbClr val="0073AE"/>
              </a:buClr>
              <a:buSzPct val="100000"/>
              <a:buNone/>
            </a:pPr>
            <a:r>
              <a:rPr lang="en-US" dirty="0">
                <a:solidFill>
                  <a:srgbClr val="0073AE"/>
                </a:solidFill>
                <a:latin typeface="Arial"/>
              </a:rPr>
              <a:t>Meets 2-3 Targets</a:t>
            </a:r>
          </a:p>
          <a:p>
            <a:pPr marL="57150" indent="0">
              <a:buClr>
                <a:srgbClr val="0073AE"/>
              </a:buClr>
              <a:buSzPct val="100000"/>
              <a:buNone/>
            </a:pPr>
            <a:endParaRPr lang="en-US" sz="1600" dirty="0">
              <a:solidFill>
                <a:srgbClr val="0073AE"/>
              </a:solidFill>
              <a:latin typeface="Arial"/>
            </a:endParaRPr>
          </a:p>
          <a:p>
            <a:pPr marL="57150" indent="0">
              <a:buClr>
                <a:srgbClr val="0073AE"/>
              </a:buClr>
              <a:buSzPct val="100000"/>
              <a:buNone/>
            </a:pPr>
            <a:r>
              <a:rPr lang="en-US" sz="1200" i="1" dirty="0">
                <a:solidFill>
                  <a:srgbClr val="0073AE"/>
                </a:solidFill>
                <a:latin typeface="Arial"/>
              </a:rPr>
              <a:t>Scenario 1</a:t>
            </a:r>
          </a:p>
          <a:p>
            <a:pPr marL="400050">
              <a:buClr>
                <a:srgbClr val="0073AE"/>
              </a:buClr>
              <a:buSzPct val="100000"/>
            </a:pPr>
            <a:r>
              <a:rPr lang="en-US" sz="1000" dirty="0">
                <a:solidFill>
                  <a:srgbClr val="0073AE"/>
                </a:solidFill>
                <a:latin typeface="Arial"/>
              </a:rPr>
              <a:t>3 outcome targets (45 points)</a:t>
            </a:r>
          </a:p>
          <a:p>
            <a:pPr marL="400050">
              <a:buClr>
                <a:srgbClr val="0073AE"/>
              </a:buClr>
              <a:buSzPct val="100000"/>
            </a:pPr>
            <a:r>
              <a:rPr lang="en-US" sz="1000" dirty="0">
                <a:solidFill>
                  <a:srgbClr val="0073AE"/>
                </a:solidFill>
                <a:latin typeface="Arial"/>
              </a:rPr>
              <a:t>Flu vaccine (10 points)</a:t>
            </a:r>
          </a:p>
          <a:p>
            <a:pPr marL="400050">
              <a:buClr>
                <a:srgbClr val="0073AE"/>
              </a:buClr>
              <a:buSzPct val="100000"/>
            </a:pPr>
            <a:r>
              <a:rPr lang="en-US" sz="1000" dirty="0">
                <a:solidFill>
                  <a:srgbClr val="0073AE"/>
                </a:solidFill>
                <a:latin typeface="Arial"/>
              </a:rPr>
              <a:t>Sync device (30 points)</a:t>
            </a:r>
          </a:p>
          <a:p>
            <a:pPr marL="400050">
              <a:buClr>
                <a:srgbClr val="0073AE"/>
              </a:buClr>
              <a:buSzPct val="100000"/>
            </a:pPr>
            <a:r>
              <a:rPr lang="en-US" sz="1000" dirty="0">
                <a:solidFill>
                  <a:srgbClr val="0073AE"/>
                </a:solidFill>
                <a:latin typeface="Arial"/>
              </a:rPr>
              <a:t>Choose your own wellness activity (5)</a:t>
            </a:r>
          </a:p>
          <a:p>
            <a:pPr marL="400050">
              <a:buClr>
                <a:srgbClr val="0073AE"/>
              </a:buClr>
              <a:buSzPct val="100000"/>
            </a:pPr>
            <a:r>
              <a:rPr lang="en-US" sz="1000" dirty="0">
                <a:solidFill>
                  <a:srgbClr val="0073AE"/>
                </a:solidFill>
                <a:latin typeface="Arial"/>
              </a:rPr>
              <a:t>2 My Health Assistant goals (10)</a:t>
            </a:r>
          </a:p>
          <a:p>
            <a:pPr marL="57150" indent="0">
              <a:buClr>
                <a:srgbClr val="0073AE"/>
              </a:buClr>
              <a:buSzPct val="100000"/>
              <a:buNone/>
            </a:pPr>
            <a:endParaRPr lang="en-US" sz="1000" dirty="0">
              <a:solidFill>
                <a:srgbClr val="0073AE"/>
              </a:solidFill>
              <a:latin typeface="Arial"/>
            </a:endParaRPr>
          </a:p>
          <a:p>
            <a:pPr marL="57150" indent="0">
              <a:buClr>
                <a:srgbClr val="0073AE"/>
              </a:buClr>
              <a:buSzPct val="100000"/>
              <a:buNone/>
            </a:pPr>
            <a:r>
              <a:rPr lang="en-US" sz="1200" i="1" dirty="0">
                <a:solidFill>
                  <a:srgbClr val="0073AE"/>
                </a:solidFill>
                <a:latin typeface="Arial"/>
              </a:rPr>
              <a:t>Scenario 2</a:t>
            </a:r>
          </a:p>
          <a:p>
            <a:pPr marL="400050">
              <a:buClr>
                <a:srgbClr val="0073AE"/>
              </a:buClr>
              <a:buSzPct val="100000"/>
            </a:pPr>
            <a:r>
              <a:rPr lang="en-US" sz="1000" dirty="0">
                <a:solidFill>
                  <a:srgbClr val="0073AE"/>
                </a:solidFill>
                <a:latin typeface="Arial"/>
              </a:rPr>
              <a:t>2 outcome targets (30 points)</a:t>
            </a:r>
          </a:p>
          <a:p>
            <a:pPr marL="400050">
              <a:buClr>
                <a:srgbClr val="0073AE"/>
              </a:buClr>
              <a:buSzPct val="100000"/>
            </a:pPr>
            <a:r>
              <a:rPr lang="en-US" sz="1000" dirty="0">
                <a:solidFill>
                  <a:srgbClr val="0073AE"/>
                </a:solidFill>
                <a:latin typeface="Arial"/>
              </a:rPr>
              <a:t>Vision exam (10 points)</a:t>
            </a:r>
          </a:p>
          <a:p>
            <a:pPr marL="400050">
              <a:buClr>
                <a:srgbClr val="0073AE"/>
              </a:buClr>
              <a:buSzPct val="100000"/>
            </a:pPr>
            <a:r>
              <a:rPr lang="en-US" sz="1000" dirty="0">
                <a:solidFill>
                  <a:srgbClr val="0073AE"/>
                </a:solidFill>
                <a:latin typeface="Arial"/>
              </a:rPr>
              <a:t>Participate in challenge (10 points) </a:t>
            </a:r>
          </a:p>
          <a:p>
            <a:pPr marL="400050">
              <a:buClr>
                <a:srgbClr val="0073AE"/>
              </a:buClr>
              <a:buSzPct val="100000"/>
            </a:pPr>
            <a:r>
              <a:rPr lang="en-US" sz="1000" dirty="0">
                <a:solidFill>
                  <a:srgbClr val="0073AE"/>
                </a:solidFill>
                <a:latin typeface="Arial"/>
              </a:rPr>
              <a:t>2 education sessions (20 points)</a:t>
            </a:r>
          </a:p>
          <a:p>
            <a:pPr marL="400050">
              <a:buClr>
                <a:srgbClr val="0073AE"/>
              </a:buClr>
              <a:buSzPct val="100000"/>
            </a:pPr>
            <a:r>
              <a:rPr lang="en-US" sz="1000" dirty="0">
                <a:solidFill>
                  <a:srgbClr val="0073AE"/>
                </a:solidFill>
                <a:latin typeface="Arial"/>
              </a:rPr>
              <a:t>Real Appeal (25 points)</a:t>
            </a:r>
          </a:p>
          <a:p>
            <a:pPr marL="400050">
              <a:buClr>
                <a:srgbClr val="0073AE"/>
              </a:buClr>
              <a:buSzPct val="100000"/>
            </a:pPr>
            <a:r>
              <a:rPr lang="en-US" sz="1000" dirty="0">
                <a:solidFill>
                  <a:srgbClr val="0073AE"/>
                </a:solidFill>
                <a:latin typeface="Arial"/>
              </a:rPr>
              <a:t>Choose your own wellness activity (5)</a:t>
            </a:r>
          </a:p>
          <a:p>
            <a:pPr marL="400050">
              <a:buClr>
                <a:srgbClr val="0073AE"/>
              </a:buClr>
              <a:buSzPct val="100000"/>
            </a:pPr>
            <a:endParaRPr lang="en-US" sz="1000" dirty="0">
              <a:solidFill>
                <a:srgbClr val="0073AE"/>
              </a:solidFill>
              <a:latin typeface="Arial"/>
            </a:endParaRPr>
          </a:p>
          <a:p>
            <a:pPr marL="57150" indent="0">
              <a:buClr>
                <a:srgbClr val="0073AE"/>
              </a:buClr>
              <a:buSzPct val="100000"/>
              <a:buNone/>
            </a:pPr>
            <a:endParaRPr lang="en-US" dirty="0">
              <a:solidFill>
                <a:srgbClr val="0073AE"/>
              </a:solidFill>
              <a:latin typeface="Arial"/>
            </a:endParaRPr>
          </a:p>
          <a:p>
            <a:pPr marL="57150" indent="0">
              <a:buClr>
                <a:srgbClr val="0073AE"/>
              </a:buClr>
              <a:buSzPct val="100000"/>
              <a:buNone/>
            </a:pPr>
            <a:endParaRPr lang="en-US" dirty="0">
              <a:solidFill>
                <a:srgbClr val="0073AE"/>
              </a:solidFill>
              <a:latin typeface="Arial"/>
            </a:endParaRPr>
          </a:p>
        </p:txBody>
      </p:sp>
      <p:sp>
        <p:nvSpPr>
          <p:cNvPr id="7" name="Content Placeholder 2"/>
          <p:cNvSpPr txBox="1">
            <a:spLocks/>
          </p:cNvSpPr>
          <p:nvPr/>
        </p:nvSpPr>
        <p:spPr>
          <a:xfrm>
            <a:off x="7202967" y="1622977"/>
            <a:ext cx="3261832" cy="3770323"/>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Clr>
                <a:schemeClr val="tx2"/>
              </a:buClr>
              <a:buSzPct val="80000"/>
              <a:buFont typeface=".HelveticaNeueDeskInterface-Regular" charset="-120"/>
              <a:buChar char="+"/>
              <a:defRPr sz="20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charset="0"/>
              <a:buChar char="•"/>
              <a:defRPr sz="14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Courier New" charset="0"/>
              <a:buChar char="o"/>
              <a:defRPr sz="14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buClr>
                <a:srgbClr val="0073AE"/>
              </a:buClr>
              <a:buSzPct val="100000"/>
              <a:buNone/>
            </a:pPr>
            <a:r>
              <a:rPr lang="en-US" sz="2600" dirty="0">
                <a:solidFill>
                  <a:srgbClr val="0073AE"/>
                </a:solidFill>
                <a:latin typeface="Arial"/>
              </a:rPr>
              <a:t>Meets 0 Targets</a:t>
            </a:r>
          </a:p>
          <a:p>
            <a:pPr marL="57150" indent="0">
              <a:lnSpc>
                <a:spcPct val="120000"/>
              </a:lnSpc>
              <a:buClr>
                <a:srgbClr val="0073AE"/>
              </a:buClr>
              <a:buSzPct val="100000"/>
              <a:buNone/>
            </a:pPr>
            <a:endParaRPr lang="en-US" sz="1900" i="1" dirty="0">
              <a:solidFill>
                <a:srgbClr val="0073AE"/>
              </a:solidFill>
              <a:latin typeface="Arial"/>
            </a:endParaRPr>
          </a:p>
          <a:p>
            <a:pPr marL="57150" indent="0">
              <a:lnSpc>
                <a:spcPct val="120000"/>
              </a:lnSpc>
              <a:buClr>
                <a:srgbClr val="0073AE"/>
              </a:buClr>
              <a:buSzPct val="100000"/>
              <a:buNone/>
            </a:pPr>
            <a:r>
              <a:rPr lang="en-US" sz="1500" i="1" dirty="0">
                <a:solidFill>
                  <a:srgbClr val="0073AE"/>
                </a:solidFill>
                <a:latin typeface="Arial"/>
              </a:rPr>
              <a:t>Scenario 1</a:t>
            </a:r>
          </a:p>
          <a:p>
            <a:pPr marL="400050">
              <a:lnSpc>
                <a:spcPct val="120000"/>
              </a:lnSpc>
              <a:buClr>
                <a:srgbClr val="0073AE"/>
              </a:buClr>
              <a:buSzPct val="100000"/>
            </a:pPr>
            <a:r>
              <a:rPr lang="en-US" sz="1300" dirty="0">
                <a:solidFill>
                  <a:srgbClr val="0073AE"/>
                </a:solidFill>
                <a:latin typeface="Arial"/>
              </a:rPr>
              <a:t>Flu vaccine (10 points)</a:t>
            </a:r>
          </a:p>
          <a:p>
            <a:pPr marL="400050">
              <a:lnSpc>
                <a:spcPct val="120000"/>
              </a:lnSpc>
              <a:buClr>
                <a:srgbClr val="0073AE"/>
              </a:buClr>
              <a:buSzPct val="100000"/>
            </a:pPr>
            <a:r>
              <a:rPr lang="en-US" sz="1300" dirty="0">
                <a:solidFill>
                  <a:srgbClr val="0073AE"/>
                </a:solidFill>
                <a:latin typeface="Arial"/>
              </a:rPr>
              <a:t>Diabetes Management  Program (25)</a:t>
            </a:r>
          </a:p>
          <a:p>
            <a:pPr marL="400050">
              <a:lnSpc>
                <a:spcPct val="120000"/>
              </a:lnSpc>
              <a:buClr>
                <a:srgbClr val="0073AE"/>
              </a:buClr>
              <a:buSzPct val="100000"/>
            </a:pPr>
            <a:r>
              <a:rPr lang="en-US" sz="1300" dirty="0">
                <a:solidFill>
                  <a:srgbClr val="0073AE"/>
                </a:solidFill>
                <a:latin typeface="Arial"/>
              </a:rPr>
              <a:t>Sync device (30 points)</a:t>
            </a:r>
          </a:p>
          <a:p>
            <a:pPr marL="400050">
              <a:lnSpc>
                <a:spcPct val="120000"/>
              </a:lnSpc>
              <a:buClr>
                <a:srgbClr val="0073AE"/>
              </a:buClr>
              <a:buSzPct val="100000"/>
            </a:pPr>
            <a:r>
              <a:rPr lang="en-US" sz="1300" dirty="0">
                <a:solidFill>
                  <a:srgbClr val="0073AE"/>
                </a:solidFill>
                <a:latin typeface="Arial"/>
              </a:rPr>
              <a:t>3 choose your own wellness activities (15)</a:t>
            </a:r>
          </a:p>
          <a:p>
            <a:pPr marL="400050">
              <a:lnSpc>
                <a:spcPct val="120000"/>
              </a:lnSpc>
              <a:buClr>
                <a:srgbClr val="0073AE"/>
              </a:buClr>
              <a:buSzPct val="100000"/>
            </a:pPr>
            <a:r>
              <a:rPr lang="en-US" sz="1300" dirty="0">
                <a:solidFill>
                  <a:srgbClr val="0073AE"/>
                </a:solidFill>
                <a:latin typeface="Arial"/>
              </a:rPr>
              <a:t>4 My Health Assistant Goals (20)</a:t>
            </a:r>
          </a:p>
          <a:p>
            <a:pPr marL="57150" indent="0">
              <a:buClr>
                <a:srgbClr val="0073AE"/>
              </a:buClr>
              <a:buSzPct val="100000"/>
              <a:buNone/>
            </a:pPr>
            <a:endParaRPr lang="en-US" sz="1400" dirty="0">
              <a:solidFill>
                <a:srgbClr val="0073AE"/>
              </a:solidFill>
              <a:latin typeface="Arial"/>
            </a:endParaRPr>
          </a:p>
          <a:p>
            <a:pPr marL="57150" indent="0">
              <a:buClr>
                <a:srgbClr val="0073AE"/>
              </a:buClr>
              <a:buSzPct val="100000"/>
              <a:buNone/>
            </a:pPr>
            <a:r>
              <a:rPr lang="en-US" sz="1500" i="1" dirty="0">
                <a:solidFill>
                  <a:srgbClr val="0073AE"/>
                </a:solidFill>
                <a:latin typeface="Arial"/>
              </a:rPr>
              <a:t>Scenario 2</a:t>
            </a:r>
          </a:p>
          <a:p>
            <a:pPr marL="400050">
              <a:lnSpc>
                <a:spcPct val="120000"/>
              </a:lnSpc>
              <a:buClr>
                <a:srgbClr val="0073AE"/>
              </a:buClr>
              <a:buSzPct val="100000"/>
            </a:pPr>
            <a:r>
              <a:rPr lang="en-US" sz="1300" dirty="0">
                <a:solidFill>
                  <a:srgbClr val="0073AE"/>
                </a:solidFill>
                <a:latin typeface="Arial"/>
              </a:rPr>
              <a:t>Health coaching (25 points)</a:t>
            </a:r>
          </a:p>
          <a:p>
            <a:pPr marL="400050">
              <a:lnSpc>
                <a:spcPct val="120000"/>
              </a:lnSpc>
              <a:buClr>
                <a:srgbClr val="0073AE"/>
              </a:buClr>
              <a:buSzPct val="100000"/>
            </a:pPr>
            <a:r>
              <a:rPr lang="en-US" sz="1300" dirty="0">
                <a:solidFill>
                  <a:srgbClr val="0073AE"/>
                </a:solidFill>
                <a:latin typeface="Arial"/>
              </a:rPr>
              <a:t>Vision exam (10 points)</a:t>
            </a:r>
          </a:p>
          <a:p>
            <a:pPr marL="400050">
              <a:lnSpc>
                <a:spcPct val="120000"/>
              </a:lnSpc>
              <a:buClr>
                <a:srgbClr val="0073AE"/>
              </a:buClr>
              <a:buSzPct val="100000"/>
            </a:pPr>
            <a:r>
              <a:rPr lang="en-US" sz="1300" dirty="0">
                <a:solidFill>
                  <a:srgbClr val="0073AE"/>
                </a:solidFill>
                <a:latin typeface="Arial"/>
              </a:rPr>
              <a:t>Mammogram (10 points) </a:t>
            </a:r>
          </a:p>
          <a:p>
            <a:pPr marL="400050">
              <a:lnSpc>
                <a:spcPct val="120000"/>
              </a:lnSpc>
              <a:buClr>
                <a:srgbClr val="0073AE"/>
              </a:buClr>
              <a:buSzPct val="100000"/>
            </a:pPr>
            <a:r>
              <a:rPr lang="en-US" sz="1300" dirty="0">
                <a:solidFill>
                  <a:srgbClr val="0073AE"/>
                </a:solidFill>
                <a:latin typeface="Arial"/>
              </a:rPr>
              <a:t>Participate and win challenge (15 points)</a:t>
            </a:r>
          </a:p>
          <a:p>
            <a:pPr marL="400050">
              <a:lnSpc>
                <a:spcPct val="120000"/>
              </a:lnSpc>
              <a:buClr>
                <a:srgbClr val="0073AE"/>
              </a:buClr>
              <a:buSzPct val="100000"/>
            </a:pPr>
            <a:r>
              <a:rPr lang="en-US" sz="1300" dirty="0">
                <a:solidFill>
                  <a:srgbClr val="0073AE"/>
                </a:solidFill>
                <a:latin typeface="Arial"/>
              </a:rPr>
              <a:t>2 education sessions (20 points)</a:t>
            </a:r>
          </a:p>
          <a:p>
            <a:pPr marL="400050">
              <a:lnSpc>
                <a:spcPct val="120000"/>
              </a:lnSpc>
              <a:buClr>
                <a:srgbClr val="0073AE"/>
              </a:buClr>
              <a:buSzPct val="100000"/>
            </a:pPr>
            <a:r>
              <a:rPr lang="en-US" sz="1300" dirty="0">
                <a:solidFill>
                  <a:srgbClr val="0073AE"/>
                </a:solidFill>
                <a:latin typeface="Arial"/>
              </a:rPr>
              <a:t>EAP (10)</a:t>
            </a:r>
          </a:p>
          <a:p>
            <a:pPr marL="400050">
              <a:lnSpc>
                <a:spcPct val="120000"/>
              </a:lnSpc>
              <a:buClr>
                <a:srgbClr val="0073AE"/>
              </a:buClr>
              <a:buSzPct val="100000"/>
            </a:pPr>
            <a:r>
              <a:rPr lang="en-US" sz="1300" dirty="0">
                <a:solidFill>
                  <a:srgbClr val="0073AE"/>
                </a:solidFill>
                <a:latin typeface="Arial"/>
              </a:rPr>
              <a:t>2 My Health Assistant goals (10)</a:t>
            </a:r>
          </a:p>
          <a:p>
            <a:pPr marL="400050">
              <a:lnSpc>
                <a:spcPct val="120000"/>
              </a:lnSpc>
              <a:buClr>
                <a:srgbClr val="0073AE"/>
              </a:buClr>
              <a:buSzPct val="100000"/>
            </a:pPr>
            <a:endParaRPr lang="en-US" sz="1200" dirty="0">
              <a:solidFill>
                <a:srgbClr val="0073AE"/>
              </a:solidFill>
              <a:latin typeface="Arial"/>
            </a:endParaRPr>
          </a:p>
          <a:p>
            <a:pPr marL="0" indent="0">
              <a:lnSpc>
                <a:spcPct val="120000"/>
              </a:lnSpc>
              <a:buClr>
                <a:srgbClr val="0073AE"/>
              </a:buClr>
              <a:buSzPct val="100000"/>
              <a:buNone/>
            </a:pPr>
            <a:endParaRPr lang="en-US" sz="1200" dirty="0">
              <a:solidFill>
                <a:srgbClr val="0073AE"/>
              </a:solidFill>
              <a:latin typeface="Arial"/>
            </a:endParaRPr>
          </a:p>
        </p:txBody>
      </p:sp>
    </p:spTree>
    <p:extLst>
      <p:ext uri="{BB962C8B-B14F-4D97-AF65-F5344CB8AC3E}">
        <p14:creationId xmlns:p14="http://schemas.microsoft.com/office/powerpoint/2010/main" val="1669591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276756553"/>
              </p:ext>
            </p:extLst>
          </p:nvPr>
        </p:nvGraphicFramePr>
        <p:xfrm>
          <a:off x="616584" y="403860"/>
          <a:ext cx="7887335" cy="5925460"/>
        </p:xfrm>
        <a:graphic>
          <a:graphicData uri="http://schemas.openxmlformats.org/presentationml/2006/ole">
            <mc:AlternateContent xmlns:mc="http://schemas.openxmlformats.org/markup-compatibility/2006">
              <mc:Choice xmlns:v="urn:schemas-microsoft-com:vml" Requires="v">
                <p:oleObj spid="_x0000_s2089" name="Acrobat Document" r:id="rId3" imgW="7543712" imgH="5667329" progId="AcroExch.Document.2017">
                  <p:embed/>
                </p:oleObj>
              </mc:Choice>
              <mc:Fallback>
                <p:oleObj name="Acrobat Document" r:id="rId3" imgW="7543712" imgH="5667329" progId="AcroExch.Document.2017">
                  <p:embed/>
                  <p:pic>
                    <p:nvPicPr>
                      <p:cNvPr id="0" name=""/>
                      <p:cNvPicPr/>
                      <p:nvPr/>
                    </p:nvPicPr>
                    <p:blipFill>
                      <a:blip r:embed="rId4"/>
                      <a:stretch>
                        <a:fillRect/>
                      </a:stretch>
                    </p:blipFill>
                    <p:spPr>
                      <a:xfrm>
                        <a:off x="616584" y="403860"/>
                        <a:ext cx="7887335" cy="5925460"/>
                      </a:xfrm>
                      <a:prstGeom prst="rect">
                        <a:avLst/>
                      </a:prstGeom>
                    </p:spPr>
                  </p:pic>
                </p:oleObj>
              </mc:Fallback>
            </mc:AlternateContent>
          </a:graphicData>
        </a:graphic>
      </p:graphicFrame>
    </p:spTree>
    <p:extLst>
      <p:ext uri="{BB962C8B-B14F-4D97-AF65-F5344CB8AC3E}">
        <p14:creationId xmlns:p14="http://schemas.microsoft.com/office/powerpoint/2010/main" val="2161441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CBF870-924B-3648-967B-A86338AA85D8}"/>
              </a:ext>
            </a:extLst>
          </p:cNvPr>
          <p:cNvPicPr>
            <a:picLocks noChangeAspect="1"/>
          </p:cNvPicPr>
          <p:nvPr/>
        </p:nvPicPr>
        <p:blipFill>
          <a:blip r:embed="rId2"/>
          <a:stretch>
            <a:fillRect/>
          </a:stretch>
        </p:blipFill>
        <p:spPr>
          <a:xfrm>
            <a:off x="509451" y="-76372"/>
            <a:ext cx="8875059" cy="6858000"/>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6C8E7936-23D7-3F4F-9506-A7A055B42E4B}"/>
                  </a:ext>
                </a:extLst>
              </p14:cNvPr>
              <p14:cNvContentPartPr/>
              <p14:nvPr/>
            </p14:nvContentPartPr>
            <p14:xfrm>
              <a:off x="7560155" y="1124177"/>
              <a:ext cx="983880" cy="27360"/>
            </p14:xfrm>
          </p:contentPart>
        </mc:Choice>
        <mc:Fallback xmlns="">
          <p:pic>
            <p:nvPicPr>
              <p:cNvPr id="6" name="Ink 5">
                <a:extLst>
                  <a:ext uri="{FF2B5EF4-FFF2-40B4-BE49-F238E27FC236}">
                    <a16:creationId xmlns:a16="http://schemas.microsoft.com/office/drawing/2014/main" id="{6C8E7936-23D7-3F4F-9506-A7A055B42E4B}"/>
                  </a:ext>
                </a:extLst>
              </p:cNvPr>
              <p:cNvPicPr/>
              <p:nvPr/>
            </p:nvPicPr>
            <p:blipFill>
              <a:blip r:embed="rId4"/>
              <a:stretch>
                <a:fillRect/>
              </a:stretch>
            </p:blipFill>
            <p:spPr>
              <a:xfrm>
                <a:off x="7497155" y="1061177"/>
                <a:ext cx="1109520" cy="153000"/>
              </a:xfrm>
              <a:prstGeom prst="rect">
                <a:avLst/>
              </a:prstGeom>
            </p:spPr>
          </p:pic>
        </mc:Fallback>
      </mc:AlternateContent>
    </p:spTree>
    <p:extLst>
      <p:ext uri="{BB962C8B-B14F-4D97-AF65-F5344CB8AC3E}">
        <p14:creationId xmlns:p14="http://schemas.microsoft.com/office/powerpoint/2010/main" val="3144751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 Did</a:t>
            </a:r>
          </a:p>
        </p:txBody>
      </p:sp>
      <p:sp>
        <p:nvSpPr>
          <p:cNvPr id="3" name="Content Placeholder 2"/>
          <p:cNvSpPr>
            <a:spLocks noGrp="1"/>
          </p:cNvSpPr>
          <p:nvPr>
            <p:ph idx="1"/>
          </p:nvPr>
        </p:nvSpPr>
        <p:spPr/>
        <p:txBody>
          <a:bodyPr/>
          <a:lstStyle/>
          <a:p>
            <a:r>
              <a:rPr lang="en-US" dirty="0"/>
              <a:t>Developed a PowerPoint for the aggregate report that will collect the data from surveys after lifestyle programs and education sessions</a:t>
            </a:r>
          </a:p>
          <a:p>
            <a:pPr lvl="1"/>
            <a:r>
              <a:rPr lang="en-US" dirty="0"/>
              <a:t>Includes visuals </a:t>
            </a:r>
          </a:p>
          <a:p>
            <a:r>
              <a:rPr lang="en-US" dirty="0"/>
              <a:t>Developed 2 newsletters for </a:t>
            </a:r>
            <a:r>
              <a:rPr lang="en-US" dirty="0" err="1"/>
              <a:t>Ricart</a:t>
            </a:r>
            <a:endParaRPr lang="en-US" dirty="0"/>
          </a:p>
          <a:p>
            <a:pPr lvl="1"/>
            <a:r>
              <a:rPr lang="en-US" dirty="0"/>
              <a:t>March and April</a:t>
            </a:r>
          </a:p>
        </p:txBody>
      </p:sp>
    </p:spTree>
    <p:extLst>
      <p:ext uri="{BB962C8B-B14F-4D97-AF65-F5344CB8AC3E}">
        <p14:creationId xmlns:p14="http://schemas.microsoft.com/office/powerpoint/2010/main" val="2534223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E3DDFD-F7E0-3847-8446-402D02E898A5}" type="slidenum">
              <a:rPr lang="en-US">
                <a:latin typeface="Arial" panose="020B0604020202020204"/>
              </a:rPr>
              <a:pPr/>
              <a:t>15</a:t>
            </a:fld>
            <a:endParaRPr lang="en-US" dirty="0">
              <a:latin typeface="Arial" panose="020B0604020202020204"/>
            </a:endParaRPr>
          </a:p>
        </p:txBody>
      </p:sp>
      <p:sp>
        <p:nvSpPr>
          <p:cNvPr id="29" name="TextBox 28"/>
          <p:cNvSpPr txBox="1"/>
          <p:nvPr/>
        </p:nvSpPr>
        <p:spPr>
          <a:xfrm>
            <a:off x="1881922" y="1049264"/>
            <a:ext cx="8349342" cy="553998"/>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Education Sessions</a:t>
            </a:r>
          </a:p>
        </p:txBody>
      </p:sp>
      <p:graphicFrame>
        <p:nvGraphicFramePr>
          <p:cNvPr id="7" name="Content Placeholder 3"/>
          <p:cNvGraphicFramePr>
            <a:graphicFrameLocks/>
          </p:cNvGraphicFramePr>
          <p:nvPr>
            <p:extLst/>
          </p:nvPr>
        </p:nvGraphicFramePr>
        <p:xfrm>
          <a:off x="2082972" y="1856645"/>
          <a:ext cx="7907695" cy="2951882"/>
        </p:xfrm>
        <a:graphic>
          <a:graphicData uri="http://schemas.openxmlformats.org/drawingml/2006/table">
            <a:tbl>
              <a:tblPr firstRow="1" bandRow="1">
                <a:tableStyleId>{6E25E649-3F16-4E02-A733-19D2CDBF48F0}</a:tableStyleId>
              </a:tblPr>
              <a:tblGrid>
                <a:gridCol w="4501905">
                  <a:extLst>
                    <a:ext uri="{9D8B030D-6E8A-4147-A177-3AD203B41FA5}">
                      <a16:colId xmlns:a16="http://schemas.microsoft.com/office/drawing/2014/main" val="1174345160"/>
                    </a:ext>
                  </a:extLst>
                </a:gridCol>
                <a:gridCol w="1526733">
                  <a:extLst>
                    <a:ext uri="{9D8B030D-6E8A-4147-A177-3AD203B41FA5}">
                      <a16:colId xmlns:a16="http://schemas.microsoft.com/office/drawing/2014/main" val="3957815805"/>
                    </a:ext>
                  </a:extLst>
                </a:gridCol>
                <a:gridCol w="1879057">
                  <a:extLst>
                    <a:ext uri="{9D8B030D-6E8A-4147-A177-3AD203B41FA5}">
                      <a16:colId xmlns:a16="http://schemas.microsoft.com/office/drawing/2014/main" val="752212075"/>
                    </a:ext>
                  </a:extLst>
                </a:gridCol>
              </a:tblGrid>
              <a:tr h="544714">
                <a:tc>
                  <a:txBody>
                    <a:bodyPr/>
                    <a:lstStyle/>
                    <a:p>
                      <a:r>
                        <a:rPr lang="en-US" sz="2000" dirty="0"/>
                        <a:t>Education Sessions</a:t>
                      </a:r>
                      <a:endParaRPr lang="en-US" sz="2000" dirty="0">
                        <a:solidFill>
                          <a:schemeClr val="bg1"/>
                        </a:solidFill>
                      </a:endParaRPr>
                    </a:p>
                  </a:txBody>
                  <a:tcPr anchor="ctr"/>
                </a:tc>
                <a:tc>
                  <a:txBody>
                    <a:bodyPr/>
                    <a:lstStyle/>
                    <a:p>
                      <a:r>
                        <a:rPr lang="en-US" sz="2000" dirty="0"/>
                        <a:t>Date</a:t>
                      </a:r>
                    </a:p>
                  </a:txBody>
                  <a:tcPr anchor="ctr"/>
                </a:tc>
                <a:tc>
                  <a:txBody>
                    <a:bodyPr/>
                    <a:lstStyle/>
                    <a:p>
                      <a:r>
                        <a:rPr lang="en-US" sz="2000" dirty="0"/>
                        <a:t>Number of Participants</a:t>
                      </a:r>
                    </a:p>
                  </a:txBody>
                  <a:tcPr anchor="ctr"/>
                </a:tc>
                <a:extLst>
                  <a:ext uri="{0D108BD9-81ED-4DB2-BD59-A6C34878D82A}">
                    <a16:rowId xmlns:a16="http://schemas.microsoft.com/office/drawing/2014/main" val="2402570348"/>
                  </a:ext>
                </a:extLst>
              </a:tr>
              <a:tr h="517408">
                <a:tc>
                  <a:txBody>
                    <a:bodyPr/>
                    <a:lstStyle/>
                    <a:p>
                      <a:r>
                        <a:rPr lang="en-US" sz="2000" dirty="0"/>
                        <a:t>Experience the Great Outdoors</a:t>
                      </a:r>
                    </a:p>
                  </a:txBody>
                  <a:tcPr anchor="ctr"/>
                </a:tc>
                <a:tc>
                  <a:txBody>
                    <a:bodyPr/>
                    <a:lstStyle/>
                    <a:p>
                      <a:pPr algn="l"/>
                      <a:r>
                        <a:rPr lang="en-US" sz="2000" dirty="0"/>
                        <a:t>1/19/19</a:t>
                      </a:r>
                    </a:p>
                  </a:txBody>
                  <a:tcPr anchor="ctr"/>
                </a:tc>
                <a:tc>
                  <a:txBody>
                    <a:bodyPr/>
                    <a:lstStyle/>
                    <a:p>
                      <a:pPr algn="l"/>
                      <a:r>
                        <a:rPr lang="en-US" sz="2000" dirty="0"/>
                        <a:t>35</a:t>
                      </a:r>
                    </a:p>
                  </a:txBody>
                  <a:tcPr anchor="ctr"/>
                </a:tc>
                <a:extLst>
                  <a:ext uri="{0D108BD9-81ED-4DB2-BD59-A6C34878D82A}">
                    <a16:rowId xmlns:a16="http://schemas.microsoft.com/office/drawing/2014/main" val="2602810498"/>
                  </a:ext>
                </a:extLst>
              </a:tr>
              <a:tr h="544714">
                <a:tc>
                  <a:txBody>
                    <a:bodyPr/>
                    <a:lstStyle/>
                    <a:p>
                      <a:r>
                        <a:rPr lang="en-US" sz="2000" dirty="0"/>
                        <a:t>Cook This, Not That</a:t>
                      </a:r>
                    </a:p>
                  </a:txBody>
                  <a:tcPr anchor="ctr"/>
                </a:tc>
                <a:tc>
                  <a:txBody>
                    <a:bodyPr/>
                    <a:lstStyle/>
                    <a:p>
                      <a:pPr algn="l"/>
                      <a:r>
                        <a:rPr lang="en-US" sz="2000" dirty="0"/>
                        <a:t>2/27/19</a:t>
                      </a:r>
                    </a:p>
                  </a:txBody>
                  <a:tcPr anchor="ctr"/>
                </a:tc>
                <a:tc>
                  <a:txBody>
                    <a:bodyPr/>
                    <a:lstStyle/>
                    <a:p>
                      <a:pPr algn="l"/>
                      <a:r>
                        <a:rPr lang="en-US" sz="2000" dirty="0"/>
                        <a:t>25</a:t>
                      </a:r>
                    </a:p>
                  </a:txBody>
                  <a:tcPr anchor="ctr"/>
                </a:tc>
                <a:extLst>
                  <a:ext uri="{0D108BD9-81ED-4DB2-BD59-A6C34878D82A}">
                    <a16:rowId xmlns:a16="http://schemas.microsoft.com/office/drawing/2014/main" val="1728376148"/>
                  </a:ext>
                </a:extLst>
              </a:tr>
              <a:tr h="311265">
                <a:tc>
                  <a:txBody>
                    <a:bodyPr/>
                    <a:lstStyle/>
                    <a:p>
                      <a:r>
                        <a:rPr lang="en-US" sz="2000" kern="1200" dirty="0"/>
                        <a:t>Packing a Healthier Lunch</a:t>
                      </a:r>
                      <a:endParaRPr lang="en-US" sz="2000" kern="1200" dirty="0">
                        <a:solidFill>
                          <a:schemeClr val="dk1"/>
                        </a:solidFill>
                        <a:latin typeface="+mn-lt"/>
                        <a:ea typeface="+mn-ea"/>
                        <a:cs typeface="+mn-cs"/>
                      </a:endParaRPr>
                    </a:p>
                  </a:txBody>
                  <a:tcPr/>
                </a:tc>
                <a:tc>
                  <a:txBody>
                    <a:bodyPr/>
                    <a:lstStyle/>
                    <a:p>
                      <a:r>
                        <a:rPr lang="en-US" sz="2000" kern="1200" dirty="0"/>
                        <a:t>3/25/19</a:t>
                      </a:r>
                      <a:endParaRPr lang="en-US" sz="2000" kern="1200" dirty="0">
                        <a:solidFill>
                          <a:schemeClr val="dk1"/>
                        </a:solidFill>
                        <a:latin typeface="+mn-lt"/>
                        <a:ea typeface="+mn-ea"/>
                        <a:cs typeface="+mn-cs"/>
                      </a:endParaRPr>
                    </a:p>
                  </a:txBody>
                  <a:tcPr/>
                </a:tc>
                <a:tc>
                  <a:txBody>
                    <a:bodyPr/>
                    <a:lstStyle/>
                    <a:p>
                      <a:r>
                        <a:rPr lang="en-US" sz="2000" kern="1200" dirty="0"/>
                        <a:t>30</a:t>
                      </a:r>
                      <a:endParaRPr lang="en-US" sz="2000" kern="1200" dirty="0">
                        <a:solidFill>
                          <a:schemeClr val="dk1"/>
                        </a:solidFill>
                        <a:latin typeface="+mn-lt"/>
                        <a:ea typeface="+mn-ea"/>
                        <a:cs typeface="+mn-cs"/>
                      </a:endParaRPr>
                    </a:p>
                  </a:txBody>
                  <a:tcPr/>
                </a:tc>
                <a:extLst>
                  <a:ext uri="{0D108BD9-81ED-4DB2-BD59-A6C34878D82A}">
                    <a16:rowId xmlns:a16="http://schemas.microsoft.com/office/drawing/2014/main" val="2380080883"/>
                  </a:ext>
                </a:extLst>
              </a:tr>
              <a:tr h="311265">
                <a:tc>
                  <a:txBody>
                    <a:bodyPr/>
                    <a:lstStyle/>
                    <a:p>
                      <a:r>
                        <a:rPr lang="en-US" sz="2000" kern="1200" dirty="0" err="1"/>
                        <a:t>Deskercize</a:t>
                      </a:r>
                      <a:endParaRPr lang="en-US" sz="2000" kern="1200" dirty="0">
                        <a:solidFill>
                          <a:schemeClr val="dk1"/>
                        </a:solidFill>
                        <a:latin typeface="+mn-lt"/>
                        <a:ea typeface="+mn-ea"/>
                        <a:cs typeface="+mn-cs"/>
                      </a:endParaRPr>
                    </a:p>
                  </a:txBody>
                  <a:tcPr/>
                </a:tc>
                <a:tc>
                  <a:txBody>
                    <a:bodyPr/>
                    <a:lstStyle/>
                    <a:p>
                      <a:r>
                        <a:rPr lang="en-US" sz="2000" kern="1200" dirty="0"/>
                        <a:t>4/23/19</a:t>
                      </a:r>
                      <a:endParaRPr lang="en-US" sz="2000" kern="1200" dirty="0">
                        <a:solidFill>
                          <a:schemeClr val="dk1"/>
                        </a:solidFill>
                        <a:latin typeface="+mn-lt"/>
                        <a:ea typeface="+mn-ea"/>
                        <a:cs typeface="+mn-cs"/>
                      </a:endParaRPr>
                    </a:p>
                  </a:txBody>
                  <a:tcPr/>
                </a:tc>
                <a:tc>
                  <a:txBody>
                    <a:bodyPr/>
                    <a:lstStyle/>
                    <a:p>
                      <a:r>
                        <a:rPr lang="en-US" sz="2000" kern="1200" dirty="0"/>
                        <a:t>32</a:t>
                      </a:r>
                      <a:endParaRPr lang="en-US" sz="2000" kern="1200" dirty="0">
                        <a:solidFill>
                          <a:schemeClr val="dk1"/>
                        </a:solidFill>
                        <a:latin typeface="+mn-lt"/>
                        <a:ea typeface="+mn-ea"/>
                        <a:cs typeface="+mn-cs"/>
                      </a:endParaRPr>
                    </a:p>
                  </a:txBody>
                  <a:tcPr/>
                </a:tc>
                <a:extLst>
                  <a:ext uri="{0D108BD9-81ED-4DB2-BD59-A6C34878D82A}">
                    <a16:rowId xmlns:a16="http://schemas.microsoft.com/office/drawing/2014/main" val="2495984203"/>
                  </a:ext>
                </a:extLst>
              </a:tr>
              <a:tr h="311265">
                <a:tc>
                  <a:txBody>
                    <a:bodyPr/>
                    <a:lstStyle/>
                    <a:p>
                      <a:pPr marL="0" algn="l" defTabSz="457200" rtl="0" eaLnBrk="1" latinLnBrk="0" hangingPunct="1"/>
                      <a:r>
                        <a:rPr lang="en-US" sz="2000" kern="1200" dirty="0"/>
                        <a:t>Developing a Wellness Plan</a:t>
                      </a:r>
                      <a:endParaRPr lang="en-US" sz="2000" kern="1200" dirty="0">
                        <a:solidFill>
                          <a:schemeClr val="dk1"/>
                        </a:solidFill>
                        <a:latin typeface="+mn-lt"/>
                        <a:ea typeface="+mn-ea"/>
                        <a:cs typeface="+mn-cs"/>
                      </a:endParaRPr>
                    </a:p>
                  </a:txBody>
                  <a:tcPr/>
                </a:tc>
                <a:tc>
                  <a:txBody>
                    <a:bodyPr/>
                    <a:lstStyle/>
                    <a:p>
                      <a:pPr marL="0" algn="l" defTabSz="457200" rtl="0" eaLnBrk="1" latinLnBrk="0" hangingPunct="1"/>
                      <a:r>
                        <a:rPr lang="en-US" sz="2000" kern="1200" dirty="0"/>
                        <a:t>5/19/19</a:t>
                      </a:r>
                      <a:endParaRPr lang="en-US" sz="2000" kern="1200" dirty="0">
                        <a:solidFill>
                          <a:schemeClr val="dk1"/>
                        </a:solidFill>
                        <a:latin typeface="+mn-lt"/>
                        <a:ea typeface="+mn-ea"/>
                        <a:cs typeface="+mn-cs"/>
                      </a:endParaRPr>
                    </a:p>
                  </a:txBody>
                  <a:tcPr/>
                </a:tc>
                <a:tc>
                  <a:txBody>
                    <a:bodyPr/>
                    <a:lstStyle/>
                    <a:p>
                      <a:pPr marL="0" algn="l" defTabSz="457200" rtl="0" eaLnBrk="1" latinLnBrk="0" hangingPunct="1"/>
                      <a:r>
                        <a:rPr lang="en-US" sz="2000" kern="1200" dirty="0"/>
                        <a:t>40</a:t>
                      </a:r>
                      <a:endParaRPr lang="en-US" sz="2000" kern="1200" dirty="0">
                        <a:solidFill>
                          <a:schemeClr val="dk1"/>
                        </a:solidFill>
                        <a:latin typeface="+mn-lt"/>
                        <a:ea typeface="+mn-ea"/>
                        <a:cs typeface="+mn-cs"/>
                      </a:endParaRPr>
                    </a:p>
                  </a:txBody>
                  <a:tcPr/>
                </a:tc>
                <a:extLst>
                  <a:ext uri="{0D108BD9-81ED-4DB2-BD59-A6C34878D82A}">
                    <a16:rowId xmlns:a16="http://schemas.microsoft.com/office/drawing/2014/main" val="4194784033"/>
                  </a:ext>
                </a:extLst>
              </a:tr>
            </a:tbl>
          </a:graphicData>
        </a:graphic>
      </p:graphicFrame>
    </p:spTree>
    <p:extLst>
      <p:ext uri="{BB962C8B-B14F-4D97-AF65-F5344CB8AC3E}">
        <p14:creationId xmlns:p14="http://schemas.microsoft.com/office/powerpoint/2010/main" val="25179257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3AE3DDFD-F7E0-3847-8446-402D02E898A5}" type="slidenum">
              <a:rPr lang="en-US" smtClean="0"/>
              <a:pPr/>
              <a:t>16</a:t>
            </a:fld>
            <a:endParaRPr lang="en-US" dirty="0"/>
          </a:p>
        </p:txBody>
      </p:sp>
      <p:sp>
        <p:nvSpPr>
          <p:cNvPr id="29" name="TextBox 28"/>
          <p:cNvSpPr txBox="1"/>
          <p:nvPr/>
        </p:nvSpPr>
        <p:spPr>
          <a:xfrm>
            <a:off x="1881922" y="897258"/>
            <a:ext cx="8349342" cy="553998"/>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a:t>
            </a:r>
          </a:p>
        </p:txBody>
      </p:sp>
      <p:graphicFrame>
        <p:nvGraphicFramePr>
          <p:cNvPr id="8" name="Content Placeholder 3"/>
          <p:cNvGraphicFramePr>
            <a:graphicFrameLocks/>
          </p:cNvGraphicFramePr>
          <p:nvPr>
            <p:extLst/>
          </p:nvPr>
        </p:nvGraphicFramePr>
        <p:xfrm>
          <a:off x="2082971" y="1728652"/>
          <a:ext cx="7992362" cy="2038751"/>
        </p:xfrm>
        <a:graphic>
          <a:graphicData uri="http://schemas.openxmlformats.org/drawingml/2006/table">
            <a:tbl>
              <a:tblPr firstRow="1" bandRow="1">
                <a:tableStyleId>{6E25E649-3F16-4E02-A733-19D2CDBF48F0}</a:tableStyleId>
              </a:tblPr>
              <a:tblGrid>
                <a:gridCol w="4775029">
                  <a:extLst>
                    <a:ext uri="{9D8B030D-6E8A-4147-A177-3AD203B41FA5}">
                      <a16:colId xmlns:a16="http://schemas.microsoft.com/office/drawing/2014/main" val="1174345160"/>
                    </a:ext>
                  </a:extLst>
                </a:gridCol>
                <a:gridCol w="1318157">
                  <a:extLst>
                    <a:ext uri="{9D8B030D-6E8A-4147-A177-3AD203B41FA5}">
                      <a16:colId xmlns:a16="http://schemas.microsoft.com/office/drawing/2014/main" val="3957815805"/>
                    </a:ext>
                  </a:extLst>
                </a:gridCol>
                <a:gridCol w="1899176">
                  <a:extLst>
                    <a:ext uri="{9D8B030D-6E8A-4147-A177-3AD203B41FA5}">
                      <a16:colId xmlns:a16="http://schemas.microsoft.com/office/drawing/2014/main" val="752212075"/>
                    </a:ext>
                  </a:extLst>
                </a:gridCol>
              </a:tblGrid>
              <a:tr h="683744">
                <a:tc>
                  <a:txBody>
                    <a:bodyPr/>
                    <a:lstStyle/>
                    <a:p>
                      <a:r>
                        <a:rPr lang="en-US" sz="2000" dirty="0"/>
                        <a:t>Program</a:t>
                      </a:r>
                      <a:endParaRPr lang="en-US" sz="2000" dirty="0">
                        <a:solidFill>
                          <a:schemeClr val="bg1"/>
                        </a:solidFill>
                      </a:endParaRPr>
                    </a:p>
                  </a:txBody>
                  <a:tcPr anchor="ctr"/>
                </a:tc>
                <a:tc>
                  <a:txBody>
                    <a:bodyPr/>
                    <a:lstStyle/>
                    <a:p>
                      <a:r>
                        <a:rPr lang="en-US" sz="2000" dirty="0"/>
                        <a:t>End Date</a:t>
                      </a:r>
                    </a:p>
                  </a:txBody>
                  <a:tcPr anchor="ctr"/>
                </a:tc>
                <a:tc>
                  <a:txBody>
                    <a:bodyPr/>
                    <a:lstStyle/>
                    <a:p>
                      <a:r>
                        <a:rPr lang="en-US" sz="2000" dirty="0"/>
                        <a:t>Number of Participants</a:t>
                      </a:r>
                    </a:p>
                  </a:txBody>
                  <a:tcPr anchor="ctr"/>
                </a:tc>
                <a:extLst>
                  <a:ext uri="{0D108BD9-81ED-4DB2-BD59-A6C34878D82A}">
                    <a16:rowId xmlns:a16="http://schemas.microsoft.com/office/drawing/2014/main" val="2402570348"/>
                  </a:ext>
                </a:extLst>
              </a:tr>
              <a:tr h="386464">
                <a:tc>
                  <a:txBody>
                    <a:bodyPr/>
                    <a:lstStyle/>
                    <a:p>
                      <a:r>
                        <a:rPr lang="en-US" sz="2000" dirty="0"/>
                        <a:t>Fitness 101</a:t>
                      </a:r>
                    </a:p>
                  </a:txBody>
                  <a:tcPr anchor="ctr"/>
                </a:tc>
                <a:tc>
                  <a:txBody>
                    <a:bodyPr/>
                    <a:lstStyle/>
                    <a:p>
                      <a:pPr algn="l"/>
                      <a:r>
                        <a:rPr lang="en-US" sz="2000" dirty="0"/>
                        <a:t>1/15/19</a:t>
                      </a:r>
                    </a:p>
                  </a:txBody>
                  <a:tcPr anchor="ctr"/>
                </a:tc>
                <a:tc>
                  <a:txBody>
                    <a:bodyPr/>
                    <a:lstStyle/>
                    <a:p>
                      <a:pPr algn="l"/>
                      <a:r>
                        <a:rPr lang="en-US" sz="2000" dirty="0"/>
                        <a:t>15</a:t>
                      </a:r>
                    </a:p>
                  </a:txBody>
                  <a:tcPr anchor="ctr"/>
                </a:tc>
                <a:extLst>
                  <a:ext uri="{0D108BD9-81ED-4DB2-BD59-A6C34878D82A}">
                    <a16:rowId xmlns:a16="http://schemas.microsoft.com/office/drawing/2014/main" val="2602810498"/>
                  </a:ext>
                </a:extLst>
              </a:tr>
              <a:tr h="414731">
                <a:tc>
                  <a:txBody>
                    <a:bodyPr/>
                    <a:lstStyle/>
                    <a:p>
                      <a:r>
                        <a:rPr lang="en-US" sz="2000" dirty="0"/>
                        <a:t>Chapters to a Healthier Lifestyle</a:t>
                      </a:r>
                    </a:p>
                  </a:txBody>
                  <a:tcPr anchor="ctr"/>
                </a:tc>
                <a:tc>
                  <a:txBody>
                    <a:bodyPr/>
                    <a:lstStyle/>
                    <a:p>
                      <a:pPr algn="l"/>
                      <a:r>
                        <a:rPr lang="en-US" sz="2000" dirty="0"/>
                        <a:t>3/25/19</a:t>
                      </a:r>
                    </a:p>
                  </a:txBody>
                  <a:tcPr anchor="ctr"/>
                </a:tc>
                <a:tc>
                  <a:txBody>
                    <a:bodyPr/>
                    <a:lstStyle/>
                    <a:p>
                      <a:pPr algn="l"/>
                      <a:r>
                        <a:rPr lang="en-US" sz="2000" dirty="0"/>
                        <a:t>6</a:t>
                      </a:r>
                    </a:p>
                  </a:txBody>
                  <a:tcPr anchor="ctr"/>
                </a:tc>
                <a:extLst>
                  <a:ext uri="{0D108BD9-81ED-4DB2-BD59-A6C34878D82A}">
                    <a16:rowId xmlns:a16="http://schemas.microsoft.com/office/drawing/2014/main" val="1728376148"/>
                  </a:ext>
                </a:extLst>
              </a:tr>
              <a:tr h="526740">
                <a:tc>
                  <a:txBody>
                    <a:bodyPr/>
                    <a:lstStyle/>
                    <a:p>
                      <a:r>
                        <a:rPr lang="en-US" sz="2000" dirty="0"/>
                        <a:t>40 Days of Fresh</a:t>
                      </a:r>
                    </a:p>
                  </a:txBody>
                  <a:tcPr anchor="ctr"/>
                </a:tc>
                <a:tc>
                  <a:txBody>
                    <a:bodyPr/>
                    <a:lstStyle/>
                    <a:p>
                      <a:r>
                        <a:rPr lang="en-US" sz="2000" dirty="0"/>
                        <a:t>5/15/19</a:t>
                      </a:r>
                    </a:p>
                  </a:txBody>
                  <a:tcPr anchor="ctr"/>
                </a:tc>
                <a:tc>
                  <a:txBody>
                    <a:bodyPr/>
                    <a:lstStyle/>
                    <a:p>
                      <a:r>
                        <a:rPr lang="en-US" sz="2000" dirty="0"/>
                        <a:t>7</a:t>
                      </a:r>
                    </a:p>
                  </a:txBody>
                  <a:tcPr anchor="ctr"/>
                </a:tc>
                <a:extLst>
                  <a:ext uri="{0D108BD9-81ED-4DB2-BD59-A6C34878D82A}">
                    <a16:rowId xmlns:a16="http://schemas.microsoft.com/office/drawing/2014/main" val="2245109390"/>
                  </a:ext>
                </a:extLst>
              </a:tr>
            </a:tbl>
          </a:graphicData>
        </a:graphic>
      </p:graphicFrame>
    </p:spTree>
    <p:extLst>
      <p:ext uri="{BB962C8B-B14F-4D97-AF65-F5344CB8AC3E}">
        <p14:creationId xmlns:p14="http://schemas.microsoft.com/office/powerpoint/2010/main" val="2468842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nvPr>
        </p:nvGraphicFramePr>
        <p:xfrm>
          <a:off x="2731619" y="1641988"/>
          <a:ext cx="6294395" cy="4174351"/>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4"/>
          </p:nvPr>
        </p:nvSpPr>
        <p:spPr>
          <a:prstGeom prst="rect">
            <a:avLst/>
          </a:prstGeom>
        </p:spPr>
        <p:txBody>
          <a:bodyPr/>
          <a:lstStyle/>
          <a:p>
            <a:fld id="{400FEEB8-629F-DF4F-A734-611C9E1B2760}" type="slidenum">
              <a:rPr lang="en-US" smtClean="0">
                <a:solidFill>
                  <a:srgbClr val="0073AE"/>
                </a:solidFill>
              </a:rPr>
              <a:pPr/>
              <a:t>17</a:t>
            </a:fld>
            <a:endParaRPr lang="en-US" dirty="0">
              <a:solidFill>
                <a:srgbClr val="0073AE"/>
              </a:solidFill>
            </a:endParaRPr>
          </a:p>
        </p:txBody>
      </p:sp>
      <p:sp>
        <p:nvSpPr>
          <p:cNvPr id="168" name="TextBox 167"/>
          <p:cNvSpPr txBox="1"/>
          <p:nvPr/>
        </p:nvSpPr>
        <p:spPr>
          <a:xfrm>
            <a:off x="8493145" y="3394006"/>
            <a:ext cx="1514618" cy="823302"/>
          </a:xfrm>
          <a:prstGeom prst="rect">
            <a:avLst/>
          </a:prstGeom>
          <a:noFill/>
        </p:spPr>
        <p:txBody>
          <a:bodyPr wrap="square" rtlCol="0">
            <a:spAutoFit/>
          </a:bodyPr>
          <a:lstStyle/>
          <a:p>
            <a:pPr>
              <a:lnSpc>
                <a:spcPts val="1880"/>
              </a:lnSpc>
            </a:pPr>
            <a:r>
              <a:rPr lang="en-US" sz="2400" b="1" dirty="0">
                <a:solidFill>
                  <a:srgbClr val="64A70B"/>
                </a:solidFill>
              </a:rPr>
              <a:t>90%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Very Satisfied or Satisfied</a:t>
            </a:r>
          </a:p>
        </p:txBody>
      </p:sp>
      <p:sp>
        <p:nvSpPr>
          <p:cNvPr id="169" name="TextBox 168"/>
          <p:cNvSpPr txBox="1"/>
          <p:nvPr/>
        </p:nvSpPr>
        <p:spPr>
          <a:xfrm>
            <a:off x="2731619" y="2613111"/>
            <a:ext cx="1890019" cy="579646"/>
          </a:xfrm>
          <a:prstGeom prst="rect">
            <a:avLst/>
          </a:prstGeom>
          <a:noFill/>
        </p:spPr>
        <p:txBody>
          <a:bodyPr wrap="square" rtlCol="0">
            <a:spAutoFit/>
          </a:bodyPr>
          <a:lstStyle/>
          <a:p>
            <a:pPr>
              <a:lnSpc>
                <a:spcPts val="1880"/>
              </a:lnSpc>
            </a:pPr>
            <a:r>
              <a:rPr lang="en-US" sz="2400" b="1" dirty="0">
                <a:solidFill>
                  <a:srgbClr val="E3CE65"/>
                </a:solidFill>
              </a:rPr>
              <a:t>5%</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Neutral</a:t>
            </a:r>
          </a:p>
        </p:txBody>
      </p:sp>
      <p:sp>
        <p:nvSpPr>
          <p:cNvPr id="170" name="TextBox 169"/>
          <p:cNvSpPr txBox="1"/>
          <p:nvPr/>
        </p:nvSpPr>
        <p:spPr>
          <a:xfrm>
            <a:off x="2398278" y="1839852"/>
            <a:ext cx="2007367" cy="579646"/>
          </a:xfrm>
          <a:prstGeom prst="rect">
            <a:avLst/>
          </a:prstGeom>
          <a:noFill/>
        </p:spPr>
        <p:txBody>
          <a:bodyPr wrap="square" rtlCol="0">
            <a:spAutoFit/>
          </a:bodyPr>
          <a:lstStyle/>
          <a:p>
            <a:pPr>
              <a:lnSpc>
                <a:spcPts val="1880"/>
              </a:lnSpc>
            </a:pPr>
            <a:r>
              <a:rPr lang="en-US" sz="2400" b="1" dirty="0">
                <a:solidFill>
                  <a:srgbClr val="CF004C"/>
                </a:solidFill>
              </a:rPr>
              <a:t>4%</a:t>
            </a:r>
            <a:br>
              <a:rPr lang="en-US" sz="2400" b="1" dirty="0">
                <a:solidFill>
                  <a:srgbClr val="CF004C"/>
                </a:solidFill>
              </a:rPr>
            </a:br>
            <a:r>
              <a:rPr lang="en-US" sz="1600" dirty="0">
                <a:solidFill>
                  <a:schemeClr val="bg1">
                    <a:lumMod val="50000"/>
                  </a:schemeClr>
                </a:solidFill>
              </a:rPr>
              <a:t>Dissatisfied</a:t>
            </a:r>
          </a:p>
        </p:txBody>
      </p:sp>
      <p:cxnSp>
        <p:nvCxnSpPr>
          <p:cNvPr id="172" name="Straight Connector 171"/>
          <p:cNvCxnSpPr/>
          <p:nvPr/>
        </p:nvCxnSpPr>
        <p:spPr>
          <a:xfrm flipH="1">
            <a:off x="7184852" y="3804447"/>
            <a:ext cx="1101892"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H="1">
            <a:off x="5614958" y="2095243"/>
            <a:ext cx="2244856"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a:off x="3401961" y="2686616"/>
            <a:ext cx="1877962"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005872" y="1611078"/>
            <a:ext cx="1514618" cy="579646"/>
          </a:xfrm>
          <a:prstGeom prst="rect">
            <a:avLst/>
          </a:prstGeom>
          <a:noFill/>
        </p:spPr>
        <p:txBody>
          <a:bodyPr wrap="square" rtlCol="0">
            <a:spAutoFit/>
          </a:bodyPr>
          <a:lstStyle/>
          <a:p>
            <a:pPr>
              <a:lnSpc>
                <a:spcPts val="1880"/>
              </a:lnSpc>
            </a:pPr>
            <a:r>
              <a:rPr lang="en-US" sz="2400" b="1" dirty="0">
                <a:solidFill>
                  <a:schemeClr val="accent1"/>
                </a:solidFill>
              </a:rPr>
              <a:t>1%</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Answer</a:t>
            </a:r>
          </a:p>
        </p:txBody>
      </p:sp>
      <p:cxnSp>
        <p:nvCxnSpPr>
          <p:cNvPr id="28" name="Straight Connector 27"/>
          <p:cNvCxnSpPr/>
          <p:nvPr/>
        </p:nvCxnSpPr>
        <p:spPr>
          <a:xfrm>
            <a:off x="3354724" y="2075143"/>
            <a:ext cx="1972437"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1922" y="288171"/>
            <a:ext cx="8349342" cy="1107996"/>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 - Survey Results</a:t>
            </a:r>
          </a:p>
          <a:p>
            <a:endParaRPr lang="en-US" sz="3600" dirty="0">
              <a:solidFill>
                <a:srgbClr val="64A70B"/>
              </a:solidFill>
              <a:latin typeface="Calibri" panose="020F0502020204030204" pitchFamily="34" charset="0"/>
            </a:endParaRPr>
          </a:p>
        </p:txBody>
      </p:sp>
      <p:sp>
        <p:nvSpPr>
          <p:cNvPr id="34" name="TextBox 33"/>
          <p:cNvSpPr txBox="1"/>
          <p:nvPr/>
        </p:nvSpPr>
        <p:spPr>
          <a:xfrm>
            <a:off x="1831124" y="832926"/>
            <a:ext cx="10707459" cy="400110"/>
          </a:xfrm>
          <a:prstGeom prst="rect">
            <a:avLst/>
          </a:prstGeom>
          <a:noFill/>
        </p:spPr>
        <p:txBody>
          <a:bodyPr wrap="square" rtlCol="0">
            <a:spAutoFit/>
          </a:bodyPr>
          <a:lstStyle/>
          <a:p>
            <a:r>
              <a:rPr lang="en-US" sz="2000" dirty="0">
                <a:solidFill>
                  <a:srgbClr val="0073AE"/>
                </a:solidFill>
              </a:rPr>
              <a:t>How satisfied are you with this program?</a:t>
            </a:r>
          </a:p>
        </p:txBody>
      </p:sp>
    </p:spTree>
    <p:extLst>
      <p:ext uri="{BB962C8B-B14F-4D97-AF65-F5344CB8AC3E}">
        <p14:creationId xmlns:p14="http://schemas.microsoft.com/office/powerpoint/2010/main" val="348097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prstGeom prst="rect">
            <a:avLst/>
          </a:prstGeom>
        </p:spPr>
        <p:txBody>
          <a:bodyPr/>
          <a:lstStyle/>
          <a:p>
            <a:fld id="{400FEEB8-629F-DF4F-A734-611C9E1B2760}" type="slidenum">
              <a:rPr lang="en-US" smtClean="0">
                <a:solidFill>
                  <a:srgbClr val="0073AE"/>
                </a:solidFill>
              </a:rPr>
              <a:pPr/>
              <a:t>18</a:t>
            </a:fld>
            <a:endParaRPr lang="en-US" dirty="0">
              <a:solidFill>
                <a:srgbClr val="0073AE"/>
              </a:solidFill>
            </a:endParaRPr>
          </a:p>
        </p:txBody>
      </p:sp>
      <p:sp>
        <p:nvSpPr>
          <p:cNvPr id="168" name="TextBox 167"/>
          <p:cNvSpPr txBox="1"/>
          <p:nvPr/>
        </p:nvSpPr>
        <p:spPr>
          <a:xfrm>
            <a:off x="2067734" y="3551401"/>
            <a:ext cx="1514618" cy="579646"/>
          </a:xfrm>
          <a:prstGeom prst="rect">
            <a:avLst/>
          </a:prstGeom>
          <a:noFill/>
        </p:spPr>
        <p:txBody>
          <a:bodyPr wrap="square" rtlCol="0">
            <a:spAutoFit/>
          </a:bodyPr>
          <a:lstStyle/>
          <a:p>
            <a:pPr>
              <a:lnSpc>
                <a:spcPts val="1880"/>
              </a:lnSpc>
            </a:pPr>
            <a:r>
              <a:rPr lang="en-US" sz="2400" b="1" dirty="0">
                <a:solidFill>
                  <a:srgbClr val="64A70B"/>
                </a:solidFill>
              </a:rPr>
              <a:t>90%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Yes</a:t>
            </a:r>
          </a:p>
        </p:txBody>
      </p:sp>
      <p:sp>
        <p:nvSpPr>
          <p:cNvPr id="169" name="TextBox 168"/>
          <p:cNvSpPr txBox="1"/>
          <p:nvPr/>
        </p:nvSpPr>
        <p:spPr>
          <a:xfrm>
            <a:off x="8878529" y="2120502"/>
            <a:ext cx="1890019" cy="579646"/>
          </a:xfrm>
          <a:prstGeom prst="rect">
            <a:avLst/>
          </a:prstGeom>
          <a:noFill/>
        </p:spPr>
        <p:txBody>
          <a:bodyPr wrap="square" rtlCol="0">
            <a:spAutoFit/>
          </a:bodyPr>
          <a:lstStyle/>
          <a:p>
            <a:pPr>
              <a:lnSpc>
                <a:spcPts val="1880"/>
              </a:lnSpc>
            </a:pPr>
            <a:r>
              <a:rPr lang="en-US" sz="2400" b="1" dirty="0">
                <a:solidFill>
                  <a:srgbClr val="E3CE65"/>
                </a:solidFill>
              </a:rPr>
              <a:t>5%</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Answer</a:t>
            </a:r>
          </a:p>
        </p:txBody>
      </p:sp>
      <p:sp>
        <p:nvSpPr>
          <p:cNvPr id="170" name="TextBox 169"/>
          <p:cNvSpPr txBox="1"/>
          <p:nvPr/>
        </p:nvSpPr>
        <p:spPr>
          <a:xfrm>
            <a:off x="9018727" y="2862079"/>
            <a:ext cx="2007367" cy="579646"/>
          </a:xfrm>
          <a:prstGeom prst="rect">
            <a:avLst/>
          </a:prstGeom>
          <a:noFill/>
        </p:spPr>
        <p:txBody>
          <a:bodyPr wrap="square" rtlCol="0">
            <a:spAutoFit/>
          </a:bodyPr>
          <a:lstStyle/>
          <a:p>
            <a:pPr>
              <a:lnSpc>
                <a:spcPts val="1880"/>
              </a:lnSpc>
            </a:pPr>
            <a:r>
              <a:rPr lang="en-US" sz="2400" b="1" dirty="0">
                <a:solidFill>
                  <a:srgbClr val="CF004C"/>
                </a:solidFill>
              </a:rPr>
              <a:t>4%</a:t>
            </a:r>
            <a:br>
              <a:rPr lang="en-US" sz="2400" b="1" dirty="0">
                <a:solidFill>
                  <a:srgbClr val="CF004C"/>
                </a:solidFill>
              </a:rPr>
            </a:br>
            <a:r>
              <a:rPr lang="en-US" sz="1600" dirty="0">
                <a:solidFill>
                  <a:schemeClr val="bg1">
                    <a:lumMod val="50000"/>
                  </a:schemeClr>
                </a:solidFill>
              </a:rPr>
              <a:t>No</a:t>
            </a:r>
          </a:p>
        </p:txBody>
      </p:sp>
      <p:cxnSp>
        <p:nvCxnSpPr>
          <p:cNvPr id="172" name="Straight Connector 171"/>
          <p:cNvCxnSpPr/>
          <p:nvPr/>
        </p:nvCxnSpPr>
        <p:spPr>
          <a:xfrm>
            <a:off x="2881224" y="3701747"/>
            <a:ext cx="1056051"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flipH="1">
            <a:off x="7706958" y="2570167"/>
            <a:ext cx="1171570"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7969498" y="3074095"/>
            <a:ext cx="909030"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1922" y="288171"/>
            <a:ext cx="8349342" cy="1107996"/>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 - Survey Results</a:t>
            </a:r>
          </a:p>
          <a:p>
            <a:endParaRPr lang="en-US" sz="3600" dirty="0">
              <a:solidFill>
                <a:srgbClr val="64A70B"/>
              </a:solidFill>
              <a:latin typeface="Calibri" panose="020F0502020204030204" pitchFamily="34" charset="0"/>
            </a:endParaRPr>
          </a:p>
        </p:txBody>
      </p:sp>
      <p:sp>
        <p:nvSpPr>
          <p:cNvPr id="34" name="TextBox 33"/>
          <p:cNvSpPr txBox="1"/>
          <p:nvPr/>
        </p:nvSpPr>
        <p:spPr>
          <a:xfrm>
            <a:off x="1831124" y="832926"/>
            <a:ext cx="10707459" cy="400110"/>
          </a:xfrm>
          <a:prstGeom prst="rect">
            <a:avLst/>
          </a:prstGeom>
          <a:noFill/>
        </p:spPr>
        <p:txBody>
          <a:bodyPr wrap="square" rtlCol="0">
            <a:spAutoFit/>
          </a:bodyPr>
          <a:lstStyle/>
          <a:p>
            <a:r>
              <a:rPr lang="en-US" sz="2000" dirty="0">
                <a:solidFill>
                  <a:srgbClr val="0073AE"/>
                </a:solidFill>
              </a:rPr>
              <a:t>Did you learn something new while taking the program?</a:t>
            </a:r>
          </a:p>
        </p:txBody>
      </p:sp>
      <p:graphicFrame>
        <p:nvGraphicFramePr>
          <p:cNvPr id="14" name="Chart 13"/>
          <p:cNvGraphicFramePr/>
          <p:nvPr>
            <p:extLst/>
          </p:nvPr>
        </p:nvGraphicFramePr>
        <p:xfrm>
          <a:off x="3504876" y="1656153"/>
          <a:ext cx="4907840" cy="409118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658583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nvPr>
        </p:nvGraphicFramePr>
        <p:xfrm>
          <a:off x="2731619" y="1641988"/>
          <a:ext cx="6294395" cy="4174351"/>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4"/>
          </p:nvPr>
        </p:nvSpPr>
        <p:spPr>
          <a:prstGeom prst="rect">
            <a:avLst/>
          </a:prstGeom>
        </p:spPr>
        <p:txBody>
          <a:bodyPr/>
          <a:lstStyle/>
          <a:p>
            <a:fld id="{400FEEB8-629F-DF4F-A734-611C9E1B2760}" type="slidenum">
              <a:rPr lang="en-US" smtClean="0">
                <a:solidFill>
                  <a:srgbClr val="0073AE"/>
                </a:solidFill>
              </a:rPr>
              <a:pPr/>
              <a:t>19</a:t>
            </a:fld>
            <a:endParaRPr lang="en-US" dirty="0">
              <a:solidFill>
                <a:srgbClr val="0073AE"/>
              </a:solidFill>
            </a:endParaRPr>
          </a:p>
        </p:txBody>
      </p:sp>
      <p:sp>
        <p:nvSpPr>
          <p:cNvPr id="168" name="TextBox 167"/>
          <p:cNvSpPr txBox="1"/>
          <p:nvPr/>
        </p:nvSpPr>
        <p:spPr>
          <a:xfrm>
            <a:off x="8493145" y="3394006"/>
            <a:ext cx="1514618" cy="823302"/>
          </a:xfrm>
          <a:prstGeom prst="rect">
            <a:avLst/>
          </a:prstGeom>
          <a:noFill/>
        </p:spPr>
        <p:txBody>
          <a:bodyPr wrap="square" rtlCol="0">
            <a:spAutoFit/>
          </a:bodyPr>
          <a:lstStyle/>
          <a:p>
            <a:pPr>
              <a:lnSpc>
                <a:spcPts val="1880"/>
              </a:lnSpc>
            </a:pPr>
            <a:r>
              <a:rPr lang="en-US" sz="2400" b="1" dirty="0">
                <a:solidFill>
                  <a:srgbClr val="64A70B"/>
                </a:solidFill>
              </a:rPr>
              <a:t>90%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Very Interested</a:t>
            </a:r>
          </a:p>
        </p:txBody>
      </p:sp>
      <p:sp>
        <p:nvSpPr>
          <p:cNvPr id="169" name="TextBox 168"/>
          <p:cNvSpPr txBox="1"/>
          <p:nvPr/>
        </p:nvSpPr>
        <p:spPr>
          <a:xfrm>
            <a:off x="2731619" y="2613111"/>
            <a:ext cx="1890019" cy="823302"/>
          </a:xfrm>
          <a:prstGeom prst="rect">
            <a:avLst/>
          </a:prstGeom>
          <a:noFill/>
        </p:spPr>
        <p:txBody>
          <a:bodyPr wrap="square" rtlCol="0">
            <a:spAutoFit/>
          </a:bodyPr>
          <a:lstStyle/>
          <a:p>
            <a:pPr>
              <a:lnSpc>
                <a:spcPts val="1880"/>
              </a:lnSpc>
            </a:pPr>
            <a:r>
              <a:rPr lang="en-US" sz="2400" b="1" dirty="0">
                <a:solidFill>
                  <a:srgbClr val="E3CE65"/>
                </a:solidFill>
              </a:rPr>
              <a:t>5%</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Somewhat Interested</a:t>
            </a:r>
          </a:p>
        </p:txBody>
      </p:sp>
      <p:sp>
        <p:nvSpPr>
          <p:cNvPr id="170" name="TextBox 169"/>
          <p:cNvSpPr txBox="1"/>
          <p:nvPr/>
        </p:nvSpPr>
        <p:spPr>
          <a:xfrm>
            <a:off x="2398278" y="1839852"/>
            <a:ext cx="2007367" cy="579646"/>
          </a:xfrm>
          <a:prstGeom prst="rect">
            <a:avLst/>
          </a:prstGeom>
          <a:noFill/>
        </p:spPr>
        <p:txBody>
          <a:bodyPr wrap="square" rtlCol="0">
            <a:spAutoFit/>
          </a:bodyPr>
          <a:lstStyle/>
          <a:p>
            <a:pPr>
              <a:lnSpc>
                <a:spcPts val="1880"/>
              </a:lnSpc>
            </a:pPr>
            <a:r>
              <a:rPr lang="en-US" sz="2400" b="1" dirty="0">
                <a:solidFill>
                  <a:srgbClr val="CF004C"/>
                </a:solidFill>
              </a:rPr>
              <a:t>4%</a:t>
            </a:r>
            <a:br>
              <a:rPr lang="en-US" sz="2400" b="1" dirty="0">
                <a:solidFill>
                  <a:srgbClr val="CF004C"/>
                </a:solidFill>
              </a:rPr>
            </a:br>
            <a:r>
              <a:rPr lang="en-US" sz="1600" dirty="0">
                <a:solidFill>
                  <a:schemeClr val="bg1">
                    <a:lumMod val="50000"/>
                  </a:schemeClr>
                </a:solidFill>
              </a:rPr>
              <a:t>Not Interested</a:t>
            </a:r>
          </a:p>
        </p:txBody>
      </p:sp>
      <p:cxnSp>
        <p:nvCxnSpPr>
          <p:cNvPr id="172" name="Straight Connector 171"/>
          <p:cNvCxnSpPr/>
          <p:nvPr/>
        </p:nvCxnSpPr>
        <p:spPr>
          <a:xfrm flipH="1">
            <a:off x="7184852" y="3804447"/>
            <a:ext cx="1101892"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H="1">
            <a:off x="5614958" y="2095243"/>
            <a:ext cx="2244856"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a:off x="3401961" y="2686616"/>
            <a:ext cx="1877962"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005872" y="1611078"/>
            <a:ext cx="1514618" cy="579646"/>
          </a:xfrm>
          <a:prstGeom prst="rect">
            <a:avLst/>
          </a:prstGeom>
          <a:noFill/>
        </p:spPr>
        <p:txBody>
          <a:bodyPr wrap="square" rtlCol="0">
            <a:spAutoFit/>
          </a:bodyPr>
          <a:lstStyle/>
          <a:p>
            <a:pPr>
              <a:lnSpc>
                <a:spcPts val="1880"/>
              </a:lnSpc>
            </a:pPr>
            <a:r>
              <a:rPr lang="en-US" sz="2400" b="1" dirty="0">
                <a:solidFill>
                  <a:schemeClr val="accent1"/>
                </a:solidFill>
              </a:rPr>
              <a:t>1%</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Answer</a:t>
            </a:r>
          </a:p>
        </p:txBody>
      </p:sp>
      <p:cxnSp>
        <p:nvCxnSpPr>
          <p:cNvPr id="28" name="Straight Connector 27"/>
          <p:cNvCxnSpPr/>
          <p:nvPr/>
        </p:nvCxnSpPr>
        <p:spPr>
          <a:xfrm>
            <a:off x="3354724" y="2075143"/>
            <a:ext cx="1972437"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1922" y="288171"/>
            <a:ext cx="8349342" cy="1107996"/>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 - Survey Results</a:t>
            </a:r>
          </a:p>
          <a:p>
            <a:endParaRPr lang="en-US" sz="3600" dirty="0">
              <a:solidFill>
                <a:srgbClr val="64A70B"/>
              </a:solidFill>
              <a:latin typeface="Calibri" panose="020F0502020204030204" pitchFamily="34" charset="0"/>
            </a:endParaRPr>
          </a:p>
        </p:txBody>
      </p:sp>
      <p:sp>
        <p:nvSpPr>
          <p:cNvPr id="34" name="TextBox 33"/>
          <p:cNvSpPr txBox="1"/>
          <p:nvPr/>
        </p:nvSpPr>
        <p:spPr>
          <a:xfrm>
            <a:off x="1831124" y="832926"/>
            <a:ext cx="10707459" cy="400110"/>
          </a:xfrm>
          <a:prstGeom prst="rect">
            <a:avLst/>
          </a:prstGeom>
          <a:noFill/>
        </p:spPr>
        <p:txBody>
          <a:bodyPr wrap="square" rtlCol="0">
            <a:spAutoFit/>
          </a:bodyPr>
          <a:lstStyle/>
          <a:p>
            <a:r>
              <a:rPr lang="en-US" sz="2000" dirty="0">
                <a:solidFill>
                  <a:srgbClr val="0073AE"/>
                </a:solidFill>
              </a:rPr>
              <a:t>How interested are you in attending a similar program in the future?</a:t>
            </a:r>
          </a:p>
        </p:txBody>
      </p:sp>
    </p:spTree>
    <p:extLst>
      <p:ext uri="{BB962C8B-B14F-4D97-AF65-F5344CB8AC3E}">
        <p14:creationId xmlns:p14="http://schemas.microsoft.com/office/powerpoint/2010/main" val="3287262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8" name="Rectangle 87">
            <a:extLst>
              <a:ext uri="{FF2B5EF4-FFF2-40B4-BE49-F238E27FC236}">
                <a16:creationId xmlns:a16="http://schemas.microsoft.com/office/drawing/2014/main" id="{F3C5918A-1DC5-4CF3-AA27-00AA3088AA9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Freeform: Shape 89">
            <a:extLst>
              <a:ext uri="{FF2B5EF4-FFF2-40B4-BE49-F238E27FC236}">
                <a16:creationId xmlns:a16="http://schemas.microsoft.com/office/drawing/2014/main" id="{B786683A-6FD6-4BF7-B3B0-DC397677391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274788" y="-15796"/>
            <a:ext cx="7911916" cy="6889592"/>
          </a:xfrm>
          <a:custGeom>
            <a:avLst/>
            <a:gdLst>
              <a:gd name="connsiteX0" fmla="*/ 1144064 w 7911916"/>
              <a:gd name="connsiteY0" fmla="*/ 0 h 6889592"/>
              <a:gd name="connsiteX1" fmla="*/ 7911916 w 7911916"/>
              <a:gd name="connsiteY1" fmla="*/ 0 h 6889592"/>
              <a:gd name="connsiteX2" fmla="*/ 7911916 w 7911916"/>
              <a:gd name="connsiteY2" fmla="*/ 6889592 h 6889592"/>
              <a:gd name="connsiteX3" fmla="*/ 1282780 w 7911916"/>
              <a:gd name="connsiteY3" fmla="*/ 6889592 h 6889592"/>
              <a:gd name="connsiteX4" fmla="*/ 1021588 w 7911916"/>
              <a:gd name="connsiteY4" fmla="*/ 6461391 h 6889592"/>
              <a:gd name="connsiteX5" fmla="*/ 841264 w 7911916"/>
              <a:gd name="connsiteY5" fmla="*/ 370936 h 6889592"/>
              <a:gd name="connsiteX6" fmla="*/ 1119707 w 7911916"/>
              <a:gd name="connsiteY6" fmla="*/ 26053 h 688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911916" h="6889592">
                <a:moveTo>
                  <a:pt x="1144064" y="0"/>
                </a:moveTo>
                <a:lnTo>
                  <a:pt x="7911916" y="0"/>
                </a:lnTo>
                <a:lnTo>
                  <a:pt x="7911916" y="6889592"/>
                </a:lnTo>
                <a:lnTo>
                  <a:pt x="1282780" y="6889592"/>
                </a:lnTo>
                <a:lnTo>
                  <a:pt x="1021588" y="6461391"/>
                </a:lnTo>
                <a:cubicBezTo>
                  <a:pt x="-73086" y="4533675"/>
                  <a:pt x="-509682" y="2192905"/>
                  <a:pt x="841264" y="370936"/>
                </a:cubicBezTo>
                <a:cubicBezTo>
                  <a:pt x="928899" y="253509"/>
                  <a:pt x="1021859" y="138477"/>
                  <a:pt x="1119707" y="26053"/>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Shape 91">
            <a:extLst>
              <a:ext uri="{FF2B5EF4-FFF2-40B4-BE49-F238E27FC236}">
                <a16:creationId xmlns:a16="http://schemas.microsoft.com/office/drawing/2014/main" id="{05169E50-59FB-4AEE-B61D-44A882A4CD2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249750" y="-6726"/>
            <a:ext cx="5931659" cy="6871452"/>
          </a:xfrm>
          <a:custGeom>
            <a:avLst/>
            <a:gdLst>
              <a:gd name="connsiteX0" fmla="*/ 2429503 w 5931659"/>
              <a:gd name="connsiteY0" fmla="*/ 0 h 6871452"/>
              <a:gd name="connsiteX1" fmla="*/ 5931659 w 5931659"/>
              <a:gd name="connsiteY1" fmla="*/ 0 h 6871452"/>
              <a:gd name="connsiteX2" fmla="*/ 5931659 w 5931659"/>
              <a:gd name="connsiteY2" fmla="*/ 6871452 h 6871452"/>
              <a:gd name="connsiteX3" fmla="*/ 1302090 w 5931659"/>
              <a:gd name="connsiteY3" fmla="*/ 6871452 h 6871452"/>
              <a:gd name="connsiteX4" fmla="*/ 1257860 w 5931659"/>
              <a:gd name="connsiteY4" fmla="*/ 6820098 h 6871452"/>
              <a:gd name="connsiteX5" fmla="*/ 456609 w 5931659"/>
              <a:gd name="connsiteY5" fmla="*/ 1965059 h 6871452"/>
              <a:gd name="connsiteX6" fmla="*/ 2356353 w 5931659"/>
              <a:gd name="connsiteY6" fmla="*/ 42030 h 6871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1659" h="6871452">
                <a:moveTo>
                  <a:pt x="2429503" y="0"/>
                </a:moveTo>
                <a:lnTo>
                  <a:pt x="5931659" y="0"/>
                </a:lnTo>
                <a:lnTo>
                  <a:pt x="5931659" y="6871452"/>
                </a:lnTo>
                <a:lnTo>
                  <a:pt x="1302090" y="6871452"/>
                </a:lnTo>
                <a:lnTo>
                  <a:pt x="1257860" y="6820098"/>
                </a:lnTo>
                <a:cubicBezTo>
                  <a:pt x="121068" y="5395213"/>
                  <a:pt x="-469022" y="3541076"/>
                  <a:pt x="456609" y="1965059"/>
                </a:cubicBezTo>
                <a:cubicBezTo>
                  <a:pt x="919425" y="1178905"/>
                  <a:pt x="1583566" y="524859"/>
                  <a:pt x="2356353" y="42030"/>
                </a:cubicBezTo>
                <a:close/>
              </a:path>
            </a:pathLst>
          </a:custGeom>
          <a:noFill/>
          <a:ln w="9525" cap="flat">
            <a:solidFill>
              <a:schemeClr val="tx1">
                <a:alpha val="1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Shape 93">
            <a:extLst>
              <a:ext uri="{FF2B5EF4-FFF2-40B4-BE49-F238E27FC236}">
                <a16:creationId xmlns:a16="http://schemas.microsoft.com/office/drawing/2014/main" id="{117C30F0-5A38-4B60-B632-3AF7C27808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33528" y="-3116"/>
            <a:ext cx="6766974" cy="6864232"/>
          </a:xfrm>
          <a:custGeom>
            <a:avLst/>
            <a:gdLst>
              <a:gd name="connsiteX0" fmla="*/ 2135088 w 6766974"/>
              <a:gd name="connsiteY0" fmla="*/ 0 h 6864232"/>
              <a:gd name="connsiteX1" fmla="*/ 6766974 w 6766974"/>
              <a:gd name="connsiteY1" fmla="*/ 0 h 6864232"/>
              <a:gd name="connsiteX2" fmla="*/ 6766974 w 6766974"/>
              <a:gd name="connsiteY2" fmla="*/ 6864232 h 6864232"/>
              <a:gd name="connsiteX3" fmla="*/ 1128977 w 6766974"/>
              <a:gd name="connsiteY3" fmla="*/ 6864232 h 6864232"/>
              <a:gd name="connsiteX4" fmla="*/ 1004776 w 6766974"/>
              <a:gd name="connsiteY4" fmla="*/ 6687663 h 6864232"/>
              <a:gd name="connsiteX5" fmla="*/ 709736 w 6766974"/>
              <a:gd name="connsiteY5" fmla="*/ 1521351 h 6864232"/>
              <a:gd name="connsiteX6" fmla="*/ 1896284 w 6766974"/>
              <a:gd name="connsiteY6" fmla="*/ 197391 h 686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66974" h="6864232">
                <a:moveTo>
                  <a:pt x="2135088" y="0"/>
                </a:moveTo>
                <a:lnTo>
                  <a:pt x="6766974" y="0"/>
                </a:lnTo>
                <a:lnTo>
                  <a:pt x="6766974" y="6864232"/>
                </a:lnTo>
                <a:lnTo>
                  <a:pt x="1128977" y="6864232"/>
                </a:lnTo>
                <a:lnTo>
                  <a:pt x="1004776" y="6687663"/>
                </a:lnTo>
                <a:cubicBezTo>
                  <a:pt x="-54053" y="5122098"/>
                  <a:pt x="-463081" y="3202457"/>
                  <a:pt x="709736" y="1521351"/>
                </a:cubicBezTo>
                <a:cubicBezTo>
                  <a:pt x="1045443" y="1039181"/>
                  <a:pt x="1446565" y="592246"/>
                  <a:pt x="1896284" y="197391"/>
                </a:cubicBezTo>
                <a:close/>
              </a:path>
            </a:pathLst>
          </a:custGeom>
          <a:noFill/>
          <a:ln w="9525" cap="flat">
            <a:solidFill>
              <a:schemeClr val="tx1">
                <a:alpha val="1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Shape 95">
            <a:extLst>
              <a:ext uri="{FF2B5EF4-FFF2-40B4-BE49-F238E27FC236}">
                <a16:creationId xmlns:a16="http://schemas.microsoft.com/office/drawing/2014/main" id="{A200CBA5-3F2B-4AAC-9F86-99AFECC19C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953136" y="0"/>
            <a:ext cx="5238864" cy="6858000"/>
          </a:xfrm>
          <a:custGeom>
            <a:avLst/>
            <a:gdLst>
              <a:gd name="connsiteX0" fmla="*/ 2829115 w 5238864"/>
              <a:gd name="connsiteY0" fmla="*/ 0 h 6864726"/>
              <a:gd name="connsiteX1" fmla="*/ 5238864 w 5238864"/>
              <a:gd name="connsiteY1" fmla="*/ 0 h 6864726"/>
              <a:gd name="connsiteX2" fmla="*/ 5238864 w 5238864"/>
              <a:gd name="connsiteY2" fmla="*/ 6864726 h 6864726"/>
              <a:gd name="connsiteX3" fmla="*/ 1518091 w 5238864"/>
              <a:gd name="connsiteY3" fmla="*/ 6864726 h 6864726"/>
              <a:gd name="connsiteX4" fmla="*/ 1435414 w 5238864"/>
              <a:gd name="connsiteY4" fmla="*/ 6778879 h 6864726"/>
              <a:gd name="connsiteX5" fmla="*/ 406006 w 5238864"/>
              <a:gd name="connsiteY5" fmla="*/ 2093910 h 6864726"/>
              <a:gd name="connsiteX6" fmla="*/ 2559142 w 5238864"/>
              <a:gd name="connsiteY6" fmla="*/ 124487 h 6864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8864" h="6864726">
                <a:moveTo>
                  <a:pt x="2829115" y="0"/>
                </a:moveTo>
                <a:lnTo>
                  <a:pt x="5238864" y="0"/>
                </a:lnTo>
                <a:lnTo>
                  <a:pt x="5238864" y="6864726"/>
                </a:lnTo>
                <a:lnTo>
                  <a:pt x="1518091" y="6864726"/>
                </a:lnTo>
                <a:lnTo>
                  <a:pt x="1435414" y="6778879"/>
                </a:lnTo>
                <a:cubicBezTo>
                  <a:pt x="226066" y="5476104"/>
                  <a:pt x="-499346" y="3635393"/>
                  <a:pt x="406006" y="2093910"/>
                </a:cubicBezTo>
                <a:cubicBezTo>
                  <a:pt x="907547" y="1241972"/>
                  <a:pt x="1674986" y="564513"/>
                  <a:pt x="2559142" y="12448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p:cNvSpPr>
            <a:spLocks noGrp="1"/>
          </p:cNvSpPr>
          <p:nvPr>
            <p:ph type="title"/>
          </p:nvPr>
        </p:nvSpPr>
        <p:spPr>
          <a:xfrm>
            <a:off x="7874928" y="1134142"/>
            <a:ext cx="3456122" cy="4589717"/>
          </a:xfrm>
        </p:spPr>
        <p:txBody>
          <a:bodyPr>
            <a:normAutofit/>
          </a:bodyPr>
          <a:lstStyle/>
          <a:p>
            <a:pPr algn="l"/>
            <a:r>
              <a:rPr lang="en-US" sz="4800" b="1"/>
              <a:t>Goals</a:t>
            </a:r>
            <a:r>
              <a:rPr lang="en-US" sz="4800"/>
              <a:t/>
            </a:r>
            <a:br>
              <a:rPr lang="en-US" sz="4800"/>
            </a:br>
            <a:endParaRPr lang="en-US" sz="4800"/>
          </a:p>
        </p:txBody>
      </p:sp>
      <p:sp>
        <p:nvSpPr>
          <p:cNvPr id="83" name="Content Placeholder 2"/>
          <p:cNvSpPr>
            <a:spLocks noGrp="1"/>
          </p:cNvSpPr>
          <p:nvPr>
            <p:ph idx="1"/>
          </p:nvPr>
        </p:nvSpPr>
        <p:spPr>
          <a:xfrm>
            <a:off x="798577" y="803186"/>
            <a:ext cx="5427137" cy="5248622"/>
          </a:xfrm>
        </p:spPr>
        <p:txBody>
          <a:bodyPr>
            <a:normAutofit/>
          </a:bodyPr>
          <a:lstStyle/>
          <a:p>
            <a:r>
              <a:rPr lang="en-US" sz="1600"/>
              <a:t>Learn the steps it takes to implement and evaluate programs that will benefit the OhioHealth Employees and the companies contracted with OhioHealth</a:t>
            </a:r>
          </a:p>
          <a:p>
            <a:r>
              <a:rPr lang="en-US" sz="1600"/>
              <a:t>Learn how to research the needs and interests of an employee population as it pertains to health and wellness</a:t>
            </a:r>
          </a:p>
          <a:p>
            <a:r>
              <a:rPr lang="en-US" sz="1600"/>
              <a:t>Learn and observe the operations of a corporate wellness supervisor</a:t>
            </a:r>
          </a:p>
          <a:p>
            <a:r>
              <a:rPr lang="en-US" sz="1600"/>
              <a:t>Learn to develop the tools and forms needed to implement and evaluate programs</a:t>
            </a:r>
          </a:p>
          <a:p>
            <a:r>
              <a:rPr lang="en-US" sz="1600"/>
              <a:t>Network with OhioHealth Employer Services employees as well as other OhioHealth departments to make connections that with help me throughout my future</a:t>
            </a:r>
          </a:p>
        </p:txBody>
      </p:sp>
    </p:spTree>
    <p:extLst>
      <p:ext uri="{BB962C8B-B14F-4D97-AF65-F5344CB8AC3E}">
        <p14:creationId xmlns:p14="http://schemas.microsoft.com/office/powerpoint/2010/main" val="16502761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nvPr>
        </p:nvGraphicFramePr>
        <p:xfrm>
          <a:off x="2767644" y="1672761"/>
          <a:ext cx="6294395" cy="4174351"/>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p:cNvSpPr>
            <a:spLocks noGrp="1"/>
          </p:cNvSpPr>
          <p:nvPr>
            <p:ph type="sldNum" sz="quarter" idx="4"/>
          </p:nvPr>
        </p:nvSpPr>
        <p:spPr>
          <a:prstGeom prst="rect">
            <a:avLst/>
          </a:prstGeom>
        </p:spPr>
        <p:txBody>
          <a:bodyPr/>
          <a:lstStyle/>
          <a:p>
            <a:fld id="{400FEEB8-629F-DF4F-A734-611C9E1B2760}" type="slidenum">
              <a:rPr lang="en-US" smtClean="0">
                <a:solidFill>
                  <a:srgbClr val="0073AE"/>
                </a:solidFill>
              </a:rPr>
              <a:pPr/>
              <a:t>20</a:t>
            </a:fld>
            <a:endParaRPr lang="en-US" dirty="0">
              <a:solidFill>
                <a:srgbClr val="0073AE"/>
              </a:solidFill>
            </a:endParaRPr>
          </a:p>
        </p:txBody>
      </p:sp>
      <p:sp>
        <p:nvSpPr>
          <p:cNvPr id="168" name="TextBox 167"/>
          <p:cNvSpPr txBox="1"/>
          <p:nvPr/>
        </p:nvSpPr>
        <p:spPr>
          <a:xfrm>
            <a:off x="8493145" y="3394007"/>
            <a:ext cx="1628100" cy="1066959"/>
          </a:xfrm>
          <a:prstGeom prst="rect">
            <a:avLst/>
          </a:prstGeom>
          <a:noFill/>
        </p:spPr>
        <p:txBody>
          <a:bodyPr wrap="square" rtlCol="0">
            <a:spAutoFit/>
          </a:bodyPr>
          <a:lstStyle/>
          <a:p>
            <a:pPr>
              <a:lnSpc>
                <a:spcPts val="1880"/>
              </a:lnSpc>
            </a:pPr>
            <a:r>
              <a:rPr lang="en-US" sz="2400" b="1" dirty="0">
                <a:solidFill>
                  <a:srgbClr val="64A70B"/>
                </a:solidFill>
              </a:rPr>
              <a:t>20%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Yes, I have started making changes</a:t>
            </a:r>
          </a:p>
        </p:txBody>
      </p:sp>
      <p:sp>
        <p:nvSpPr>
          <p:cNvPr id="169" name="TextBox 168"/>
          <p:cNvSpPr txBox="1"/>
          <p:nvPr/>
        </p:nvSpPr>
        <p:spPr>
          <a:xfrm>
            <a:off x="8341246" y="4837838"/>
            <a:ext cx="1890019" cy="1066959"/>
          </a:xfrm>
          <a:prstGeom prst="rect">
            <a:avLst/>
          </a:prstGeom>
          <a:noFill/>
        </p:spPr>
        <p:txBody>
          <a:bodyPr wrap="square" rtlCol="0">
            <a:spAutoFit/>
          </a:bodyPr>
          <a:lstStyle/>
          <a:p>
            <a:pPr>
              <a:lnSpc>
                <a:spcPts val="1880"/>
              </a:lnSpc>
            </a:pPr>
            <a:r>
              <a:rPr lang="en-US" sz="2400" b="1" dirty="0">
                <a:solidFill>
                  <a:srgbClr val="E3CE65"/>
                </a:solidFill>
              </a:rPr>
              <a:t>25%</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I plan to start making changes in the next month</a:t>
            </a:r>
          </a:p>
        </p:txBody>
      </p:sp>
      <p:sp>
        <p:nvSpPr>
          <p:cNvPr id="170" name="TextBox 169"/>
          <p:cNvSpPr txBox="1"/>
          <p:nvPr/>
        </p:nvSpPr>
        <p:spPr>
          <a:xfrm>
            <a:off x="2335785" y="4771589"/>
            <a:ext cx="2007367" cy="1066959"/>
          </a:xfrm>
          <a:prstGeom prst="rect">
            <a:avLst/>
          </a:prstGeom>
          <a:noFill/>
        </p:spPr>
        <p:txBody>
          <a:bodyPr wrap="square" rtlCol="0">
            <a:spAutoFit/>
          </a:bodyPr>
          <a:lstStyle/>
          <a:p>
            <a:pPr>
              <a:lnSpc>
                <a:spcPts val="1880"/>
              </a:lnSpc>
            </a:pPr>
            <a:r>
              <a:rPr lang="en-US" sz="2400" b="1" dirty="0">
                <a:solidFill>
                  <a:srgbClr val="CF004C"/>
                </a:solidFill>
              </a:rPr>
              <a:t>15%</a:t>
            </a:r>
            <a:br>
              <a:rPr lang="en-US" sz="2400" b="1" dirty="0">
                <a:solidFill>
                  <a:srgbClr val="CF004C"/>
                </a:solidFill>
              </a:rPr>
            </a:br>
            <a:r>
              <a:rPr lang="en-US" sz="1600" dirty="0">
                <a:solidFill>
                  <a:schemeClr val="bg1">
                    <a:lumMod val="50000"/>
                  </a:schemeClr>
                </a:solidFill>
              </a:rPr>
              <a:t>No, I plan to start making changes in the next 6 months</a:t>
            </a:r>
          </a:p>
        </p:txBody>
      </p:sp>
      <p:cxnSp>
        <p:nvCxnSpPr>
          <p:cNvPr id="172" name="Straight Connector 171"/>
          <p:cNvCxnSpPr/>
          <p:nvPr/>
        </p:nvCxnSpPr>
        <p:spPr>
          <a:xfrm flipH="1">
            <a:off x="7184852" y="3804447"/>
            <a:ext cx="1101892"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p:cNvCxnSpPr/>
          <p:nvPr/>
        </p:nvCxnSpPr>
        <p:spPr>
          <a:xfrm flipH="1">
            <a:off x="6056594" y="2095243"/>
            <a:ext cx="1803221"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flipH="1">
            <a:off x="6887852" y="4986757"/>
            <a:ext cx="1453290"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005872" y="1611078"/>
            <a:ext cx="1514618" cy="579646"/>
          </a:xfrm>
          <a:prstGeom prst="rect">
            <a:avLst/>
          </a:prstGeom>
          <a:noFill/>
        </p:spPr>
        <p:txBody>
          <a:bodyPr wrap="square" rtlCol="0">
            <a:spAutoFit/>
          </a:bodyPr>
          <a:lstStyle/>
          <a:p>
            <a:pPr>
              <a:lnSpc>
                <a:spcPts val="1880"/>
              </a:lnSpc>
            </a:pPr>
            <a:r>
              <a:rPr lang="en-US" sz="2400" b="1" dirty="0">
                <a:solidFill>
                  <a:schemeClr val="accent1"/>
                </a:solidFill>
              </a:rPr>
              <a:t>10%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Answer</a:t>
            </a:r>
          </a:p>
        </p:txBody>
      </p:sp>
      <p:cxnSp>
        <p:nvCxnSpPr>
          <p:cNvPr id="28" name="Straight Connector 27"/>
          <p:cNvCxnSpPr/>
          <p:nvPr/>
        </p:nvCxnSpPr>
        <p:spPr>
          <a:xfrm>
            <a:off x="2950943" y="4857937"/>
            <a:ext cx="1972437"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1922" y="288171"/>
            <a:ext cx="8349342" cy="1107996"/>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 - Survey Results</a:t>
            </a:r>
          </a:p>
          <a:p>
            <a:endParaRPr lang="en-US" sz="3600" dirty="0">
              <a:solidFill>
                <a:srgbClr val="64A70B"/>
              </a:solidFill>
              <a:latin typeface="Calibri" panose="020F0502020204030204" pitchFamily="34" charset="0"/>
            </a:endParaRPr>
          </a:p>
        </p:txBody>
      </p:sp>
      <p:sp>
        <p:nvSpPr>
          <p:cNvPr id="34" name="TextBox 33"/>
          <p:cNvSpPr txBox="1"/>
          <p:nvPr/>
        </p:nvSpPr>
        <p:spPr>
          <a:xfrm>
            <a:off x="1831124" y="832926"/>
            <a:ext cx="10707459" cy="400110"/>
          </a:xfrm>
          <a:prstGeom prst="rect">
            <a:avLst/>
          </a:prstGeom>
          <a:noFill/>
        </p:spPr>
        <p:txBody>
          <a:bodyPr wrap="square" rtlCol="0">
            <a:spAutoFit/>
          </a:bodyPr>
          <a:lstStyle/>
          <a:p>
            <a:r>
              <a:rPr lang="en-US" sz="2000" dirty="0">
                <a:solidFill>
                  <a:srgbClr val="0073AE"/>
                </a:solidFill>
              </a:rPr>
              <a:t>After completing this program have you made any changes? </a:t>
            </a:r>
          </a:p>
        </p:txBody>
      </p:sp>
      <p:sp>
        <p:nvSpPr>
          <p:cNvPr id="18" name="TextBox 17"/>
          <p:cNvSpPr txBox="1"/>
          <p:nvPr/>
        </p:nvSpPr>
        <p:spPr>
          <a:xfrm>
            <a:off x="1981200" y="2773299"/>
            <a:ext cx="1248202" cy="1310615"/>
          </a:xfrm>
          <a:prstGeom prst="rect">
            <a:avLst/>
          </a:prstGeom>
          <a:noFill/>
        </p:spPr>
        <p:txBody>
          <a:bodyPr wrap="square" rtlCol="0">
            <a:spAutoFit/>
          </a:bodyPr>
          <a:lstStyle/>
          <a:p>
            <a:pPr>
              <a:lnSpc>
                <a:spcPts val="1880"/>
              </a:lnSpc>
            </a:pPr>
            <a:r>
              <a:rPr lang="en-US" sz="2400" b="1" dirty="0">
                <a:solidFill>
                  <a:srgbClr val="FF9900"/>
                </a:solidFill>
              </a:rPr>
              <a:t>30%</a:t>
            </a:r>
            <a:r>
              <a:rPr lang="en-US" sz="2400" b="1" dirty="0">
                <a:solidFill>
                  <a:srgbClr val="CF004C"/>
                </a:solidFill>
              </a:rPr>
              <a:t/>
            </a:r>
            <a:br>
              <a:rPr lang="en-US" sz="2400" b="1" dirty="0">
                <a:solidFill>
                  <a:srgbClr val="CF004C"/>
                </a:solidFill>
              </a:rPr>
            </a:br>
            <a:r>
              <a:rPr lang="en-US" sz="1600" dirty="0">
                <a:solidFill>
                  <a:schemeClr val="bg1">
                    <a:lumMod val="50000"/>
                  </a:schemeClr>
                </a:solidFill>
              </a:rPr>
              <a:t>No, I have no plans to make any changes</a:t>
            </a:r>
          </a:p>
        </p:txBody>
      </p:sp>
      <p:cxnSp>
        <p:nvCxnSpPr>
          <p:cNvPr id="19" name="Straight Connector 18"/>
          <p:cNvCxnSpPr/>
          <p:nvPr/>
        </p:nvCxnSpPr>
        <p:spPr>
          <a:xfrm>
            <a:off x="3220825" y="3519015"/>
            <a:ext cx="1120116"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636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prstGeom prst="rect">
            <a:avLst/>
          </a:prstGeom>
        </p:spPr>
        <p:txBody>
          <a:bodyPr/>
          <a:lstStyle/>
          <a:p>
            <a:fld id="{400FEEB8-629F-DF4F-A734-611C9E1B2760}" type="slidenum">
              <a:rPr lang="en-US" smtClean="0">
                <a:solidFill>
                  <a:srgbClr val="0073AE"/>
                </a:solidFill>
              </a:rPr>
              <a:pPr/>
              <a:t>21</a:t>
            </a:fld>
            <a:endParaRPr lang="en-US" dirty="0">
              <a:solidFill>
                <a:srgbClr val="0073AE"/>
              </a:solidFill>
            </a:endParaRPr>
          </a:p>
        </p:txBody>
      </p:sp>
      <p:sp>
        <p:nvSpPr>
          <p:cNvPr id="168" name="TextBox 167"/>
          <p:cNvSpPr txBox="1"/>
          <p:nvPr/>
        </p:nvSpPr>
        <p:spPr>
          <a:xfrm>
            <a:off x="2067734" y="3551401"/>
            <a:ext cx="1514618" cy="579646"/>
          </a:xfrm>
          <a:prstGeom prst="rect">
            <a:avLst/>
          </a:prstGeom>
          <a:noFill/>
        </p:spPr>
        <p:txBody>
          <a:bodyPr wrap="square" rtlCol="0">
            <a:spAutoFit/>
          </a:bodyPr>
          <a:lstStyle/>
          <a:p>
            <a:pPr>
              <a:lnSpc>
                <a:spcPts val="1880"/>
              </a:lnSpc>
            </a:pPr>
            <a:r>
              <a:rPr lang="en-US" sz="2400" b="1" dirty="0">
                <a:solidFill>
                  <a:srgbClr val="64A70B"/>
                </a:solidFill>
              </a:rPr>
              <a:t>90%</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Yes</a:t>
            </a:r>
          </a:p>
        </p:txBody>
      </p:sp>
      <p:sp>
        <p:nvSpPr>
          <p:cNvPr id="169" name="TextBox 168"/>
          <p:cNvSpPr txBox="1"/>
          <p:nvPr/>
        </p:nvSpPr>
        <p:spPr>
          <a:xfrm>
            <a:off x="8878529" y="2120502"/>
            <a:ext cx="1890019" cy="579646"/>
          </a:xfrm>
          <a:prstGeom prst="rect">
            <a:avLst/>
          </a:prstGeom>
          <a:noFill/>
        </p:spPr>
        <p:txBody>
          <a:bodyPr wrap="square" rtlCol="0">
            <a:spAutoFit/>
          </a:bodyPr>
          <a:lstStyle/>
          <a:p>
            <a:pPr>
              <a:lnSpc>
                <a:spcPts val="1880"/>
              </a:lnSpc>
            </a:pPr>
            <a:r>
              <a:rPr lang="en-US" sz="2400" b="1" dirty="0">
                <a:solidFill>
                  <a:srgbClr val="E3CE65"/>
                </a:solidFill>
              </a:rPr>
              <a:t>5%</a:t>
            </a:r>
            <a:r>
              <a:rPr lang="en-US" sz="2400" b="1" dirty="0">
                <a:solidFill>
                  <a:schemeClr val="tx2"/>
                </a:solidFill>
              </a:rPr>
              <a:t/>
            </a:r>
            <a:br>
              <a:rPr lang="en-US" sz="2400" b="1" dirty="0">
                <a:solidFill>
                  <a:schemeClr val="tx2"/>
                </a:solidFill>
              </a:rPr>
            </a:br>
            <a:r>
              <a:rPr lang="en-US" sz="1600" dirty="0">
                <a:solidFill>
                  <a:schemeClr val="bg1">
                    <a:lumMod val="50000"/>
                  </a:schemeClr>
                </a:solidFill>
              </a:rPr>
              <a:t>No Answer</a:t>
            </a:r>
          </a:p>
        </p:txBody>
      </p:sp>
      <p:sp>
        <p:nvSpPr>
          <p:cNvPr id="170" name="TextBox 169"/>
          <p:cNvSpPr txBox="1"/>
          <p:nvPr/>
        </p:nvSpPr>
        <p:spPr>
          <a:xfrm>
            <a:off x="9018727" y="2862079"/>
            <a:ext cx="2007367" cy="579646"/>
          </a:xfrm>
          <a:prstGeom prst="rect">
            <a:avLst/>
          </a:prstGeom>
          <a:noFill/>
        </p:spPr>
        <p:txBody>
          <a:bodyPr wrap="square" rtlCol="0">
            <a:spAutoFit/>
          </a:bodyPr>
          <a:lstStyle/>
          <a:p>
            <a:pPr>
              <a:lnSpc>
                <a:spcPts val="1880"/>
              </a:lnSpc>
            </a:pPr>
            <a:r>
              <a:rPr lang="en-US" sz="2400" b="1" dirty="0">
                <a:solidFill>
                  <a:srgbClr val="CF004C"/>
                </a:solidFill>
              </a:rPr>
              <a:t>4%</a:t>
            </a:r>
            <a:br>
              <a:rPr lang="en-US" sz="2400" b="1" dirty="0">
                <a:solidFill>
                  <a:srgbClr val="CF004C"/>
                </a:solidFill>
              </a:rPr>
            </a:br>
            <a:r>
              <a:rPr lang="en-US" sz="1600" dirty="0">
                <a:solidFill>
                  <a:schemeClr val="bg1">
                    <a:lumMod val="50000"/>
                  </a:schemeClr>
                </a:solidFill>
              </a:rPr>
              <a:t>No</a:t>
            </a:r>
          </a:p>
        </p:txBody>
      </p:sp>
      <p:cxnSp>
        <p:nvCxnSpPr>
          <p:cNvPr id="172" name="Straight Connector 171"/>
          <p:cNvCxnSpPr/>
          <p:nvPr/>
        </p:nvCxnSpPr>
        <p:spPr>
          <a:xfrm>
            <a:off x="2881224" y="3701747"/>
            <a:ext cx="1056051"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flipH="1">
            <a:off x="7706958" y="2570167"/>
            <a:ext cx="1171570"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7969498" y="3074095"/>
            <a:ext cx="909030" cy="0"/>
          </a:xfrm>
          <a:prstGeom prst="line">
            <a:avLst/>
          </a:prstGeom>
          <a:ln w="19050">
            <a:solidFill>
              <a:schemeClr val="bg1">
                <a:lumMod val="50000"/>
              </a:schemeClr>
            </a:solidFill>
            <a:prstDash val="sysDot"/>
            <a:headEnd type="none"/>
            <a:tailEnd type="oval"/>
          </a:ln>
          <a:effectLst/>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881922" y="288171"/>
            <a:ext cx="8349342" cy="1107996"/>
          </a:xfrm>
          <a:prstGeom prst="rect">
            <a:avLst/>
          </a:prstGeom>
          <a:noFill/>
        </p:spPr>
        <p:txBody>
          <a:bodyPr wrap="square" lIns="0" tIns="0" rIns="0" bIns="0" rtlCol="0">
            <a:spAutoFit/>
          </a:bodyPr>
          <a:lstStyle/>
          <a:p>
            <a:r>
              <a:rPr lang="en-US" sz="3600" dirty="0">
                <a:solidFill>
                  <a:srgbClr val="64A70B"/>
                </a:solidFill>
                <a:latin typeface="Calibri" panose="020F0502020204030204" pitchFamily="34" charset="0"/>
              </a:rPr>
              <a:t>Healthy Lifestyle Programs - Survey Results</a:t>
            </a:r>
          </a:p>
          <a:p>
            <a:endParaRPr lang="en-US" sz="3600" dirty="0">
              <a:solidFill>
                <a:srgbClr val="64A70B"/>
              </a:solidFill>
              <a:latin typeface="Calibri" panose="020F0502020204030204" pitchFamily="34" charset="0"/>
            </a:endParaRPr>
          </a:p>
        </p:txBody>
      </p:sp>
      <p:sp>
        <p:nvSpPr>
          <p:cNvPr id="34" name="TextBox 33"/>
          <p:cNvSpPr txBox="1"/>
          <p:nvPr/>
        </p:nvSpPr>
        <p:spPr>
          <a:xfrm>
            <a:off x="1831124" y="832926"/>
            <a:ext cx="10707459" cy="400110"/>
          </a:xfrm>
          <a:prstGeom prst="rect">
            <a:avLst/>
          </a:prstGeom>
          <a:noFill/>
        </p:spPr>
        <p:txBody>
          <a:bodyPr wrap="square" rtlCol="0">
            <a:spAutoFit/>
          </a:bodyPr>
          <a:lstStyle/>
          <a:p>
            <a:r>
              <a:rPr lang="en-US" sz="2000" dirty="0">
                <a:solidFill>
                  <a:srgbClr val="0073AE"/>
                </a:solidFill>
              </a:rPr>
              <a:t>Would you recommend this program to a friend or colleague?</a:t>
            </a:r>
          </a:p>
        </p:txBody>
      </p:sp>
      <p:graphicFrame>
        <p:nvGraphicFramePr>
          <p:cNvPr id="14" name="Chart 13"/>
          <p:cNvGraphicFramePr/>
          <p:nvPr>
            <p:extLst/>
          </p:nvPr>
        </p:nvGraphicFramePr>
        <p:xfrm>
          <a:off x="3504876" y="1656153"/>
          <a:ext cx="4907840" cy="409118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6788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91197" y="191310"/>
            <a:ext cx="5008245" cy="6491891"/>
          </a:xfrm>
          <a:prstGeom prst="rect">
            <a:avLst/>
          </a:prstGeom>
        </p:spPr>
      </p:pic>
      <p:pic>
        <p:nvPicPr>
          <p:cNvPr id="8" name="Content Placeholder 7"/>
          <p:cNvPicPr>
            <a:picLocks noGrp="1" noChangeAspect="1"/>
          </p:cNvPicPr>
          <p:nvPr>
            <p:ph idx="1"/>
          </p:nvPr>
        </p:nvPicPr>
        <p:blipFill>
          <a:blip r:embed="rId3"/>
          <a:stretch>
            <a:fillRect/>
          </a:stretch>
        </p:blipFill>
        <p:spPr>
          <a:xfrm>
            <a:off x="6196918" y="191309"/>
            <a:ext cx="4958762" cy="6705773"/>
          </a:xfrm>
          <a:prstGeom prst="rect">
            <a:avLst/>
          </a:prstGeom>
        </p:spPr>
      </p:pic>
    </p:spTree>
    <p:extLst>
      <p:ext uri="{BB962C8B-B14F-4D97-AF65-F5344CB8AC3E}">
        <p14:creationId xmlns:p14="http://schemas.microsoft.com/office/powerpoint/2010/main" val="1123321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Takeaways</a:t>
            </a:r>
          </a:p>
        </p:txBody>
      </p:sp>
      <p:sp>
        <p:nvSpPr>
          <p:cNvPr id="3" name="Content Placeholder 2"/>
          <p:cNvSpPr>
            <a:spLocks noGrp="1"/>
          </p:cNvSpPr>
          <p:nvPr>
            <p:ph idx="1"/>
          </p:nvPr>
        </p:nvSpPr>
        <p:spPr/>
        <p:txBody>
          <a:bodyPr/>
          <a:lstStyle/>
          <a:p>
            <a:r>
              <a:rPr lang="en-US" dirty="0"/>
              <a:t>How to deal with tough situations during conference calls and meetings</a:t>
            </a:r>
          </a:p>
          <a:p>
            <a:r>
              <a:rPr lang="en-US" dirty="0"/>
              <a:t>OHES departments work very closely with one another to make sure deadlines are met and to ensure its cohesive and smooth</a:t>
            </a:r>
          </a:p>
          <a:p>
            <a:r>
              <a:rPr lang="en-US" dirty="0"/>
              <a:t>Presenting to the employers out in the community</a:t>
            </a:r>
          </a:p>
          <a:p>
            <a:endParaRPr lang="en-US" dirty="0"/>
          </a:p>
        </p:txBody>
      </p:sp>
    </p:spTree>
    <p:extLst>
      <p:ext uri="{BB962C8B-B14F-4D97-AF65-F5344CB8AC3E}">
        <p14:creationId xmlns:p14="http://schemas.microsoft.com/office/powerpoint/2010/main" val="4227704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3420416" y="2819400"/>
            <a:ext cx="5490224" cy="1143000"/>
          </a:xfrm>
        </p:spPr>
        <p:txBody>
          <a:bodyPr>
            <a:normAutofit/>
          </a:bodyPr>
          <a:lstStyle/>
          <a:p>
            <a:r>
              <a:rPr lang="en-US" sz="6000" dirty="0"/>
              <a:t>QUESTIONS??</a:t>
            </a:r>
          </a:p>
        </p:txBody>
      </p:sp>
    </p:spTree>
    <p:extLst>
      <p:ext uri="{BB962C8B-B14F-4D97-AF65-F5344CB8AC3E}">
        <p14:creationId xmlns:p14="http://schemas.microsoft.com/office/powerpoint/2010/main" val="664006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8631" y="2358391"/>
            <a:ext cx="3498979" cy="2453676"/>
          </a:xfrm>
        </p:spPr>
        <p:txBody>
          <a:bodyPr>
            <a:noAutofit/>
          </a:bodyPr>
          <a:lstStyle/>
          <a:p>
            <a:r>
              <a:rPr lang="en-US" sz="2400" dirty="0"/>
              <a:t>Learn the steps it takes to implement and evaluate programs that will benefit the OhioHealth Employees and the companies contracted with OhioHealth</a:t>
            </a:r>
            <a:br>
              <a:rPr lang="en-US" sz="2400" dirty="0"/>
            </a:br>
            <a:endParaRPr lang="en-US" sz="2400" dirty="0"/>
          </a:p>
        </p:txBody>
      </p:sp>
      <p:sp>
        <p:nvSpPr>
          <p:cNvPr id="3" name="Content Placeholder 2"/>
          <p:cNvSpPr>
            <a:spLocks noGrp="1"/>
          </p:cNvSpPr>
          <p:nvPr>
            <p:ph idx="1"/>
          </p:nvPr>
        </p:nvSpPr>
        <p:spPr>
          <a:xfrm>
            <a:off x="5486740" y="1965293"/>
            <a:ext cx="6281873" cy="2959925"/>
          </a:xfrm>
        </p:spPr>
        <p:txBody>
          <a:bodyPr>
            <a:normAutofit/>
          </a:bodyPr>
          <a:lstStyle/>
          <a:p>
            <a:r>
              <a:rPr lang="en-US" dirty="0"/>
              <a:t>Sat in on implementation meetings</a:t>
            </a:r>
          </a:p>
          <a:p>
            <a:pPr lvl="1"/>
            <a:r>
              <a:rPr lang="en-US" dirty="0"/>
              <a:t>FCC</a:t>
            </a:r>
          </a:p>
          <a:p>
            <a:r>
              <a:rPr lang="en-US" dirty="0"/>
              <a:t>Brainstorming Sessions</a:t>
            </a:r>
          </a:p>
          <a:p>
            <a:pPr lvl="1"/>
            <a:r>
              <a:rPr lang="en-US" dirty="0"/>
              <a:t>Internally</a:t>
            </a:r>
          </a:p>
          <a:p>
            <a:r>
              <a:rPr lang="en-US" dirty="0"/>
              <a:t>Needs &amp; Interest Survey’s</a:t>
            </a:r>
          </a:p>
          <a:p>
            <a:endParaRPr lang="en-US" dirty="0"/>
          </a:p>
        </p:txBody>
      </p:sp>
    </p:spTree>
    <p:extLst>
      <p:ext uri="{BB962C8B-B14F-4D97-AF65-F5344CB8AC3E}">
        <p14:creationId xmlns:p14="http://schemas.microsoft.com/office/powerpoint/2010/main" val="40494789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88631" y="2358391"/>
            <a:ext cx="3498979" cy="2453676"/>
          </a:xfrm>
        </p:spPr>
        <p:txBody>
          <a:bodyPr>
            <a:normAutofit/>
          </a:bodyPr>
          <a:lstStyle/>
          <a:p>
            <a:r>
              <a:rPr lang="en-US" sz="2500"/>
              <a:t>Learn how to research the needs and interests of an employee population as it pertains to health and wellness</a:t>
            </a:r>
            <a:br>
              <a:rPr lang="en-US" sz="2500"/>
            </a:br>
            <a:endParaRPr lang="en-US" sz="2500"/>
          </a:p>
        </p:txBody>
      </p:sp>
      <p:sp>
        <p:nvSpPr>
          <p:cNvPr id="3" name="Content Placeholder 2"/>
          <p:cNvSpPr>
            <a:spLocks noGrp="1"/>
          </p:cNvSpPr>
          <p:nvPr>
            <p:ph idx="1"/>
          </p:nvPr>
        </p:nvSpPr>
        <p:spPr>
          <a:xfrm>
            <a:off x="5586414" y="1751399"/>
            <a:ext cx="6281873" cy="2379405"/>
          </a:xfrm>
        </p:spPr>
        <p:txBody>
          <a:bodyPr>
            <a:normAutofit/>
          </a:bodyPr>
          <a:lstStyle/>
          <a:p>
            <a:r>
              <a:rPr lang="en-US" dirty="0"/>
              <a:t>Meet in person to discuss goals that the employer has before developing survey’s</a:t>
            </a:r>
          </a:p>
          <a:p>
            <a:r>
              <a:rPr lang="en-US" dirty="0"/>
              <a:t>Survey’s</a:t>
            </a:r>
          </a:p>
          <a:p>
            <a:r>
              <a:rPr lang="en-US" dirty="0"/>
              <a:t>Customized for each employer</a:t>
            </a:r>
          </a:p>
        </p:txBody>
      </p:sp>
    </p:spTree>
    <p:extLst>
      <p:ext uri="{BB962C8B-B14F-4D97-AF65-F5344CB8AC3E}">
        <p14:creationId xmlns:p14="http://schemas.microsoft.com/office/powerpoint/2010/main" val="7852171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Learn and observe the operations of a corporate wellness supervisor</a:t>
            </a:r>
            <a:br>
              <a:rPr lang="en-US" sz="3200" dirty="0"/>
            </a:br>
            <a:endParaRPr lang="en-US" sz="3200" dirty="0"/>
          </a:p>
        </p:txBody>
      </p:sp>
      <p:sp>
        <p:nvSpPr>
          <p:cNvPr id="3" name="Content Placeholder 2"/>
          <p:cNvSpPr>
            <a:spLocks noGrp="1"/>
          </p:cNvSpPr>
          <p:nvPr>
            <p:ph idx="1"/>
          </p:nvPr>
        </p:nvSpPr>
        <p:spPr/>
        <p:txBody>
          <a:bodyPr/>
          <a:lstStyle/>
          <a:p>
            <a:r>
              <a:rPr lang="en-US" dirty="0"/>
              <a:t>Bridgette:</a:t>
            </a:r>
          </a:p>
          <a:p>
            <a:pPr lvl="1"/>
            <a:r>
              <a:rPr lang="en-US" dirty="0"/>
              <a:t>Nutrition</a:t>
            </a:r>
          </a:p>
          <a:p>
            <a:pPr lvl="1"/>
            <a:r>
              <a:rPr lang="en-US" dirty="0"/>
              <a:t>Community Health</a:t>
            </a:r>
          </a:p>
          <a:p>
            <a:pPr lvl="1"/>
            <a:r>
              <a:rPr lang="en-US" dirty="0"/>
              <a:t>Program Planning</a:t>
            </a:r>
          </a:p>
          <a:p>
            <a:pPr lvl="1"/>
            <a:r>
              <a:rPr lang="en-US" dirty="0"/>
              <a:t>Worksite Wellness</a:t>
            </a:r>
          </a:p>
          <a:p>
            <a:pPr lvl="1"/>
            <a:r>
              <a:rPr lang="en-US" dirty="0"/>
              <a:t>Evaluation</a:t>
            </a:r>
          </a:p>
          <a:p>
            <a:r>
              <a:rPr lang="en-US" dirty="0"/>
              <a:t>Web portal</a:t>
            </a:r>
          </a:p>
          <a:p>
            <a:pPr lvl="1"/>
            <a:r>
              <a:rPr lang="en-US" dirty="0"/>
              <a:t>Creating and editing </a:t>
            </a:r>
          </a:p>
        </p:txBody>
      </p:sp>
    </p:spTree>
    <p:extLst>
      <p:ext uri="{BB962C8B-B14F-4D97-AF65-F5344CB8AC3E}">
        <p14:creationId xmlns:p14="http://schemas.microsoft.com/office/powerpoint/2010/main" val="154689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Learn to develop the tools and forms needed to implement and evaluate programs</a:t>
            </a:r>
            <a:br>
              <a:rPr lang="en-US" sz="3200" dirty="0"/>
            </a:br>
            <a:endParaRPr lang="en-US" sz="3200" dirty="0"/>
          </a:p>
        </p:txBody>
      </p:sp>
      <p:sp>
        <p:nvSpPr>
          <p:cNvPr id="3" name="Content Placeholder 2"/>
          <p:cNvSpPr>
            <a:spLocks noGrp="1"/>
          </p:cNvSpPr>
          <p:nvPr>
            <p:ph idx="1"/>
          </p:nvPr>
        </p:nvSpPr>
        <p:spPr/>
        <p:txBody>
          <a:bodyPr/>
          <a:lstStyle/>
          <a:p>
            <a:r>
              <a:rPr lang="en-US" dirty="0"/>
              <a:t>Many moving pieces</a:t>
            </a:r>
          </a:p>
          <a:p>
            <a:r>
              <a:rPr lang="en-US" dirty="0"/>
              <a:t>Many departments are involved</a:t>
            </a:r>
          </a:p>
          <a:p>
            <a:r>
              <a:rPr lang="en-US" dirty="0"/>
              <a:t>Communication Toolkit Binder</a:t>
            </a:r>
          </a:p>
          <a:p>
            <a:r>
              <a:rPr lang="en-US" dirty="0"/>
              <a:t>Use materials that are already developed but tweak to fit each employer</a:t>
            </a:r>
          </a:p>
          <a:p>
            <a:pPr lvl="1"/>
            <a:r>
              <a:rPr lang="en-US" dirty="0"/>
              <a:t>Make new ones when needed</a:t>
            </a:r>
          </a:p>
          <a:p>
            <a:endParaRPr lang="en-US" dirty="0"/>
          </a:p>
        </p:txBody>
      </p:sp>
    </p:spTree>
    <p:extLst>
      <p:ext uri="{BB962C8B-B14F-4D97-AF65-F5344CB8AC3E}">
        <p14:creationId xmlns:p14="http://schemas.microsoft.com/office/powerpoint/2010/main" val="1897653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Network with OhioHealth Employer Services employees as well as other OhioHealth departments to make connections that with help me throughout my future</a:t>
            </a:r>
            <a:br>
              <a:rPr lang="en-US" sz="2400" dirty="0"/>
            </a:br>
            <a:endParaRPr lang="en-US" sz="2400" dirty="0"/>
          </a:p>
        </p:txBody>
      </p:sp>
      <p:sp>
        <p:nvSpPr>
          <p:cNvPr id="6" name="Content Placeholder 5">
            <a:extLst>
              <a:ext uri="{FF2B5EF4-FFF2-40B4-BE49-F238E27FC236}">
                <a16:creationId xmlns:a16="http://schemas.microsoft.com/office/drawing/2014/main" id="{8FD8A1E8-4F36-094C-896A-913489506F5C}"/>
              </a:ext>
            </a:extLst>
          </p:cNvPr>
          <p:cNvSpPr>
            <a:spLocks noGrp="1"/>
          </p:cNvSpPr>
          <p:nvPr>
            <p:ph idx="1"/>
          </p:nvPr>
        </p:nvSpPr>
        <p:spPr/>
        <p:txBody>
          <a:bodyPr>
            <a:normAutofit lnSpcReduction="10000"/>
          </a:bodyPr>
          <a:lstStyle/>
          <a:p>
            <a:r>
              <a:rPr lang="en-US" sz="2400" dirty="0"/>
              <a:t>Business Development</a:t>
            </a:r>
          </a:p>
          <a:p>
            <a:pPr lvl="1"/>
            <a:r>
              <a:rPr lang="en-US" sz="2000" dirty="0" err="1"/>
              <a:t>Lindey</a:t>
            </a:r>
            <a:r>
              <a:rPr lang="en-US" sz="2000" dirty="0"/>
              <a:t>, Derek, Tricia</a:t>
            </a:r>
          </a:p>
          <a:p>
            <a:r>
              <a:rPr lang="en-US" sz="2400" dirty="0"/>
              <a:t>Onsite</a:t>
            </a:r>
          </a:p>
          <a:p>
            <a:pPr lvl="1"/>
            <a:r>
              <a:rPr lang="en-US" sz="2000" dirty="0"/>
              <a:t>Roberta</a:t>
            </a:r>
          </a:p>
          <a:p>
            <a:r>
              <a:rPr lang="en-US" sz="2400" dirty="0"/>
              <a:t>Episodic</a:t>
            </a:r>
          </a:p>
          <a:p>
            <a:r>
              <a:rPr lang="en-US" sz="2400" dirty="0"/>
              <a:t>Wellness</a:t>
            </a:r>
          </a:p>
          <a:p>
            <a:pPr lvl="1"/>
            <a:r>
              <a:rPr lang="en-US" sz="2000" dirty="0"/>
              <a:t>Bridgette, Ryan, Mariah, Jenny</a:t>
            </a:r>
          </a:p>
          <a:p>
            <a:r>
              <a:rPr lang="en-US" sz="2400" dirty="0"/>
              <a:t>Data Analysts</a:t>
            </a:r>
          </a:p>
          <a:p>
            <a:pPr lvl="1"/>
            <a:r>
              <a:rPr lang="en-US" sz="2000" dirty="0"/>
              <a:t>Jennifer, Tammy, Matt</a:t>
            </a:r>
          </a:p>
          <a:p>
            <a:r>
              <a:rPr lang="en-US" sz="2400" dirty="0"/>
              <a:t>Marketing &amp; Communication</a:t>
            </a:r>
          </a:p>
          <a:p>
            <a:pPr lvl="1"/>
            <a:r>
              <a:rPr lang="en-US" sz="2000" dirty="0"/>
              <a:t>Martina</a:t>
            </a:r>
          </a:p>
        </p:txBody>
      </p:sp>
    </p:spTree>
    <p:extLst>
      <p:ext uri="{BB962C8B-B14F-4D97-AF65-F5344CB8AC3E}">
        <p14:creationId xmlns:p14="http://schemas.microsoft.com/office/powerpoint/2010/main" val="3768454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Sites visited and worked with</a:t>
            </a:r>
          </a:p>
        </p:txBody>
      </p:sp>
      <p:sp>
        <p:nvSpPr>
          <p:cNvPr id="3" name="Content Placeholder 2"/>
          <p:cNvSpPr>
            <a:spLocks noGrp="1"/>
          </p:cNvSpPr>
          <p:nvPr>
            <p:ph idx="1"/>
          </p:nvPr>
        </p:nvSpPr>
        <p:spPr>
          <a:xfrm>
            <a:off x="5144573" y="1051381"/>
            <a:ext cx="6281873" cy="5248622"/>
          </a:xfrm>
        </p:spPr>
        <p:txBody>
          <a:bodyPr/>
          <a:lstStyle/>
          <a:p>
            <a:r>
              <a:rPr lang="en-US" dirty="0"/>
              <a:t>Huntington</a:t>
            </a:r>
          </a:p>
          <a:p>
            <a:r>
              <a:rPr lang="en-US" dirty="0"/>
              <a:t>Marion City Schools</a:t>
            </a:r>
          </a:p>
          <a:p>
            <a:r>
              <a:rPr lang="en-US" dirty="0"/>
              <a:t>Canal Winchester Schools</a:t>
            </a:r>
          </a:p>
          <a:p>
            <a:r>
              <a:rPr lang="en-US" dirty="0"/>
              <a:t>Columbus Zoo &amp; Aquarium</a:t>
            </a:r>
          </a:p>
          <a:p>
            <a:r>
              <a:rPr lang="en-US" dirty="0"/>
              <a:t>McConnell Heart and Health Center</a:t>
            </a:r>
          </a:p>
          <a:p>
            <a:r>
              <a:rPr lang="en-US" dirty="0"/>
              <a:t>Franklin County Cooperative</a:t>
            </a:r>
          </a:p>
          <a:p>
            <a:r>
              <a:rPr lang="en-US" dirty="0"/>
              <a:t>Nationwide Children's Hospital</a:t>
            </a:r>
          </a:p>
          <a:p>
            <a:endParaRPr lang="en-US" dirty="0"/>
          </a:p>
          <a:p>
            <a:endParaRPr lang="en-US" dirty="0"/>
          </a:p>
        </p:txBody>
      </p:sp>
    </p:spTree>
    <p:extLst>
      <p:ext uri="{BB962C8B-B14F-4D97-AF65-F5344CB8AC3E}">
        <p14:creationId xmlns:p14="http://schemas.microsoft.com/office/powerpoint/2010/main" val="2235055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FCC</a:t>
            </a:r>
          </a:p>
        </p:txBody>
      </p:sp>
      <p:sp>
        <p:nvSpPr>
          <p:cNvPr id="3" name="Content Placeholder 2"/>
          <p:cNvSpPr>
            <a:spLocks noGrp="1"/>
          </p:cNvSpPr>
          <p:nvPr>
            <p:ph idx="1"/>
          </p:nvPr>
        </p:nvSpPr>
        <p:spPr/>
        <p:txBody>
          <a:bodyPr/>
          <a:lstStyle/>
          <a:p>
            <a:r>
              <a:rPr lang="en-US" dirty="0"/>
              <a:t>Franklin County Cooperative</a:t>
            </a:r>
          </a:p>
          <a:p>
            <a:pPr lvl="1"/>
            <a:r>
              <a:rPr lang="en-US" dirty="0"/>
              <a:t>Largest employer and contract with OHES currently</a:t>
            </a:r>
          </a:p>
          <a:p>
            <a:pPr lvl="1"/>
            <a:r>
              <a:rPr lang="en-US" dirty="0"/>
              <a:t>Helped to create a point system for the incentives</a:t>
            </a:r>
          </a:p>
          <a:p>
            <a:pPr lvl="1"/>
            <a:r>
              <a:rPr lang="en-US" dirty="0"/>
              <a:t>First contract to be all inclusive</a:t>
            </a:r>
          </a:p>
          <a:p>
            <a:pPr lvl="2"/>
            <a:r>
              <a:rPr lang="en-US" dirty="0"/>
              <a:t>Web portal</a:t>
            </a:r>
          </a:p>
          <a:p>
            <a:pPr lvl="2"/>
            <a:r>
              <a:rPr lang="en-US" dirty="0"/>
              <a:t>Programs</a:t>
            </a:r>
          </a:p>
          <a:p>
            <a:pPr lvl="2"/>
            <a:r>
              <a:rPr lang="en-US" dirty="0"/>
              <a:t>Biometrics</a:t>
            </a:r>
          </a:p>
          <a:p>
            <a:pPr lvl="2"/>
            <a:endParaRPr lang="en-US" dirty="0"/>
          </a:p>
          <a:p>
            <a:pPr marL="914400" lvl="2" indent="0">
              <a:buNone/>
            </a:pPr>
            <a:endParaRPr lang="en-US" dirty="0"/>
          </a:p>
          <a:p>
            <a:pPr marL="914400" lvl="2" indent="0">
              <a:buNone/>
            </a:pPr>
            <a:endParaRPr lang="en-US" dirty="0"/>
          </a:p>
        </p:txBody>
      </p:sp>
    </p:spTree>
    <p:extLst>
      <p:ext uri="{BB962C8B-B14F-4D97-AF65-F5344CB8AC3E}">
        <p14:creationId xmlns:p14="http://schemas.microsoft.com/office/powerpoint/2010/main" val="4276582636"/>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ppt/theme/theme2.xml><?xml version="1.0" encoding="utf-8"?>
<a:theme xmlns:a="http://schemas.openxmlformats.org/drawingml/2006/main" name="Title and Divider Slide">
  <a:themeElements>
    <a:clrScheme name="Custom 14">
      <a:dk1>
        <a:srgbClr val="000000"/>
      </a:dk1>
      <a:lt1>
        <a:sysClr val="window" lastClr="FFFFFF"/>
      </a:lt1>
      <a:dk2>
        <a:srgbClr val="0073AE"/>
      </a:dk2>
      <a:lt2>
        <a:srgbClr val="E5E2D9"/>
      </a:lt2>
      <a:accent1>
        <a:srgbClr val="0073AE"/>
      </a:accent1>
      <a:accent2>
        <a:srgbClr val="002A5C"/>
      </a:accent2>
      <a:accent3>
        <a:srgbClr val="72AFB6"/>
      </a:accent3>
      <a:accent4>
        <a:srgbClr val="9E007E"/>
      </a:accent4>
      <a:accent5>
        <a:srgbClr val="E87722"/>
      </a:accent5>
      <a:accent6>
        <a:srgbClr val="4B2260"/>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tent Slide with Footer">
  <a:themeElements>
    <a:clrScheme name="Custom 14">
      <a:dk1>
        <a:srgbClr val="000000"/>
      </a:dk1>
      <a:lt1>
        <a:sysClr val="window" lastClr="FFFFFF"/>
      </a:lt1>
      <a:dk2>
        <a:srgbClr val="0073AE"/>
      </a:dk2>
      <a:lt2>
        <a:srgbClr val="E5E2D9"/>
      </a:lt2>
      <a:accent1>
        <a:srgbClr val="0073AE"/>
      </a:accent1>
      <a:accent2>
        <a:srgbClr val="002A5C"/>
      </a:accent2>
      <a:accent3>
        <a:srgbClr val="72AFB6"/>
      </a:accent3>
      <a:accent4>
        <a:srgbClr val="9E007E"/>
      </a:accent4>
      <a:accent5>
        <a:srgbClr val="E87722"/>
      </a:accent5>
      <a:accent6>
        <a:srgbClr val="4B226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1027</Words>
  <Application>Microsoft Office PowerPoint</Application>
  <PresentationFormat>Widescreen</PresentationFormat>
  <Paragraphs>250</Paragraphs>
  <Slides>24</Slides>
  <Notes>9</Notes>
  <HiddenSlides>0</HiddenSlides>
  <MMClips>0</MMClips>
  <ScaleCrop>false</ScaleCrop>
  <HeadingPairs>
    <vt:vector size="8" baseType="variant">
      <vt:variant>
        <vt:lpstr>Fonts Used</vt:lpstr>
      </vt:variant>
      <vt:variant>
        <vt:i4>7</vt:i4>
      </vt:variant>
      <vt:variant>
        <vt:lpstr>Theme</vt:lpstr>
      </vt:variant>
      <vt:variant>
        <vt:i4>3</vt:i4>
      </vt:variant>
      <vt:variant>
        <vt:lpstr>Embedded OLE Servers</vt:lpstr>
      </vt:variant>
      <vt:variant>
        <vt:i4>1</vt:i4>
      </vt:variant>
      <vt:variant>
        <vt:lpstr>Slide Titles</vt:lpstr>
      </vt:variant>
      <vt:variant>
        <vt:i4>24</vt:i4>
      </vt:variant>
    </vt:vector>
  </HeadingPairs>
  <TitlesOfParts>
    <vt:vector size="35" baseType="lpstr">
      <vt:lpstr>.HelveticaNeueDeskInterface-Regular</vt:lpstr>
      <vt:lpstr>Arial</vt:lpstr>
      <vt:lpstr>Calibri</vt:lpstr>
      <vt:lpstr>Calibri Light</vt:lpstr>
      <vt:lpstr>Courier New</vt:lpstr>
      <vt:lpstr>Rockwell</vt:lpstr>
      <vt:lpstr>Wingdings</vt:lpstr>
      <vt:lpstr>Atlas</vt:lpstr>
      <vt:lpstr>Title and Divider Slide</vt:lpstr>
      <vt:lpstr>Content Slide with Footer</vt:lpstr>
      <vt:lpstr>Acrobat Document</vt:lpstr>
      <vt:lpstr>OHES: Bringing Wellness to You </vt:lpstr>
      <vt:lpstr>Goals </vt:lpstr>
      <vt:lpstr>Learn the steps it takes to implement and evaluate programs that will benefit the OhioHealth Employees and the companies contracted with OhioHealth </vt:lpstr>
      <vt:lpstr>Learn how to research the needs and interests of an employee population as it pertains to health and wellness </vt:lpstr>
      <vt:lpstr>Learn and observe the operations of a corporate wellness supervisor </vt:lpstr>
      <vt:lpstr>Learn to develop the tools and forms needed to implement and evaluate programs </vt:lpstr>
      <vt:lpstr>Network with OhioHealth Employer Services employees as well as other OhioHealth departments to make connections that with help me throughout my future </vt:lpstr>
      <vt:lpstr>Sites visited and worked with</vt:lpstr>
      <vt:lpstr>FCC</vt:lpstr>
      <vt:lpstr>Incentive Structure – Year 1 Breakdown (cont.) </vt:lpstr>
      <vt:lpstr>Point Scenarios</vt:lpstr>
      <vt:lpstr>PowerPoint Presentation</vt:lpstr>
      <vt:lpstr>PowerPoint Presentation</vt:lpstr>
      <vt:lpstr>What I Did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OHES: Bringing Wellness to You</dc:title>
  <dc:creator>Rezes, Marissa</dc:creator>
  <cp:lastModifiedBy>Longenecker, Paul</cp:lastModifiedBy>
  <cp:revision>12</cp:revision>
  <dcterms:created xsi:type="dcterms:W3CDTF">2019-04-12T04:31:42Z</dcterms:created>
  <dcterms:modified xsi:type="dcterms:W3CDTF">2019-04-18T21:45:23Z</dcterms:modified>
</cp:coreProperties>
</file>