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459"/>
    <p:restoredTop sz="94643"/>
  </p:normalViewPr>
  <p:slideViewPr>
    <p:cSldViewPr>
      <p:cViewPr>
        <p:scale>
          <a:sx n="125" d="100"/>
          <a:sy n="125" d="100"/>
        </p:scale>
        <p:origin x="-664" y="4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87378000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6835245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2" name="Shape 12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5141160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667984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6" name="Shape 13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6945475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3" name="Shape 14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332522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9" name="Shape 14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EASILY ACCESSIBLE</a:t>
            </a:r>
          </a:p>
        </p:txBody>
      </p:sp>
    </p:spTree>
    <p:extLst>
      <p:ext uri="{BB962C8B-B14F-4D97-AF65-F5344CB8AC3E}">
        <p14:creationId xmlns:p14="http://schemas.microsoft.com/office/powerpoint/2010/main" val="3328782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5" name="Shape 15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I would just put a brief description of the impact then describe in detail during presentation to avoid reading off of the slide </a:t>
            </a:r>
          </a:p>
        </p:txBody>
      </p:sp>
    </p:spTree>
    <p:extLst>
      <p:ext uri="{BB962C8B-B14F-4D97-AF65-F5344CB8AC3E}">
        <p14:creationId xmlns:p14="http://schemas.microsoft.com/office/powerpoint/2010/main" val="4895784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334367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Here I can talk about what I did at Nationwide Children’s and why I loved it so much. Next, Ashley and John can talk about where you are interning. Third point talk about why we have the passion which will lead right into the fourth point saying we felt to give back to OTTERTHON by helping the day of, advertising in the community at Otterbein and westerville and providing feedback on how to improve the event! </a:t>
            </a:r>
          </a:p>
        </p:txBody>
      </p:sp>
    </p:spTree>
    <p:extLst>
      <p:ext uri="{BB962C8B-B14F-4D97-AF65-F5344CB8AC3E}">
        <p14:creationId xmlns:p14="http://schemas.microsoft.com/office/powerpoint/2010/main" val="18992895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 name="Shape 6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LAST NOTE: reiterating HOW we fit into the picture :)</a:t>
            </a:r>
          </a:p>
        </p:txBody>
      </p:sp>
    </p:spTree>
    <p:extLst>
      <p:ext uri="{BB962C8B-B14F-4D97-AF65-F5344CB8AC3E}">
        <p14:creationId xmlns:p14="http://schemas.microsoft.com/office/powerpoint/2010/main" val="1161747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575855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2" name="Shape 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8381590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40029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4" name="Shape 9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200962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0" name="Shape 10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nSpc>
                <a:spcPct val="110454"/>
              </a:lnSpc>
              <a:spcBef>
                <a:spcPts val="200"/>
              </a:spcBef>
              <a:buClr>
                <a:schemeClr val="dk1"/>
              </a:buClr>
              <a:buSzPct val="91666"/>
              <a:buFont typeface="Arial"/>
              <a:buNone/>
            </a:pPr>
            <a:r>
              <a:rPr lang="en" sz="1200">
                <a:solidFill>
                  <a:schemeClr val="dk1"/>
                </a:solidFill>
                <a:highlight>
                  <a:srgbClr val="FFFFFF"/>
                </a:highlight>
                <a:latin typeface="Calibri"/>
                <a:ea typeface="Calibri"/>
                <a:cs typeface="Calibri"/>
                <a:sym typeface="Calibri"/>
              </a:rPr>
              <a:t>“Following the event, a survey (via SurveyMonkey) was conducted involving every participant and volunteer. Contact information and email addresses used were collected at the time of registration. Based on the feedback, we can measure our direct impact compared to other PR methods already in use. After compiling the results, we plan to discuss our recommendations with the newly elected Executive Board.” --from Abstract</a:t>
            </a:r>
          </a:p>
          <a:p>
            <a:pPr lvl="0">
              <a:spcBef>
                <a:spcPts val="0"/>
              </a:spcBef>
              <a:buNone/>
            </a:pPr>
            <a:endParaRPr/>
          </a:p>
        </p:txBody>
      </p:sp>
    </p:spTree>
    <p:extLst>
      <p:ext uri="{BB962C8B-B14F-4D97-AF65-F5344CB8AC3E}">
        <p14:creationId xmlns:p14="http://schemas.microsoft.com/office/powerpoint/2010/main" val="3830318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7" name="Shape 10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608115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200" cy="1482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4" Type="http://schemas.openxmlformats.org/officeDocument/2006/relationships/image" Target="../media/image12.jpg"/><Relationship Id="rId5" Type="http://schemas.openxmlformats.org/officeDocument/2006/relationships/image" Target="../media/image13.jpg"/><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15.jpg"/><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4" Type="http://schemas.openxmlformats.org/officeDocument/2006/relationships/image" Target="../media/image17.jpg"/><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jpg"/><Relationship Id="rId5" Type="http://schemas.openxmlformats.org/officeDocument/2006/relationships/image" Target="../media/image5.png"/><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hyperlink" Target="https://drive.google.com/open?id=0B2KngHxlJUExck8wLXJ0eGJwSk0" TargetMode="External"/><Relationship Id="rId4" Type="http://schemas.openxmlformats.org/officeDocument/2006/relationships/image" Target="../media/image7.jpg"/><Relationship Id="rId5" Type="http://schemas.openxmlformats.org/officeDocument/2006/relationships/image" Target="../media/image8.jpg"/><Relationship Id="rId6" Type="http://schemas.openxmlformats.org/officeDocument/2006/relationships/image" Target="../media/image9.jpg"/><Relationship Id="rId7" Type="http://schemas.openxmlformats.org/officeDocument/2006/relationships/image" Target="../media/image10.jpg"/><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subTitle" idx="1"/>
          </p:nvPr>
        </p:nvSpPr>
        <p:spPr>
          <a:xfrm>
            <a:off x="623400" y="3296500"/>
            <a:ext cx="8520600" cy="792600"/>
          </a:xfrm>
          <a:prstGeom prst="rect">
            <a:avLst/>
          </a:prstGeom>
        </p:spPr>
        <p:txBody>
          <a:bodyPr lIns="91425" tIns="91425" rIns="91425" bIns="91425" anchor="t" anchorCtr="0">
            <a:noAutofit/>
          </a:bodyPr>
          <a:lstStyle/>
          <a:p>
            <a:pPr marL="457200" lvl="0" indent="0" algn="l">
              <a:spcBef>
                <a:spcPts val="0"/>
              </a:spcBef>
              <a:buNone/>
            </a:pPr>
            <a:r>
              <a:rPr lang="en">
                <a:latin typeface="Calibri"/>
                <a:ea typeface="Calibri"/>
                <a:cs typeface="Calibri"/>
                <a:sym typeface="Calibri"/>
              </a:rPr>
              <a:t>   Ashley Anderson, Brooke Jones, John Pyles</a:t>
            </a:r>
          </a:p>
        </p:txBody>
      </p:sp>
      <p:sp>
        <p:nvSpPr>
          <p:cNvPr id="55" name="Shape 55"/>
          <p:cNvSpPr txBox="1"/>
          <p:nvPr/>
        </p:nvSpPr>
        <p:spPr>
          <a:xfrm>
            <a:off x="1362450" y="3961625"/>
            <a:ext cx="6723900" cy="608100"/>
          </a:xfrm>
          <a:prstGeom prst="rect">
            <a:avLst/>
          </a:prstGeom>
          <a:noFill/>
          <a:ln>
            <a:noFill/>
          </a:ln>
        </p:spPr>
        <p:txBody>
          <a:bodyPr lIns="91425" tIns="91425" rIns="91425" bIns="91425" anchor="t" anchorCtr="0">
            <a:noAutofit/>
          </a:bodyPr>
          <a:lstStyle/>
          <a:p>
            <a:pPr lvl="0">
              <a:spcBef>
                <a:spcPts val="0"/>
              </a:spcBef>
              <a:buNone/>
            </a:pPr>
            <a:r>
              <a:rPr lang="en" sz="1800">
                <a:latin typeface="Calibri"/>
                <a:ea typeface="Calibri"/>
                <a:cs typeface="Calibri"/>
                <a:sym typeface="Calibri"/>
              </a:rPr>
              <a:t>SYE 4900-EV1: Spring Semester 2016</a:t>
            </a:r>
          </a:p>
        </p:txBody>
      </p:sp>
      <p:pic>
        <p:nvPicPr>
          <p:cNvPr id="56" name="Shape 56"/>
          <p:cNvPicPr preferRelativeResize="0"/>
          <p:nvPr/>
        </p:nvPicPr>
        <p:blipFill>
          <a:blip r:embed="rId3">
            <a:alphaModFix/>
          </a:blip>
          <a:stretch>
            <a:fillRect/>
          </a:stretch>
        </p:blipFill>
        <p:spPr>
          <a:xfrm>
            <a:off x="155850" y="1061425"/>
            <a:ext cx="8832300" cy="1766459"/>
          </a:xfrm>
          <a:prstGeom prst="rect">
            <a:avLst/>
          </a:prstGeom>
          <a:noFill/>
          <a:ln>
            <a:noFill/>
          </a:ln>
        </p:spPr>
      </p:pic>
      <p:sp>
        <p:nvSpPr>
          <p:cNvPr id="57" name="Shape 57"/>
          <p:cNvSpPr txBox="1"/>
          <p:nvPr/>
        </p:nvSpPr>
        <p:spPr>
          <a:xfrm>
            <a:off x="1298200" y="2845650"/>
            <a:ext cx="7117200" cy="504900"/>
          </a:xfrm>
          <a:prstGeom prst="rect">
            <a:avLst/>
          </a:prstGeom>
          <a:noFill/>
          <a:ln>
            <a:noFill/>
          </a:ln>
        </p:spPr>
        <p:txBody>
          <a:bodyPr lIns="91425" tIns="91425" rIns="91425" bIns="91425" anchor="t" anchorCtr="0">
            <a:noAutofit/>
          </a:bodyPr>
          <a:lstStyle/>
          <a:p>
            <a:pPr lvl="0">
              <a:spcBef>
                <a:spcPts val="0"/>
              </a:spcBef>
              <a:buNone/>
            </a:pPr>
            <a:r>
              <a:rPr lang="en" sz="1800">
                <a:latin typeface="Calibri"/>
                <a:ea typeface="Calibri"/>
                <a:cs typeface="Calibri"/>
                <a:sym typeface="Calibri"/>
              </a:rPr>
              <a:t>OUR OTTER-LEGACY: ENGAGE. EDUCATE. PROMOTE</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pic>
        <p:nvPicPr>
          <p:cNvPr id="124" name="Shape 124"/>
          <p:cNvPicPr preferRelativeResize="0"/>
          <p:nvPr/>
        </p:nvPicPr>
        <p:blipFill>
          <a:blip r:embed="rId3">
            <a:alphaModFix/>
          </a:blip>
          <a:stretch>
            <a:fillRect/>
          </a:stretch>
        </p:blipFill>
        <p:spPr>
          <a:xfrm>
            <a:off x="330924" y="275262"/>
            <a:ext cx="2893199" cy="4592972"/>
          </a:xfrm>
          <a:prstGeom prst="rect">
            <a:avLst/>
          </a:prstGeom>
          <a:noFill/>
          <a:ln>
            <a:noFill/>
          </a:ln>
        </p:spPr>
      </p:pic>
      <p:pic>
        <p:nvPicPr>
          <p:cNvPr id="125" name="Shape 125"/>
          <p:cNvPicPr preferRelativeResize="0"/>
          <p:nvPr/>
        </p:nvPicPr>
        <p:blipFill>
          <a:blip r:embed="rId4">
            <a:alphaModFix/>
          </a:blip>
          <a:stretch>
            <a:fillRect/>
          </a:stretch>
        </p:blipFill>
        <p:spPr>
          <a:xfrm>
            <a:off x="3423725" y="275275"/>
            <a:ext cx="2583509" cy="4592952"/>
          </a:xfrm>
          <a:prstGeom prst="rect">
            <a:avLst/>
          </a:prstGeom>
          <a:noFill/>
          <a:ln>
            <a:noFill/>
          </a:ln>
        </p:spPr>
      </p:pic>
      <p:sp>
        <p:nvSpPr>
          <p:cNvPr id="126" name="Shape 126"/>
          <p:cNvSpPr txBox="1"/>
          <p:nvPr/>
        </p:nvSpPr>
        <p:spPr>
          <a:xfrm>
            <a:off x="357975" y="545375"/>
            <a:ext cx="2837100" cy="786300"/>
          </a:xfrm>
          <a:prstGeom prst="rect">
            <a:avLst/>
          </a:prstGeom>
          <a:noFill/>
          <a:ln>
            <a:noFill/>
          </a:ln>
        </p:spPr>
        <p:txBody>
          <a:bodyPr lIns="91425" tIns="91425" rIns="91425" bIns="91425" anchor="t" anchorCtr="0">
            <a:noAutofit/>
          </a:bodyPr>
          <a:lstStyle/>
          <a:p>
            <a:pPr lvl="0" algn="ctr">
              <a:spcBef>
                <a:spcPts val="0"/>
              </a:spcBef>
              <a:buNone/>
            </a:pPr>
            <a:r>
              <a:rPr lang="en" sz="1800">
                <a:solidFill>
                  <a:srgbClr val="F3F3F3"/>
                </a:solidFill>
              </a:rPr>
              <a:t>BEHIND THE SCENES</a:t>
            </a:r>
          </a:p>
          <a:p>
            <a:pPr lvl="0">
              <a:spcBef>
                <a:spcPts val="0"/>
              </a:spcBef>
              <a:buNone/>
            </a:pPr>
            <a:r>
              <a:rPr lang="en">
                <a:solidFill>
                  <a:srgbClr val="F3F3F3"/>
                </a:solidFill>
              </a:rPr>
              <a:t>(getting approval before hanging)</a:t>
            </a:r>
          </a:p>
        </p:txBody>
      </p:sp>
      <p:pic>
        <p:nvPicPr>
          <p:cNvPr id="127" name="Shape 127"/>
          <p:cNvPicPr preferRelativeResize="0"/>
          <p:nvPr/>
        </p:nvPicPr>
        <p:blipFill>
          <a:blip r:embed="rId5">
            <a:alphaModFix/>
          </a:blip>
          <a:stretch>
            <a:fillRect/>
          </a:stretch>
        </p:blipFill>
        <p:spPr>
          <a:xfrm>
            <a:off x="6206824" y="275287"/>
            <a:ext cx="2583501" cy="4592931"/>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pic>
        <p:nvPicPr>
          <p:cNvPr id="132" name="Shape 132"/>
          <p:cNvPicPr preferRelativeResize="0"/>
          <p:nvPr/>
        </p:nvPicPr>
        <p:blipFill rotWithShape="1">
          <a:blip r:embed="rId3">
            <a:alphaModFix/>
          </a:blip>
          <a:srcRect b="19126"/>
          <a:stretch/>
        </p:blipFill>
        <p:spPr>
          <a:xfrm>
            <a:off x="982800" y="870800"/>
            <a:ext cx="3417677" cy="3685276"/>
          </a:xfrm>
          <a:prstGeom prst="rect">
            <a:avLst/>
          </a:prstGeom>
          <a:noFill/>
          <a:ln>
            <a:noFill/>
          </a:ln>
        </p:spPr>
      </p:pic>
      <p:pic>
        <p:nvPicPr>
          <p:cNvPr id="133" name="Shape 133"/>
          <p:cNvPicPr preferRelativeResize="0"/>
          <p:nvPr/>
        </p:nvPicPr>
        <p:blipFill rotWithShape="1">
          <a:blip r:embed="rId4">
            <a:alphaModFix/>
          </a:blip>
          <a:srcRect b="19126"/>
          <a:stretch/>
        </p:blipFill>
        <p:spPr>
          <a:xfrm>
            <a:off x="4807300" y="870800"/>
            <a:ext cx="3417677" cy="3685276"/>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pic>
        <p:nvPicPr>
          <p:cNvPr id="138" name="Shape 138"/>
          <p:cNvPicPr preferRelativeResize="0"/>
          <p:nvPr/>
        </p:nvPicPr>
        <p:blipFill rotWithShape="1">
          <a:blip r:embed="rId3">
            <a:alphaModFix/>
          </a:blip>
          <a:srcRect r="3025" b="19717"/>
          <a:stretch/>
        </p:blipFill>
        <p:spPr>
          <a:xfrm>
            <a:off x="478600" y="811025"/>
            <a:ext cx="3190447" cy="3521448"/>
          </a:xfrm>
          <a:prstGeom prst="rect">
            <a:avLst/>
          </a:prstGeom>
          <a:noFill/>
          <a:ln>
            <a:noFill/>
          </a:ln>
        </p:spPr>
      </p:pic>
      <p:pic>
        <p:nvPicPr>
          <p:cNvPr id="139" name="Shape 139"/>
          <p:cNvPicPr preferRelativeResize="0"/>
          <p:nvPr/>
        </p:nvPicPr>
        <p:blipFill>
          <a:blip r:embed="rId4">
            <a:alphaModFix/>
          </a:blip>
          <a:stretch>
            <a:fillRect/>
          </a:stretch>
        </p:blipFill>
        <p:spPr>
          <a:xfrm>
            <a:off x="4014549" y="811024"/>
            <a:ext cx="4695247" cy="3521447"/>
          </a:xfrm>
          <a:prstGeom prst="rect">
            <a:avLst/>
          </a:prstGeom>
          <a:noFill/>
          <a:ln>
            <a:noFill/>
          </a:ln>
        </p:spPr>
      </p:pic>
      <p:sp>
        <p:nvSpPr>
          <p:cNvPr id="140" name="Shape 140"/>
          <p:cNvSpPr txBox="1"/>
          <p:nvPr/>
        </p:nvSpPr>
        <p:spPr>
          <a:xfrm>
            <a:off x="4844900" y="4388475"/>
            <a:ext cx="3941100" cy="424800"/>
          </a:xfrm>
          <a:prstGeom prst="rect">
            <a:avLst/>
          </a:prstGeom>
          <a:noFill/>
          <a:ln>
            <a:noFill/>
          </a:ln>
        </p:spPr>
        <p:txBody>
          <a:bodyPr lIns="91425" tIns="91425" rIns="91425" bIns="91425" anchor="t" anchorCtr="0">
            <a:noAutofit/>
          </a:bodyPr>
          <a:lstStyle/>
          <a:p>
            <a:pPr lvl="0" algn="r">
              <a:spcBef>
                <a:spcPts val="0"/>
              </a:spcBef>
              <a:buNone/>
            </a:pPr>
            <a:r>
              <a:rPr lang="en" sz="1200"/>
              <a:t>Featured from left to right: John Pyles, Rayne McCann, Brooke Jones and Ashley Anderson</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311700" y="321075"/>
            <a:ext cx="8520600" cy="596100"/>
          </a:xfrm>
          <a:prstGeom prst="rect">
            <a:avLst/>
          </a:prstGeom>
        </p:spPr>
        <p:txBody>
          <a:bodyPr lIns="91425" tIns="91425" rIns="91425" bIns="91425" anchor="t" anchorCtr="0">
            <a:noAutofit/>
          </a:bodyPr>
          <a:lstStyle/>
          <a:p>
            <a:pPr lvl="0" algn="ctr">
              <a:spcBef>
                <a:spcPts val="0"/>
              </a:spcBef>
              <a:buNone/>
            </a:pPr>
            <a:r>
              <a:rPr lang="en" sz="3000" b="1">
                <a:latin typeface="Calibri"/>
                <a:ea typeface="Calibri"/>
                <a:cs typeface="Calibri"/>
                <a:sym typeface="Calibri"/>
              </a:rPr>
              <a:t>Results</a:t>
            </a:r>
          </a:p>
        </p:txBody>
      </p:sp>
      <p:sp>
        <p:nvSpPr>
          <p:cNvPr id="146" name="Shape 146"/>
          <p:cNvSpPr txBox="1">
            <a:spLocks noGrp="1"/>
          </p:cNvSpPr>
          <p:nvPr>
            <p:ph type="body" idx="1"/>
          </p:nvPr>
        </p:nvSpPr>
        <p:spPr>
          <a:xfrm>
            <a:off x="311700" y="917175"/>
            <a:ext cx="8520600" cy="3840600"/>
          </a:xfrm>
          <a:prstGeom prst="rect">
            <a:avLst/>
          </a:prstGeom>
        </p:spPr>
        <p:txBody>
          <a:bodyPr lIns="91425" tIns="91425" rIns="91425" bIns="91425" anchor="t" anchorCtr="0">
            <a:noAutofit/>
          </a:bodyPr>
          <a:lstStyle/>
          <a:p>
            <a:pPr marL="457200" lvl="0" indent="-381000" rtl="0">
              <a:spcBef>
                <a:spcPts val="200"/>
              </a:spcBef>
              <a:spcAft>
                <a:spcPts val="0"/>
              </a:spcAft>
              <a:buSzPct val="100000"/>
              <a:buFont typeface="Calibri"/>
              <a:buChar char="❏"/>
            </a:pPr>
            <a:r>
              <a:rPr lang="en" sz="2400">
                <a:solidFill>
                  <a:schemeClr val="dk1"/>
                </a:solidFill>
                <a:highlight>
                  <a:srgbClr val="FFFFFF"/>
                </a:highlight>
                <a:latin typeface="Calibri"/>
                <a:ea typeface="Calibri"/>
                <a:cs typeface="Calibri"/>
                <a:sym typeface="Calibri"/>
              </a:rPr>
              <a:t>2015 - 220 participants attended/total funding amount of $12,787 </a:t>
            </a:r>
          </a:p>
          <a:p>
            <a:pPr marL="457200" lvl="0" indent="-381000" rtl="0">
              <a:spcBef>
                <a:spcPts val="200"/>
              </a:spcBef>
              <a:spcAft>
                <a:spcPts val="0"/>
              </a:spcAft>
              <a:buSzPct val="100000"/>
              <a:buFont typeface="Calibri"/>
              <a:buChar char="❏"/>
            </a:pPr>
            <a:r>
              <a:rPr lang="en" sz="2400">
                <a:solidFill>
                  <a:schemeClr val="dk1"/>
                </a:solidFill>
                <a:highlight>
                  <a:srgbClr val="FFFFFF"/>
                </a:highlight>
                <a:latin typeface="Calibri"/>
                <a:ea typeface="Calibri"/>
                <a:cs typeface="Calibri"/>
                <a:sym typeface="Calibri"/>
              </a:rPr>
              <a:t>2016 - 363 participants attended/total funding amount of $18,852 </a:t>
            </a:r>
          </a:p>
          <a:p>
            <a:pPr marL="457200" lvl="0" indent="-381000" rtl="0">
              <a:spcBef>
                <a:spcPts val="200"/>
              </a:spcBef>
              <a:spcAft>
                <a:spcPts val="0"/>
              </a:spcAft>
              <a:buSzPct val="100000"/>
              <a:buFont typeface="Calibri"/>
              <a:buChar char="❏"/>
            </a:pPr>
            <a:r>
              <a:rPr lang="en" sz="2400">
                <a:solidFill>
                  <a:schemeClr val="dk1"/>
                </a:solidFill>
                <a:highlight>
                  <a:srgbClr val="FFFFFF"/>
                </a:highlight>
                <a:latin typeface="Calibri"/>
                <a:ea typeface="Calibri"/>
                <a:cs typeface="Calibri"/>
                <a:sym typeface="Calibri"/>
              </a:rPr>
              <a:t>OTTERTHON increased its participation by 60% and funding by 68%! This significant change indirectly correlates to our success as a group in achieving our mission.</a:t>
            </a:r>
          </a:p>
          <a:p>
            <a:pPr lvl="0" rtl="0">
              <a:spcBef>
                <a:spcPts val="0"/>
              </a:spcBef>
              <a:spcAft>
                <a:spcPts val="0"/>
              </a:spcAft>
              <a:buNone/>
            </a:pPr>
            <a:endParaRPr/>
          </a:p>
          <a:p>
            <a:pPr lvl="0" rtl="0">
              <a:spcBef>
                <a:spcPts val="0"/>
              </a:spcBef>
              <a:spcAft>
                <a:spcPts val="0"/>
              </a:spcAft>
              <a:buClr>
                <a:schemeClr val="dk1"/>
              </a:buClr>
              <a:buSzPct val="78571"/>
              <a:buFont typeface="Arial"/>
              <a:buNone/>
            </a:pPr>
            <a:endParaRPr sz="1400">
              <a:highlight>
                <a:srgbClr val="FFF2CC"/>
              </a:highlight>
            </a:endParaRPr>
          </a:p>
          <a:p>
            <a:pPr lvl="0" rtl="0">
              <a:spcBef>
                <a:spcPts val="0"/>
              </a:spcBef>
              <a:spcAft>
                <a:spcPts val="0"/>
              </a:spcAft>
              <a:buClr>
                <a:schemeClr val="dk1"/>
              </a:buClr>
              <a:buSzPct val="78571"/>
              <a:buFont typeface="Arial"/>
              <a:buNone/>
            </a:pPr>
            <a:r>
              <a:rPr lang="en" sz="1400"/>
              <a:t> </a:t>
            </a:r>
          </a:p>
          <a:p>
            <a:pPr lvl="0">
              <a:spcBef>
                <a:spcPts val="0"/>
              </a:spcBef>
              <a:spcAft>
                <a:spcPts val="0"/>
              </a:spcAft>
              <a:buNone/>
            </a:pPr>
            <a:endParaRPr sz="1400"/>
          </a:p>
          <a:p>
            <a:pPr lvl="0">
              <a:spcBef>
                <a:spcPts val="0"/>
              </a:spcBef>
              <a:buNone/>
            </a:pPr>
            <a:endParaRP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311700" y="335000"/>
            <a:ext cx="8520600" cy="730500"/>
          </a:xfrm>
          <a:prstGeom prst="rect">
            <a:avLst/>
          </a:prstGeom>
        </p:spPr>
        <p:txBody>
          <a:bodyPr lIns="91425" tIns="91425" rIns="91425" bIns="91425" anchor="t" anchorCtr="0">
            <a:noAutofit/>
          </a:bodyPr>
          <a:lstStyle/>
          <a:p>
            <a:pPr lvl="0" algn="ctr">
              <a:spcBef>
                <a:spcPts val="0"/>
              </a:spcBef>
              <a:buNone/>
            </a:pPr>
            <a:r>
              <a:rPr lang="en" sz="3000" b="1">
                <a:latin typeface="Calibri"/>
                <a:ea typeface="Calibri"/>
                <a:cs typeface="Calibri"/>
                <a:sym typeface="Calibri"/>
              </a:rPr>
              <a:t>Our OTTER-Legacy</a:t>
            </a:r>
          </a:p>
        </p:txBody>
      </p:sp>
      <p:sp>
        <p:nvSpPr>
          <p:cNvPr id="152" name="Shape 152"/>
          <p:cNvSpPr txBox="1">
            <a:spLocks noGrp="1"/>
          </p:cNvSpPr>
          <p:nvPr>
            <p:ph type="body" idx="1"/>
          </p:nvPr>
        </p:nvSpPr>
        <p:spPr>
          <a:xfrm>
            <a:off x="311700" y="1152475"/>
            <a:ext cx="8464800" cy="3416400"/>
          </a:xfrm>
          <a:prstGeom prst="rect">
            <a:avLst/>
          </a:prstGeom>
        </p:spPr>
        <p:txBody>
          <a:bodyPr lIns="91425" tIns="91425" rIns="91425" bIns="91425" anchor="t" anchorCtr="0">
            <a:noAutofit/>
          </a:bodyPr>
          <a:lstStyle/>
          <a:p>
            <a:pPr marL="457200" lvl="0" indent="-419100" rtl="0">
              <a:spcBef>
                <a:spcPts val="200"/>
              </a:spcBef>
              <a:spcAft>
                <a:spcPts val="0"/>
              </a:spcAft>
              <a:buClr>
                <a:schemeClr val="dk1"/>
              </a:buClr>
              <a:buSzPct val="100000"/>
              <a:buFont typeface="Calibri"/>
              <a:buChar char="❏"/>
            </a:pPr>
            <a:r>
              <a:rPr lang="en" sz="3000">
                <a:solidFill>
                  <a:schemeClr val="dk1"/>
                </a:solidFill>
                <a:highlight>
                  <a:srgbClr val="FFFFFF"/>
                </a:highlight>
                <a:latin typeface="Calibri"/>
                <a:ea typeface="Calibri"/>
                <a:cs typeface="Calibri"/>
                <a:sym typeface="Calibri"/>
              </a:rPr>
              <a:t>Together, we created a Digital folder, via Google Drive, to share with future students and Otterbein’s Director for Community Engagement </a:t>
            </a:r>
          </a:p>
          <a:p>
            <a:pPr marL="914400" lvl="0" indent="0" rtl="0">
              <a:spcBef>
                <a:spcPts val="200"/>
              </a:spcBef>
              <a:spcAft>
                <a:spcPts val="0"/>
              </a:spcAft>
              <a:buNone/>
            </a:pPr>
            <a:r>
              <a:rPr lang="en">
                <a:solidFill>
                  <a:schemeClr val="dk1"/>
                </a:solidFill>
                <a:highlight>
                  <a:srgbClr val="FFFFFF"/>
                </a:highlight>
                <a:latin typeface="Calibri"/>
                <a:ea typeface="Calibri"/>
                <a:cs typeface="Calibri"/>
                <a:sym typeface="Calibri"/>
              </a:rPr>
              <a:t>This rich document includes: local youth organization contacts, participation survey results, original poster design templates, current stock photos, newspaper ad template, State Street banner display application for 2017, personal evaluation and recommendations.</a:t>
            </a:r>
          </a:p>
          <a:p>
            <a:pPr lvl="0">
              <a:spcBef>
                <a:spcPts val="0"/>
              </a:spcBef>
              <a:buNone/>
            </a:pPr>
            <a:endParaRPr sz="800"/>
          </a:p>
          <a:p>
            <a:pPr lvl="0">
              <a:spcBef>
                <a:spcPts val="0"/>
              </a:spcBef>
              <a:buNone/>
            </a:pPr>
            <a:endParaRPr sz="800">
              <a:highlight>
                <a:srgbClr val="FFF2CC"/>
              </a:highlight>
            </a:endParaRPr>
          </a:p>
          <a:p>
            <a:pPr lvl="0">
              <a:spcBef>
                <a:spcPts val="0"/>
              </a:spcBef>
              <a:buNone/>
            </a:pPr>
            <a:endParaRPr sz="1400"/>
          </a:p>
          <a:p>
            <a:pPr lvl="0">
              <a:spcBef>
                <a:spcPts val="0"/>
              </a:spcBef>
              <a:buNone/>
            </a:pPr>
            <a:endParaRP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311700" y="168550"/>
            <a:ext cx="8520600" cy="660300"/>
          </a:xfrm>
          <a:prstGeom prst="rect">
            <a:avLst/>
          </a:prstGeom>
        </p:spPr>
        <p:txBody>
          <a:bodyPr lIns="91425" tIns="91425" rIns="91425" bIns="91425" anchor="t" anchorCtr="0">
            <a:noAutofit/>
          </a:bodyPr>
          <a:lstStyle/>
          <a:p>
            <a:pPr lvl="0" algn="ctr">
              <a:spcBef>
                <a:spcPts val="0"/>
              </a:spcBef>
              <a:buNone/>
            </a:pPr>
            <a:r>
              <a:rPr lang="en" sz="3600" b="1" dirty="0">
                <a:latin typeface="Calibri"/>
                <a:ea typeface="Calibri"/>
                <a:cs typeface="Calibri"/>
                <a:sym typeface="Calibri"/>
              </a:rPr>
              <a:t>Effect</a:t>
            </a:r>
          </a:p>
        </p:txBody>
      </p:sp>
      <p:sp>
        <p:nvSpPr>
          <p:cNvPr id="158" name="Shape 158"/>
          <p:cNvSpPr txBox="1"/>
          <p:nvPr/>
        </p:nvSpPr>
        <p:spPr>
          <a:xfrm>
            <a:off x="496175" y="975400"/>
            <a:ext cx="8442900" cy="3814800"/>
          </a:xfrm>
          <a:prstGeom prst="rect">
            <a:avLst/>
          </a:prstGeom>
          <a:noFill/>
          <a:ln>
            <a:noFill/>
          </a:ln>
        </p:spPr>
        <p:txBody>
          <a:bodyPr lIns="91425" tIns="91425" rIns="91425" bIns="91425" anchor="t" anchorCtr="0">
            <a:noAutofit/>
          </a:bodyPr>
          <a:lstStyle/>
          <a:p>
            <a:pPr marL="457200" lvl="0" indent="-419100" rtl="0">
              <a:spcBef>
                <a:spcPts val="200"/>
              </a:spcBef>
              <a:buClr>
                <a:schemeClr val="dk1"/>
              </a:buClr>
              <a:buSzPct val="100000"/>
              <a:buFont typeface="Calibri"/>
              <a:buChar char="❏"/>
            </a:pPr>
            <a:r>
              <a:rPr lang="en" sz="3000" dirty="0">
                <a:solidFill>
                  <a:schemeClr val="dk1"/>
                </a:solidFill>
                <a:latin typeface="Calibri"/>
                <a:ea typeface="Calibri"/>
                <a:cs typeface="Calibri"/>
                <a:sym typeface="Calibri"/>
              </a:rPr>
              <a:t>Individual </a:t>
            </a:r>
            <a:r>
              <a:rPr lang="en" sz="3000" dirty="0" smtClean="0">
                <a:solidFill>
                  <a:schemeClr val="dk1"/>
                </a:solidFill>
                <a:latin typeface="Calibri"/>
                <a:ea typeface="Calibri"/>
                <a:cs typeface="Calibri"/>
                <a:sym typeface="Calibri"/>
              </a:rPr>
              <a:t>perspectives/statements</a:t>
            </a:r>
            <a:r>
              <a:rPr lang="en" sz="3000" dirty="0">
                <a:solidFill>
                  <a:schemeClr val="dk1"/>
                </a:solidFill>
                <a:latin typeface="Calibri"/>
                <a:ea typeface="Calibri"/>
                <a:cs typeface="Calibri"/>
                <a:sym typeface="Calibri"/>
              </a:rPr>
              <a:t>:</a:t>
            </a:r>
          </a:p>
          <a:p>
            <a:pPr marL="914400" lvl="0" indent="0" rtl="0">
              <a:spcBef>
                <a:spcPts val="200"/>
              </a:spcBef>
              <a:buNone/>
            </a:pPr>
            <a:r>
              <a:rPr lang="en" sz="2400" dirty="0">
                <a:solidFill>
                  <a:schemeClr val="dk1"/>
                </a:solidFill>
                <a:latin typeface="Calibri"/>
                <a:ea typeface="Calibri"/>
                <a:cs typeface="Calibri"/>
                <a:sym typeface="Calibri"/>
              </a:rPr>
              <a:t>Ashley: Greater appreciation for my internship and Nonprofit orgs! Moving forward, I’m excited to engage in future service projects after Otterbein. </a:t>
            </a:r>
            <a:br>
              <a:rPr lang="en" sz="2400" dirty="0">
                <a:solidFill>
                  <a:schemeClr val="dk1"/>
                </a:solidFill>
                <a:latin typeface="Calibri"/>
                <a:ea typeface="Calibri"/>
                <a:cs typeface="Calibri"/>
                <a:sym typeface="Calibri"/>
              </a:rPr>
            </a:br>
            <a:endParaRPr lang="en" sz="2400" dirty="0">
              <a:solidFill>
                <a:schemeClr val="dk1"/>
              </a:solidFill>
              <a:latin typeface="Calibri"/>
              <a:ea typeface="Calibri"/>
              <a:cs typeface="Calibri"/>
              <a:sym typeface="Calibri"/>
            </a:endParaRPr>
          </a:p>
          <a:p>
            <a:pPr marL="914400" lvl="0" indent="-69850" rtl="0">
              <a:spcBef>
                <a:spcPts val="200"/>
              </a:spcBef>
              <a:buClr>
                <a:schemeClr val="dk1"/>
              </a:buClr>
              <a:buSzPct val="45833"/>
              <a:buFont typeface="Arial"/>
              <a:buNone/>
            </a:pPr>
            <a:r>
              <a:rPr lang="en" sz="2400" dirty="0" smtClean="0">
                <a:solidFill>
                  <a:schemeClr val="dk1"/>
                </a:solidFill>
                <a:latin typeface="Calibri"/>
                <a:ea typeface="Calibri"/>
                <a:cs typeface="Calibri"/>
                <a:sym typeface="Calibri"/>
              </a:rPr>
              <a:t> Brooke</a:t>
            </a:r>
            <a:r>
              <a:rPr lang="en" sz="2400" dirty="0">
                <a:solidFill>
                  <a:schemeClr val="dk1"/>
                </a:solidFill>
                <a:latin typeface="Calibri"/>
                <a:ea typeface="Calibri"/>
                <a:cs typeface="Calibri"/>
                <a:sym typeface="Calibri"/>
              </a:rPr>
              <a:t>: Nationwide Children’s internship connection and experience </a:t>
            </a:r>
            <a:r>
              <a:rPr lang="en" sz="3000" dirty="0">
                <a:solidFill>
                  <a:schemeClr val="dk1"/>
                </a:solidFill>
                <a:latin typeface="Calibri"/>
                <a:ea typeface="Calibri"/>
                <a:cs typeface="Calibri"/>
                <a:sym typeface="Calibri"/>
              </a:rPr>
              <a:t/>
            </a:r>
            <a:br>
              <a:rPr lang="en" sz="3000" dirty="0">
                <a:solidFill>
                  <a:schemeClr val="dk1"/>
                </a:solidFill>
                <a:latin typeface="Calibri"/>
                <a:ea typeface="Calibri"/>
                <a:cs typeface="Calibri"/>
                <a:sym typeface="Calibri"/>
              </a:rPr>
            </a:br>
            <a:r>
              <a:rPr lang="en" sz="3000" dirty="0">
                <a:solidFill>
                  <a:schemeClr val="dk1"/>
                </a:solidFill>
                <a:latin typeface="Calibri"/>
                <a:ea typeface="Calibri"/>
                <a:cs typeface="Calibri"/>
                <a:sym typeface="Calibri"/>
              </a:rPr>
              <a:t/>
            </a:r>
            <a:br>
              <a:rPr lang="en" sz="3000" dirty="0">
                <a:solidFill>
                  <a:schemeClr val="dk1"/>
                </a:solidFill>
                <a:latin typeface="Calibri"/>
                <a:ea typeface="Calibri"/>
                <a:cs typeface="Calibri"/>
                <a:sym typeface="Calibri"/>
              </a:rPr>
            </a:br>
            <a:r>
              <a:rPr lang="en" sz="2400" dirty="0">
                <a:solidFill>
                  <a:schemeClr val="dk1"/>
                </a:solidFill>
                <a:latin typeface="Calibri"/>
                <a:ea typeface="Calibri"/>
                <a:cs typeface="Calibri"/>
                <a:sym typeface="Calibri"/>
              </a:rPr>
              <a:t>John: Gained knowledge and valuable experiences.</a:t>
            </a:r>
            <a:r>
              <a:rPr lang="en" sz="3000" dirty="0">
                <a:solidFill>
                  <a:schemeClr val="dk1"/>
                </a:solidFill>
                <a:latin typeface="Calibri"/>
                <a:ea typeface="Calibri"/>
                <a:cs typeface="Calibri"/>
                <a:sym typeface="Calibri"/>
              </a:rPr>
              <a:t> </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pic>
        <p:nvPicPr>
          <p:cNvPr id="163" name="Shape 163"/>
          <p:cNvPicPr preferRelativeResize="0"/>
          <p:nvPr/>
        </p:nvPicPr>
        <p:blipFill>
          <a:blip r:embed="rId3">
            <a:alphaModFix/>
          </a:blip>
          <a:stretch>
            <a:fillRect/>
          </a:stretch>
        </p:blipFill>
        <p:spPr>
          <a:xfrm>
            <a:off x="0" y="0"/>
            <a:ext cx="9144002" cy="5143501"/>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311700" y="174150"/>
            <a:ext cx="8520600" cy="592200"/>
          </a:xfrm>
          <a:prstGeom prst="rect">
            <a:avLst/>
          </a:prstGeom>
        </p:spPr>
        <p:txBody>
          <a:bodyPr lIns="91425" tIns="91425" rIns="91425" bIns="91425" anchor="t" anchorCtr="0">
            <a:noAutofit/>
          </a:bodyPr>
          <a:lstStyle/>
          <a:p>
            <a:pPr lvl="0" algn="ctr">
              <a:spcBef>
                <a:spcPts val="0"/>
              </a:spcBef>
              <a:buNone/>
            </a:pPr>
            <a:r>
              <a:rPr lang="en" sz="3600" b="1">
                <a:latin typeface="Calibri"/>
                <a:ea typeface="Calibri"/>
                <a:cs typeface="Calibri"/>
                <a:sym typeface="Calibri"/>
              </a:rPr>
              <a:t>Rationale: </a:t>
            </a:r>
          </a:p>
        </p:txBody>
      </p:sp>
      <p:sp>
        <p:nvSpPr>
          <p:cNvPr id="63" name="Shape 63"/>
          <p:cNvSpPr txBox="1">
            <a:spLocks noGrp="1"/>
          </p:cNvSpPr>
          <p:nvPr>
            <p:ph type="body" idx="1"/>
          </p:nvPr>
        </p:nvSpPr>
        <p:spPr>
          <a:xfrm>
            <a:off x="311700" y="955675"/>
            <a:ext cx="8520600" cy="3819900"/>
          </a:xfrm>
          <a:prstGeom prst="rect">
            <a:avLst/>
          </a:prstGeom>
        </p:spPr>
        <p:txBody>
          <a:bodyPr lIns="91425" tIns="91425" rIns="91425" bIns="91425" anchor="t" anchorCtr="0">
            <a:noAutofit/>
          </a:bodyPr>
          <a:lstStyle/>
          <a:p>
            <a:pPr marL="457200" lvl="0" indent="-419100" rtl="0">
              <a:spcBef>
                <a:spcPts val="0"/>
              </a:spcBef>
              <a:spcAft>
                <a:spcPts val="0"/>
              </a:spcAft>
              <a:buClr>
                <a:schemeClr val="dk1"/>
              </a:buClr>
              <a:buSzPct val="100000"/>
              <a:buFont typeface="Calibri"/>
              <a:buChar char="❏"/>
            </a:pPr>
            <a:r>
              <a:rPr lang="en" sz="3000" dirty="0">
                <a:solidFill>
                  <a:schemeClr val="dk1"/>
                </a:solidFill>
                <a:latin typeface="Calibri"/>
                <a:ea typeface="Calibri"/>
                <a:cs typeface="Calibri"/>
                <a:sym typeface="Calibri"/>
              </a:rPr>
              <a:t>Brooke interned at Nationwide Children’s. </a:t>
            </a:r>
          </a:p>
          <a:p>
            <a:pPr marL="457200" lvl="0" indent="-419100" rtl="0">
              <a:spcBef>
                <a:spcPts val="0"/>
              </a:spcBef>
              <a:spcAft>
                <a:spcPts val="0"/>
              </a:spcAft>
              <a:buClr>
                <a:schemeClr val="dk1"/>
              </a:buClr>
              <a:buSzPct val="100000"/>
              <a:buFont typeface="Calibri"/>
              <a:buChar char="❏"/>
            </a:pPr>
            <a:r>
              <a:rPr lang="en" sz="3000" dirty="0">
                <a:solidFill>
                  <a:schemeClr val="dk1"/>
                </a:solidFill>
                <a:latin typeface="Calibri"/>
                <a:ea typeface="Calibri"/>
                <a:cs typeface="Calibri"/>
                <a:sym typeface="Calibri"/>
              </a:rPr>
              <a:t>Other members interned with kids too.</a:t>
            </a:r>
          </a:p>
          <a:p>
            <a:pPr marL="457200" lvl="0" indent="-419100" rtl="0">
              <a:spcBef>
                <a:spcPts val="0"/>
              </a:spcBef>
              <a:spcAft>
                <a:spcPts val="0"/>
              </a:spcAft>
              <a:buClr>
                <a:schemeClr val="dk1"/>
              </a:buClr>
              <a:buSzPct val="100000"/>
              <a:buFont typeface="Calibri"/>
              <a:buChar char="❏"/>
            </a:pPr>
            <a:r>
              <a:rPr lang="en" sz="3000" dirty="0">
                <a:solidFill>
                  <a:schemeClr val="dk1"/>
                </a:solidFill>
                <a:latin typeface="Calibri"/>
                <a:ea typeface="Calibri"/>
                <a:cs typeface="Calibri"/>
                <a:sym typeface="Calibri"/>
              </a:rPr>
              <a:t>We all have a passion for giving back and want to use our talents to create a legacy for the children. </a:t>
            </a:r>
          </a:p>
          <a:p>
            <a:pPr marL="457200" lvl="0" indent="-419100" rtl="0">
              <a:spcBef>
                <a:spcPts val="0"/>
              </a:spcBef>
              <a:spcAft>
                <a:spcPts val="0"/>
              </a:spcAft>
              <a:buClr>
                <a:schemeClr val="dk1"/>
              </a:buClr>
              <a:buSzPct val="100000"/>
              <a:buFont typeface="Calibri"/>
              <a:buChar char="❏"/>
            </a:pPr>
            <a:r>
              <a:rPr lang="en" sz="3000" dirty="0">
                <a:solidFill>
                  <a:schemeClr val="dk1"/>
                </a:solidFill>
                <a:latin typeface="Calibri"/>
                <a:ea typeface="Calibri"/>
                <a:cs typeface="Calibri"/>
                <a:sym typeface="Calibri"/>
              </a:rPr>
              <a:t>With these similar backgrounds, we knew OTTERTON would be the perfect fit. </a:t>
            </a:r>
          </a:p>
        </p:txBody>
      </p:sp>
      <p:pic>
        <p:nvPicPr>
          <p:cNvPr id="64" name="Shape 64"/>
          <p:cNvPicPr preferRelativeResize="0"/>
          <p:nvPr/>
        </p:nvPicPr>
        <p:blipFill>
          <a:blip r:embed="rId3">
            <a:alphaModFix/>
          </a:blip>
          <a:stretch>
            <a:fillRect/>
          </a:stretch>
        </p:blipFill>
        <p:spPr>
          <a:xfrm>
            <a:off x="6471976" y="4083531"/>
            <a:ext cx="2214824" cy="855480"/>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pic>
        <p:nvPicPr>
          <p:cNvPr id="71" name="Shape 71"/>
          <p:cNvPicPr preferRelativeResize="0"/>
          <p:nvPr/>
        </p:nvPicPr>
        <p:blipFill>
          <a:blip r:embed="rId3">
            <a:alphaModFix/>
          </a:blip>
          <a:stretch>
            <a:fillRect/>
          </a:stretch>
        </p:blipFill>
        <p:spPr>
          <a:xfrm>
            <a:off x="375400" y="595724"/>
            <a:ext cx="2301399" cy="4091376"/>
          </a:xfrm>
          <a:prstGeom prst="rect">
            <a:avLst/>
          </a:prstGeom>
          <a:noFill/>
          <a:ln>
            <a:noFill/>
          </a:ln>
        </p:spPr>
      </p:pic>
      <p:sp>
        <p:nvSpPr>
          <p:cNvPr id="69" name="Shape 69"/>
          <p:cNvSpPr txBox="1">
            <a:spLocks noGrp="1"/>
          </p:cNvSpPr>
          <p:nvPr>
            <p:ph type="title"/>
          </p:nvPr>
        </p:nvSpPr>
        <p:spPr>
          <a:xfrm>
            <a:off x="235500" y="368825"/>
            <a:ext cx="8520600" cy="572700"/>
          </a:xfrm>
          <a:prstGeom prst="rect">
            <a:avLst/>
          </a:prstGeom>
        </p:spPr>
        <p:txBody>
          <a:bodyPr lIns="91425" tIns="91425" rIns="91425" bIns="91425" anchor="t" anchorCtr="0">
            <a:noAutofit/>
          </a:bodyPr>
          <a:lstStyle/>
          <a:p>
            <a:pPr lvl="0" algn="ctr">
              <a:spcBef>
                <a:spcPts val="0"/>
              </a:spcBef>
              <a:buNone/>
            </a:pPr>
            <a:r>
              <a:rPr lang="en" sz="3600" b="1" dirty="0">
                <a:latin typeface="Calibri"/>
                <a:ea typeface="Calibri"/>
                <a:cs typeface="Calibri"/>
                <a:sym typeface="Calibri"/>
              </a:rPr>
              <a:t>Why we Dance!</a:t>
            </a:r>
          </a:p>
        </p:txBody>
      </p:sp>
      <p:sp>
        <p:nvSpPr>
          <p:cNvPr id="70" name="Shape 70"/>
          <p:cNvSpPr txBox="1">
            <a:spLocks noGrp="1"/>
          </p:cNvSpPr>
          <p:nvPr>
            <p:ph type="body" idx="1"/>
          </p:nvPr>
        </p:nvSpPr>
        <p:spPr>
          <a:xfrm>
            <a:off x="3005300" y="1251325"/>
            <a:ext cx="6062400" cy="3416400"/>
          </a:xfrm>
          <a:prstGeom prst="rect">
            <a:avLst/>
          </a:prstGeom>
        </p:spPr>
        <p:txBody>
          <a:bodyPr lIns="91425" tIns="91425" rIns="91425" bIns="91425" anchor="t" anchorCtr="0">
            <a:noAutofit/>
          </a:bodyPr>
          <a:lstStyle/>
          <a:p>
            <a:pPr marL="457200" lvl="0" indent="-419100" rtl="0">
              <a:spcBef>
                <a:spcPts val="0"/>
              </a:spcBef>
              <a:buClr>
                <a:srgbClr val="000000"/>
              </a:buClr>
              <a:buSzPct val="100000"/>
              <a:buFont typeface="Calibri"/>
              <a:buChar char="❏"/>
            </a:pPr>
            <a:r>
              <a:rPr lang="en" sz="3000" dirty="0">
                <a:solidFill>
                  <a:srgbClr val="000000"/>
                </a:solidFill>
                <a:latin typeface="Calibri"/>
                <a:ea typeface="Calibri"/>
                <a:cs typeface="Calibri"/>
                <a:sym typeface="Calibri"/>
              </a:rPr>
              <a:t>FTK (For The Kids)</a:t>
            </a:r>
          </a:p>
          <a:p>
            <a:pPr marL="457200" lvl="0" indent="-419100" rtl="0">
              <a:spcBef>
                <a:spcPts val="0"/>
              </a:spcBef>
              <a:buClr>
                <a:srgbClr val="000000"/>
              </a:buClr>
              <a:buSzPct val="100000"/>
              <a:buFont typeface="Calibri"/>
              <a:buChar char="❏"/>
            </a:pPr>
            <a:r>
              <a:rPr lang="en" sz="3000" dirty="0">
                <a:solidFill>
                  <a:srgbClr val="000000"/>
                </a:solidFill>
                <a:latin typeface="Calibri"/>
                <a:ea typeface="Calibri"/>
                <a:cs typeface="Calibri"/>
                <a:sym typeface="Calibri"/>
              </a:rPr>
              <a:t>A little background: </a:t>
            </a:r>
          </a:p>
          <a:p>
            <a:pPr marL="457200" lvl="0" indent="-419100">
              <a:spcBef>
                <a:spcPts val="0"/>
              </a:spcBef>
              <a:buClr>
                <a:srgbClr val="000000"/>
              </a:buClr>
              <a:buSzPct val="100000"/>
              <a:buFont typeface="Calibri"/>
              <a:buChar char="❏"/>
            </a:pPr>
            <a:r>
              <a:rPr lang="en" sz="3000" dirty="0" smtClean="0">
                <a:solidFill>
                  <a:srgbClr val="000000"/>
                </a:solidFill>
                <a:latin typeface="Calibri"/>
                <a:ea typeface="Calibri"/>
                <a:cs typeface="Calibri"/>
                <a:sym typeface="Calibri"/>
              </a:rPr>
              <a:t>Incredible </a:t>
            </a:r>
            <a:r>
              <a:rPr lang="en" sz="3000" dirty="0">
                <a:solidFill>
                  <a:srgbClr val="000000"/>
                </a:solidFill>
                <a:latin typeface="Calibri"/>
                <a:ea typeface="Calibri"/>
                <a:cs typeface="Calibri"/>
                <a:sym typeface="Calibri"/>
              </a:rPr>
              <a:t>mission, but PR/Communications are lacking… which is where WE fit in! </a:t>
            </a:r>
          </a:p>
        </p:txBody>
      </p:sp>
      <p:sp>
        <p:nvSpPr>
          <p:cNvPr id="4" name="Rectangle 3"/>
          <p:cNvSpPr/>
          <p:nvPr/>
        </p:nvSpPr>
        <p:spPr>
          <a:xfrm>
            <a:off x="421199" y="752475"/>
            <a:ext cx="2209800" cy="669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73" name="Shape 73"/>
          <p:cNvPicPr preferRelativeResize="0"/>
          <p:nvPr/>
        </p:nvPicPr>
        <p:blipFill>
          <a:blip r:embed="rId4">
            <a:alphaModFix/>
          </a:blip>
          <a:stretch>
            <a:fillRect/>
          </a:stretch>
        </p:blipFill>
        <p:spPr>
          <a:xfrm>
            <a:off x="7174299" y="595725"/>
            <a:ext cx="1280949" cy="1922626"/>
          </a:xfrm>
          <a:prstGeom prst="rect">
            <a:avLst/>
          </a:prstGeom>
          <a:noFill/>
          <a:ln>
            <a:noFill/>
          </a:ln>
        </p:spPr>
      </p:pic>
      <p:sp>
        <p:nvSpPr>
          <p:cNvPr id="72" name="Shape 72"/>
          <p:cNvSpPr txBox="1"/>
          <p:nvPr/>
        </p:nvSpPr>
        <p:spPr>
          <a:xfrm>
            <a:off x="0" y="666750"/>
            <a:ext cx="2829300" cy="840600"/>
          </a:xfrm>
          <a:prstGeom prst="rect">
            <a:avLst/>
          </a:prstGeom>
          <a:noFill/>
          <a:ln>
            <a:noFill/>
          </a:ln>
        </p:spPr>
        <p:txBody>
          <a:bodyPr lIns="91425" tIns="91425" rIns="91425" bIns="91425" anchor="t" anchorCtr="0">
            <a:noAutofit/>
          </a:bodyPr>
          <a:lstStyle/>
          <a:p>
            <a:pPr marL="457200" lvl="0" indent="-69850" rtl="0">
              <a:lnSpc>
                <a:spcPct val="115000"/>
              </a:lnSpc>
              <a:spcBef>
                <a:spcPts val="0"/>
              </a:spcBef>
              <a:spcAft>
                <a:spcPts val="1600"/>
              </a:spcAft>
              <a:buClr>
                <a:schemeClr val="dk1"/>
              </a:buClr>
              <a:buSzPct val="61111"/>
              <a:buFont typeface="Arial"/>
              <a:buNone/>
            </a:pPr>
            <a:r>
              <a:rPr lang="en" sz="1800" dirty="0">
                <a:solidFill>
                  <a:schemeClr val="accent1"/>
                </a:solidFill>
                <a:latin typeface="Calibri"/>
                <a:ea typeface="Calibri"/>
                <a:cs typeface="Calibri"/>
                <a:sym typeface="Calibri"/>
              </a:rPr>
              <a:t>“Dance for a day, give   Hope for a lifetime”</a:t>
            </a: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2175" y="2441575"/>
            <a:ext cx="3121025"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311700" y="202625"/>
            <a:ext cx="8520600" cy="815100"/>
          </a:xfrm>
          <a:prstGeom prst="rect">
            <a:avLst/>
          </a:prstGeom>
        </p:spPr>
        <p:txBody>
          <a:bodyPr lIns="91425" tIns="91425" rIns="91425" bIns="91425" anchor="t" anchorCtr="0">
            <a:noAutofit/>
          </a:bodyPr>
          <a:lstStyle/>
          <a:p>
            <a:pPr lvl="0" algn="ctr">
              <a:spcBef>
                <a:spcPts val="0"/>
              </a:spcBef>
              <a:buNone/>
            </a:pPr>
            <a:r>
              <a:rPr lang="en" sz="3600" b="1"/>
              <a:t>Project Description</a:t>
            </a:r>
          </a:p>
        </p:txBody>
      </p:sp>
      <p:sp>
        <p:nvSpPr>
          <p:cNvPr id="79" name="Shape 79"/>
          <p:cNvSpPr txBox="1">
            <a:spLocks noGrp="1"/>
          </p:cNvSpPr>
          <p:nvPr>
            <p:ph type="body" idx="1"/>
          </p:nvPr>
        </p:nvSpPr>
        <p:spPr>
          <a:xfrm>
            <a:off x="311700" y="1075125"/>
            <a:ext cx="8520600" cy="3781200"/>
          </a:xfrm>
          <a:prstGeom prst="rect">
            <a:avLst/>
          </a:prstGeom>
        </p:spPr>
        <p:txBody>
          <a:bodyPr lIns="91425" tIns="91425" rIns="91425" bIns="91425" anchor="t" anchorCtr="0">
            <a:noAutofit/>
          </a:bodyPr>
          <a:lstStyle/>
          <a:p>
            <a:pPr marL="457200" lvl="0" indent="-419100" rtl="0">
              <a:spcBef>
                <a:spcPts val="0"/>
              </a:spcBef>
              <a:spcAft>
                <a:spcPts val="0"/>
              </a:spcAft>
              <a:buClr>
                <a:schemeClr val="dk1"/>
              </a:buClr>
              <a:buSzPct val="100000"/>
              <a:buFont typeface="Calibri"/>
              <a:buChar char="❏"/>
            </a:pPr>
            <a:r>
              <a:rPr lang="en" sz="3000">
                <a:solidFill>
                  <a:schemeClr val="dk1"/>
                </a:solidFill>
                <a:latin typeface="Calibri"/>
                <a:ea typeface="Calibri"/>
                <a:cs typeface="Calibri"/>
                <a:sym typeface="Calibri"/>
              </a:rPr>
              <a:t>Served as volunteers and active participants the night of the event.</a:t>
            </a:r>
          </a:p>
          <a:p>
            <a:pPr marL="457200" lvl="0" indent="-419100" rtl="0">
              <a:spcBef>
                <a:spcPts val="0"/>
              </a:spcBef>
              <a:spcAft>
                <a:spcPts val="0"/>
              </a:spcAft>
              <a:buClr>
                <a:schemeClr val="dk1"/>
              </a:buClr>
              <a:buSzPct val="100000"/>
              <a:buFont typeface="Calibri"/>
              <a:buChar char="❏"/>
            </a:pPr>
            <a:r>
              <a:rPr lang="en" sz="3000">
                <a:solidFill>
                  <a:schemeClr val="dk1"/>
                </a:solidFill>
                <a:latin typeface="Calibri"/>
                <a:ea typeface="Calibri"/>
                <a:cs typeface="Calibri"/>
                <a:sym typeface="Calibri"/>
              </a:rPr>
              <a:t>Communication: Met with Leslie Calvin (Director for Community Engagement on campus), Victoria Timmons and Regan Donohue (co-presidents) to identify internal needs, and how WE CAN contribute.</a:t>
            </a:r>
          </a:p>
          <a:p>
            <a:pPr lvl="0" rtl="0">
              <a:spcBef>
                <a:spcPts val="0"/>
              </a:spcBef>
              <a:spcAft>
                <a:spcPts val="0"/>
              </a:spcAft>
              <a:buNone/>
            </a:pPr>
            <a:endParaRPr sz="3000">
              <a:solidFill>
                <a:schemeClr val="dk1"/>
              </a:solidFill>
              <a:latin typeface="Calibri"/>
              <a:ea typeface="Calibri"/>
              <a:cs typeface="Calibri"/>
              <a:sym typeface="Calibri"/>
            </a:endParaRPr>
          </a:p>
          <a:p>
            <a:pPr lvl="0">
              <a:spcBef>
                <a:spcPts val="0"/>
              </a:spcBef>
              <a:buNone/>
            </a:pPr>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body" idx="1"/>
          </p:nvPr>
        </p:nvSpPr>
        <p:spPr>
          <a:xfrm>
            <a:off x="311700" y="1185550"/>
            <a:ext cx="8520600" cy="3416400"/>
          </a:xfrm>
          <a:prstGeom prst="rect">
            <a:avLst/>
          </a:prstGeom>
        </p:spPr>
        <p:txBody>
          <a:bodyPr lIns="91425" tIns="91425" rIns="91425" bIns="91425" anchor="t" anchorCtr="0">
            <a:noAutofit/>
          </a:bodyPr>
          <a:lstStyle/>
          <a:p>
            <a:pPr marL="457200" lvl="0" indent="-419100" rtl="0">
              <a:spcBef>
                <a:spcPts val="0"/>
              </a:spcBef>
              <a:spcAft>
                <a:spcPts val="0"/>
              </a:spcAft>
              <a:buClr>
                <a:schemeClr val="dk1"/>
              </a:buClr>
              <a:buSzPct val="100000"/>
              <a:buFont typeface="Calibri"/>
              <a:buChar char="❏"/>
            </a:pPr>
            <a:r>
              <a:rPr lang="en" sz="3000">
                <a:solidFill>
                  <a:schemeClr val="dk1"/>
                </a:solidFill>
                <a:latin typeface="Calibri"/>
                <a:ea typeface="Calibri"/>
                <a:cs typeface="Calibri"/>
                <a:sym typeface="Calibri"/>
              </a:rPr>
              <a:t>Methods of Advertisement: 4 custom flyers, social media blasts, emails, phone calls, follow up surveys and word of mouth.</a:t>
            </a:r>
          </a:p>
          <a:p>
            <a:pPr marL="457200" lvl="0" indent="-419100" rtl="0">
              <a:spcBef>
                <a:spcPts val="0"/>
              </a:spcBef>
              <a:spcAft>
                <a:spcPts val="0"/>
              </a:spcAft>
              <a:buClr>
                <a:schemeClr val="dk1"/>
              </a:buClr>
              <a:buSzPct val="100000"/>
              <a:buFont typeface="Calibri"/>
              <a:buChar char="❏"/>
            </a:pPr>
            <a:r>
              <a:rPr lang="en" sz="3000">
                <a:solidFill>
                  <a:schemeClr val="dk1"/>
                </a:solidFill>
                <a:latin typeface="Calibri"/>
                <a:ea typeface="Calibri"/>
                <a:cs typeface="Calibri"/>
                <a:sym typeface="Calibri"/>
              </a:rPr>
              <a:t>Reached out to local boy/girl scout troops, church youth groups, and sports teams (stakeholders).</a:t>
            </a:r>
          </a:p>
          <a:p>
            <a:pPr marL="914400" lvl="0" indent="0">
              <a:spcBef>
                <a:spcPts val="0"/>
              </a:spcBef>
              <a:spcAft>
                <a:spcPts val="0"/>
              </a:spcAft>
              <a:buNone/>
            </a:pPr>
            <a:endParaRPr>
              <a:solidFill>
                <a:schemeClr val="dk1"/>
              </a:solidFill>
              <a:latin typeface="Calibri"/>
              <a:ea typeface="Calibri"/>
              <a:cs typeface="Calibri"/>
              <a:sym typeface="Calibri"/>
            </a:endParaRPr>
          </a:p>
          <a:p>
            <a:pPr lvl="0" rtl="0">
              <a:spcBef>
                <a:spcPts val="0"/>
              </a:spcBef>
              <a:spcAft>
                <a:spcPts val="0"/>
              </a:spcAft>
              <a:buNone/>
            </a:pPr>
            <a:endParaRPr sz="3000">
              <a:solidFill>
                <a:schemeClr val="dk1"/>
              </a:solidFill>
              <a:latin typeface="Calibri"/>
              <a:ea typeface="Calibri"/>
              <a:cs typeface="Calibri"/>
              <a:sym typeface="Calibri"/>
            </a:endParaRPr>
          </a:p>
          <a:p>
            <a:pPr lvl="0">
              <a:spcBef>
                <a:spcPts val="0"/>
              </a:spcBef>
              <a:spcAft>
                <a:spcPts val="0"/>
              </a:spcAft>
              <a:buNone/>
            </a:pPr>
            <a:endParaRPr sz="3000">
              <a:solidFill>
                <a:schemeClr val="dk1"/>
              </a:solidFill>
              <a:latin typeface="Calibri"/>
              <a:ea typeface="Calibri"/>
              <a:cs typeface="Calibri"/>
              <a:sym typeface="Calibri"/>
            </a:endParaRPr>
          </a:p>
          <a:p>
            <a:pPr lvl="0" rtl="0">
              <a:spcBef>
                <a:spcPts val="0"/>
              </a:spcBef>
              <a:spcAft>
                <a:spcPts val="0"/>
              </a:spcAft>
              <a:buClr>
                <a:schemeClr val="dk1"/>
              </a:buClr>
              <a:buSzPct val="61111"/>
              <a:buFont typeface="Arial"/>
              <a:buNone/>
            </a:pPr>
            <a:endParaRPr/>
          </a:p>
          <a:p>
            <a:pPr lvl="0">
              <a:spcBef>
                <a:spcPts val="0"/>
              </a:spcBef>
              <a:buNone/>
            </a:pPr>
            <a:endParaRPr/>
          </a:p>
        </p:txBody>
      </p:sp>
      <p:sp>
        <p:nvSpPr>
          <p:cNvPr id="85" name="Shape 85"/>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sz="3600" b="1">
                <a:latin typeface="Calibri"/>
                <a:ea typeface="Calibri"/>
                <a:cs typeface="Calibri"/>
                <a:sym typeface="Calibri"/>
              </a:rPr>
              <a:t>Description Continued</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sz="3600" b="1">
                <a:latin typeface="Calibri"/>
                <a:ea typeface="Calibri"/>
                <a:cs typeface="Calibri"/>
                <a:sym typeface="Calibri"/>
              </a:rPr>
              <a:t>Narrative Account</a:t>
            </a:r>
          </a:p>
        </p:txBody>
      </p:sp>
      <p:sp>
        <p:nvSpPr>
          <p:cNvPr id="91" name="Shape 91"/>
          <p:cNvSpPr txBox="1">
            <a:spLocks noGrp="1"/>
          </p:cNvSpPr>
          <p:nvPr>
            <p:ph type="body" idx="1"/>
          </p:nvPr>
        </p:nvSpPr>
        <p:spPr>
          <a:xfrm>
            <a:off x="311700" y="1152475"/>
            <a:ext cx="8473800" cy="3416400"/>
          </a:xfrm>
          <a:prstGeom prst="rect">
            <a:avLst/>
          </a:prstGeom>
        </p:spPr>
        <p:txBody>
          <a:bodyPr lIns="91425" tIns="91425" rIns="91425" bIns="91425" anchor="t" anchorCtr="0">
            <a:noAutofit/>
          </a:bodyPr>
          <a:lstStyle/>
          <a:p>
            <a:pPr marL="457200" lvl="0" indent="-419100" rtl="0">
              <a:spcBef>
                <a:spcPts val="0"/>
              </a:spcBef>
              <a:spcAft>
                <a:spcPts val="0"/>
              </a:spcAft>
              <a:buClr>
                <a:srgbClr val="000000"/>
              </a:buClr>
              <a:buSzPct val="100000"/>
              <a:buChar char="❏"/>
            </a:pPr>
            <a:r>
              <a:rPr lang="en" sz="3000">
                <a:solidFill>
                  <a:srgbClr val="000000"/>
                </a:solidFill>
                <a:highlight>
                  <a:srgbClr val="FFFFFF"/>
                </a:highlight>
              </a:rPr>
              <a:t>Our Journey began as volunteers…</a:t>
            </a:r>
          </a:p>
          <a:p>
            <a:pPr marL="457200" lvl="0" indent="0" rtl="0">
              <a:spcBef>
                <a:spcPts val="0"/>
              </a:spcBef>
              <a:spcAft>
                <a:spcPts val="0"/>
              </a:spcAft>
              <a:buNone/>
            </a:pPr>
            <a:r>
              <a:rPr lang="en" sz="3000">
                <a:solidFill>
                  <a:srgbClr val="000000"/>
                </a:solidFill>
                <a:highlight>
                  <a:srgbClr val="FFFFFF"/>
                </a:highlight>
              </a:rPr>
              <a:t>&gt; participation &gt; engagement &gt; ownership!</a:t>
            </a:r>
          </a:p>
          <a:p>
            <a:pPr marL="457200" lvl="0" indent="0" rtl="0">
              <a:spcBef>
                <a:spcPts val="0"/>
              </a:spcBef>
              <a:spcAft>
                <a:spcPts val="0"/>
              </a:spcAft>
              <a:buNone/>
            </a:pPr>
            <a:endParaRPr>
              <a:solidFill>
                <a:srgbClr val="000000"/>
              </a:solidFill>
              <a:highlight>
                <a:srgbClr val="FFFFFF"/>
              </a:highlight>
            </a:endParaRPr>
          </a:p>
          <a:p>
            <a:pPr marL="914400" lvl="0" indent="-228600" rtl="0">
              <a:spcBef>
                <a:spcPts val="0"/>
              </a:spcBef>
              <a:spcAft>
                <a:spcPts val="0"/>
              </a:spcAft>
              <a:buClr>
                <a:srgbClr val="000000"/>
              </a:buClr>
              <a:buChar char="❏"/>
            </a:pPr>
            <a:r>
              <a:rPr lang="en">
                <a:solidFill>
                  <a:srgbClr val="000000"/>
                </a:solidFill>
                <a:highlight>
                  <a:srgbClr val="FFFFFF"/>
                </a:highlight>
              </a:rPr>
              <a:t>We began as regular </a:t>
            </a:r>
            <a:r>
              <a:rPr lang="en" i="1">
                <a:solidFill>
                  <a:srgbClr val="000000"/>
                </a:solidFill>
                <a:highlight>
                  <a:srgbClr val="FFFFFF"/>
                </a:highlight>
              </a:rPr>
              <a:t>participants</a:t>
            </a:r>
            <a:r>
              <a:rPr lang="en">
                <a:solidFill>
                  <a:srgbClr val="000000"/>
                </a:solidFill>
                <a:highlight>
                  <a:srgbClr val="FFFFFF"/>
                </a:highlight>
              </a:rPr>
              <a:t>; eager to help, but still hesitant and needed direction.</a:t>
            </a:r>
          </a:p>
          <a:p>
            <a:pPr marL="914400" lvl="0" indent="-228600" rtl="0">
              <a:spcBef>
                <a:spcPts val="0"/>
              </a:spcBef>
              <a:spcAft>
                <a:spcPts val="0"/>
              </a:spcAft>
              <a:buClr>
                <a:srgbClr val="000000"/>
              </a:buClr>
              <a:buChar char="❏"/>
            </a:pPr>
            <a:r>
              <a:rPr lang="en">
                <a:solidFill>
                  <a:srgbClr val="000000"/>
                </a:solidFill>
                <a:highlight>
                  <a:srgbClr val="FFFFFF"/>
                </a:highlight>
              </a:rPr>
              <a:t>Started gaining more confidence and taking initiative. Through continued </a:t>
            </a:r>
            <a:r>
              <a:rPr lang="en" i="1">
                <a:solidFill>
                  <a:srgbClr val="000000"/>
                </a:solidFill>
                <a:highlight>
                  <a:srgbClr val="FFFFFF"/>
                </a:highlight>
              </a:rPr>
              <a:t>engagement</a:t>
            </a:r>
            <a:r>
              <a:rPr lang="en">
                <a:solidFill>
                  <a:srgbClr val="000000"/>
                </a:solidFill>
                <a:highlight>
                  <a:srgbClr val="FFFFFF"/>
                </a:highlight>
              </a:rPr>
              <a:t>, we found personal connections to the mission.</a:t>
            </a:r>
          </a:p>
          <a:p>
            <a:pPr marL="914400" lvl="0" indent="-228600" rtl="0">
              <a:spcBef>
                <a:spcPts val="0"/>
              </a:spcBef>
              <a:spcAft>
                <a:spcPts val="0"/>
              </a:spcAft>
              <a:buClr>
                <a:srgbClr val="000000"/>
              </a:buClr>
              <a:buChar char="❏"/>
            </a:pPr>
            <a:r>
              <a:rPr lang="en">
                <a:solidFill>
                  <a:srgbClr val="000000"/>
                </a:solidFill>
                <a:highlight>
                  <a:srgbClr val="FFFFFF"/>
                </a:highlight>
              </a:rPr>
              <a:t>Finally, our concrete outcomes and efforts as a team began to reflect </a:t>
            </a:r>
            <a:r>
              <a:rPr lang="en" i="1">
                <a:solidFill>
                  <a:srgbClr val="000000"/>
                </a:solidFill>
                <a:highlight>
                  <a:srgbClr val="FFFFFF"/>
                </a:highlight>
              </a:rPr>
              <a:t>ownership</a:t>
            </a:r>
            <a:r>
              <a:rPr lang="en">
                <a:solidFill>
                  <a:srgbClr val="000000"/>
                </a:solidFill>
                <a:highlight>
                  <a:srgbClr val="FFFFFF"/>
                </a:highlight>
              </a:rPr>
              <a:t>, pride and self-motivation. </a:t>
            </a:r>
          </a:p>
          <a:p>
            <a:pPr marL="457200" lvl="0" indent="0" rtl="0">
              <a:spcBef>
                <a:spcPts val="0"/>
              </a:spcBef>
              <a:spcAft>
                <a:spcPts val="0"/>
              </a:spcAft>
              <a:buNone/>
            </a:pPr>
            <a:endParaRPr sz="3000">
              <a:solidFill>
                <a:srgbClr val="000000"/>
              </a:solidFill>
              <a:highlight>
                <a:srgbClr val="FFFFFF"/>
              </a:highlight>
            </a:endParaRPr>
          </a:p>
          <a:p>
            <a:pPr marL="457200" lvl="0" indent="0" rtl="0">
              <a:spcBef>
                <a:spcPts val="0"/>
              </a:spcBef>
              <a:spcAft>
                <a:spcPts val="0"/>
              </a:spcAft>
              <a:buNone/>
            </a:pPr>
            <a:endParaRPr sz="2400">
              <a:solidFill>
                <a:srgbClr val="E06666"/>
              </a:solidFill>
              <a:latin typeface="Calibri"/>
              <a:ea typeface="Calibri"/>
              <a:cs typeface="Calibri"/>
              <a:sym typeface="Calibri"/>
            </a:endParaRPr>
          </a:p>
          <a:p>
            <a:pPr marL="457200" lvl="0" indent="0" rtl="0">
              <a:spcBef>
                <a:spcPts val="0"/>
              </a:spcBef>
              <a:spcAft>
                <a:spcPts val="0"/>
              </a:spcAft>
              <a:buNone/>
            </a:pPr>
            <a:endParaRPr sz="2400">
              <a:solidFill>
                <a:schemeClr val="dk1"/>
              </a:solidFill>
              <a:latin typeface="Calibri"/>
              <a:ea typeface="Calibri"/>
              <a:cs typeface="Calibri"/>
              <a:sym typeface="Calibri"/>
            </a:endParaRPr>
          </a:p>
          <a:p>
            <a:pPr marL="0" lvl="0" indent="-69850" rtl="0">
              <a:spcBef>
                <a:spcPts val="0"/>
              </a:spcBef>
              <a:spcAft>
                <a:spcPts val="0"/>
              </a:spcAft>
              <a:buClr>
                <a:schemeClr val="dk1"/>
              </a:buClr>
              <a:buSzPct val="45833"/>
              <a:buFont typeface="Arial"/>
              <a:buNone/>
            </a:pPr>
            <a:endParaRPr sz="2400">
              <a:solidFill>
                <a:schemeClr val="dk1"/>
              </a:solidFill>
              <a:latin typeface="Calibri"/>
              <a:ea typeface="Calibri"/>
              <a:cs typeface="Calibri"/>
              <a:sym typeface="Calibri"/>
            </a:endParaRPr>
          </a:p>
          <a:p>
            <a:pPr marL="0" lvl="0" indent="0" rtl="0">
              <a:spcBef>
                <a:spcPts val="0"/>
              </a:spcBef>
              <a:spcAft>
                <a:spcPts val="0"/>
              </a:spcAft>
              <a:buNone/>
            </a:pPr>
            <a:endParaRPr sz="3000">
              <a:solidFill>
                <a:srgbClr val="000000"/>
              </a:solidFill>
              <a:highlight>
                <a:srgbClr val="FFFFFF"/>
              </a:highlight>
            </a:endParaRPr>
          </a:p>
          <a:p>
            <a:pPr lvl="0" rtl="0">
              <a:spcBef>
                <a:spcPts val="0"/>
              </a:spcBef>
              <a:spcAft>
                <a:spcPts val="0"/>
              </a:spcAft>
              <a:buNone/>
            </a:pPr>
            <a:endParaRPr>
              <a:highlight>
                <a:srgbClr val="FFF2CC"/>
              </a:highlight>
            </a:endParaRPr>
          </a:p>
          <a:p>
            <a:pPr lvl="0">
              <a:spcBef>
                <a:spcPts val="0"/>
              </a:spcBef>
              <a:spcAft>
                <a:spcPts val="0"/>
              </a:spcAft>
              <a:buNone/>
            </a:pPr>
            <a:endParaRPr>
              <a:highlight>
                <a:srgbClr val="FFF2CC"/>
              </a:highlight>
            </a:endParaRPr>
          </a:p>
          <a:p>
            <a:pPr lvl="0">
              <a:spcBef>
                <a:spcPts val="0"/>
              </a:spcBef>
              <a:buNone/>
            </a:pPr>
            <a:endParaRP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sz="3600" b="1">
                <a:latin typeface="Calibri"/>
                <a:ea typeface="Calibri"/>
                <a:cs typeface="Calibri"/>
                <a:sym typeface="Calibri"/>
              </a:rPr>
              <a:t>NA Continued</a:t>
            </a:r>
          </a:p>
        </p:txBody>
      </p:sp>
      <p:sp>
        <p:nvSpPr>
          <p:cNvPr id="97" name="Shape 97"/>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419100" rtl="0">
              <a:spcBef>
                <a:spcPts val="0"/>
              </a:spcBef>
              <a:spcAft>
                <a:spcPts val="0"/>
              </a:spcAft>
              <a:buClr>
                <a:schemeClr val="dk1"/>
              </a:buClr>
              <a:buSzPct val="100000"/>
              <a:buFont typeface="Calibri"/>
              <a:buChar char="❏"/>
            </a:pPr>
            <a:r>
              <a:rPr lang="en" sz="3000">
                <a:solidFill>
                  <a:schemeClr val="dk1"/>
                </a:solidFill>
                <a:latin typeface="Calibri"/>
                <a:ea typeface="Calibri"/>
                <a:cs typeface="Calibri"/>
                <a:sym typeface="Calibri"/>
              </a:rPr>
              <a:t>Goals / Objectives:</a:t>
            </a:r>
          </a:p>
          <a:p>
            <a:pPr marL="457200" lvl="0" indent="0" rtl="0">
              <a:lnSpc>
                <a:spcPct val="110454"/>
              </a:lnSpc>
              <a:spcBef>
                <a:spcPts val="200"/>
              </a:spcBef>
              <a:spcAft>
                <a:spcPts val="1000"/>
              </a:spcAft>
              <a:buNone/>
            </a:pPr>
            <a:r>
              <a:rPr lang="en" sz="2400">
                <a:solidFill>
                  <a:schemeClr val="dk1"/>
                </a:solidFill>
                <a:highlight>
                  <a:srgbClr val="FFFFFF"/>
                </a:highlight>
                <a:latin typeface="Calibri"/>
                <a:ea typeface="Calibri"/>
                <a:cs typeface="Calibri"/>
                <a:sym typeface="Calibri"/>
              </a:rPr>
              <a:t>To increase participation through community engagement; more specifically, to involve and unite Westerville youth groups (Boy/Girl Scout Troops and sports teams) with the children receiving care from Nationwide Hospital.</a:t>
            </a:r>
          </a:p>
          <a:p>
            <a:pPr marL="457200" lvl="0" indent="0">
              <a:lnSpc>
                <a:spcPct val="110454"/>
              </a:lnSpc>
              <a:spcBef>
                <a:spcPts val="200"/>
              </a:spcBef>
              <a:spcAft>
                <a:spcPts val="1000"/>
              </a:spcAft>
              <a:buNone/>
            </a:pPr>
            <a:r>
              <a:rPr lang="en" sz="2400">
                <a:solidFill>
                  <a:schemeClr val="dk1"/>
                </a:solidFill>
                <a:highlight>
                  <a:srgbClr val="FFFFFF"/>
                </a:highlight>
                <a:latin typeface="Calibri"/>
                <a:ea typeface="Calibri"/>
                <a:cs typeface="Calibri"/>
                <a:sym typeface="Calibri"/>
              </a:rPr>
              <a:t>Spread awareness about the 4 families being featured at this year’s event.</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311700" y="166375"/>
            <a:ext cx="8520600" cy="851400"/>
          </a:xfrm>
          <a:prstGeom prst="rect">
            <a:avLst/>
          </a:prstGeom>
        </p:spPr>
        <p:txBody>
          <a:bodyPr lIns="91425" tIns="91425" rIns="91425" bIns="91425" anchor="t" anchorCtr="0">
            <a:noAutofit/>
          </a:bodyPr>
          <a:lstStyle/>
          <a:p>
            <a:pPr lvl="0" algn="ctr">
              <a:spcBef>
                <a:spcPts val="0"/>
              </a:spcBef>
              <a:buNone/>
            </a:pPr>
            <a:r>
              <a:rPr lang="en" sz="3600" b="1">
                <a:latin typeface="Calibri"/>
                <a:ea typeface="Calibri"/>
                <a:cs typeface="Calibri"/>
                <a:sym typeface="Calibri"/>
              </a:rPr>
              <a:t>Documentation</a:t>
            </a:r>
          </a:p>
        </p:txBody>
      </p:sp>
      <p:sp>
        <p:nvSpPr>
          <p:cNvPr id="103" name="Shape 103"/>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rtl="0">
              <a:spcBef>
                <a:spcPts val="0"/>
              </a:spcBef>
              <a:spcAft>
                <a:spcPts val="0"/>
              </a:spcAft>
              <a:buNone/>
            </a:pPr>
            <a:endParaRPr/>
          </a:p>
          <a:p>
            <a:pPr lvl="0" rtl="0">
              <a:spcBef>
                <a:spcPts val="0"/>
              </a:spcBef>
              <a:spcAft>
                <a:spcPts val="0"/>
              </a:spcAft>
              <a:buNone/>
            </a:pPr>
            <a:endParaRPr/>
          </a:p>
          <a:p>
            <a:pPr lvl="0" rtl="0">
              <a:spcBef>
                <a:spcPts val="0"/>
              </a:spcBef>
              <a:spcAft>
                <a:spcPts val="0"/>
              </a:spcAft>
              <a:buNone/>
            </a:pPr>
            <a:endParaRPr/>
          </a:p>
          <a:p>
            <a:pPr lvl="0" rtl="0">
              <a:spcBef>
                <a:spcPts val="0"/>
              </a:spcBef>
              <a:spcAft>
                <a:spcPts val="0"/>
              </a:spcAft>
              <a:buNone/>
            </a:pPr>
            <a:endParaRPr/>
          </a:p>
          <a:p>
            <a:pPr marL="457200" lvl="0" indent="-228600" rtl="0">
              <a:spcBef>
                <a:spcPts val="0"/>
              </a:spcBef>
              <a:spcAft>
                <a:spcPts val="0"/>
              </a:spcAft>
              <a:buChar char="-"/>
            </a:pPr>
            <a:endParaRPr/>
          </a:p>
          <a:p>
            <a:pPr lvl="0">
              <a:spcBef>
                <a:spcPts val="0"/>
              </a:spcBef>
              <a:buNone/>
            </a:pPr>
            <a:endParaRPr sz="1400"/>
          </a:p>
          <a:p>
            <a:pPr lvl="0">
              <a:spcBef>
                <a:spcPts val="0"/>
              </a:spcBef>
              <a:buNone/>
            </a:pPr>
            <a:endParaRPr/>
          </a:p>
        </p:txBody>
      </p:sp>
      <p:pic>
        <p:nvPicPr>
          <p:cNvPr id="104" name="Shape 104"/>
          <p:cNvPicPr preferRelativeResize="0"/>
          <p:nvPr/>
        </p:nvPicPr>
        <p:blipFill>
          <a:blip r:embed="rId3">
            <a:alphaModFix/>
          </a:blip>
          <a:stretch>
            <a:fillRect/>
          </a:stretch>
        </p:blipFill>
        <p:spPr>
          <a:xfrm>
            <a:off x="821825" y="998262"/>
            <a:ext cx="7500349" cy="3724824"/>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311700" y="292625"/>
            <a:ext cx="8520600" cy="572700"/>
          </a:xfrm>
          <a:prstGeom prst="rect">
            <a:avLst/>
          </a:prstGeom>
        </p:spPr>
        <p:txBody>
          <a:bodyPr lIns="91425" tIns="91425" rIns="91425" bIns="91425" anchor="t" anchorCtr="0">
            <a:noAutofit/>
          </a:bodyPr>
          <a:lstStyle/>
          <a:p>
            <a:pPr lvl="0" algn="ctr">
              <a:spcBef>
                <a:spcPts val="0"/>
              </a:spcBef>
              <a:buNone/>
            </a:pPr>
            <a:r>
              <a:rPr lang="en" sz="3600">
                <a:latin typeface="Calibri"/>
                <a:ea typeface="Calibri"/>
                <a:cs typeface="Calibri"/>
                <a:sym typeface="Calibri"/>
              </a:rPr>
              <a:t>Our Champions</a:t>
            </a:r>
          </a:p>
        </p:txBody>
      </p:sp>
      <p:sp>
        <p:nvSpPr>
          <p:cNvPr id="110" name="Shape 110"/>
          <p:cNvSpPr txBox="1"/>
          <p:nvPr/>
        </p:nvSpPr>
        <p:spPr>
          <a:xfrm>
            <a:off x="595600" y="1526425"/>
            <a:ext cx="6671100" cy="632700"/>
          </a:xfrm>
          <a:prstGeom prst="rect">
            <a:avLst/>
          </a:prstGeom>
          <a:noFill/>
          <a:ln>
            <a:noFill/>
          </a:ln>
        </p:spPr>
        <p:txBody>
          <a:bodyPr lIns="91425" tIns="91425" rIns="91425" bIns="91425" anchor="t" anchorCtr="0">
            <a:noAutofit/>
          </a:bodyPr>
          <a:lstStyle/>
          <a:p>
            <a:pPr lvl="0">
              <a:spcBef>
                <a:spcPts val="0"/>
              </a:spcBef>
              <a:buNone/>
            </a:pPr>
            <a:r>
              <a:rPr lang="en" u="sng">
                <a:solidFill>
                  <a:schemeClr val="hlink"/>
                </a:solidFill>
                <a:hlinkClick r:id="rId3"/>
              </a:rPr>
              <a:t>https://drive.google.com/open?id=0B2KngHxlJUExck8wLXJ0eGJwSk0</a:t>
            </a:r>
          </a:p>
        </p:txBody>
      </p:sp>
      <p:sp>
        <p:nvSpPr>
          <p:cNvPr id="111" name="Shape 111"/>
          <p:cNvSpPr txBox="1"/>
          <p:nvPr/>
        </p:nvSpPr>
        <p:spPr>
          <a:xfrm>
            <a:off x="595600" y="1194275"/>
            <a:ext cx="7587900" cy="572700"/>
          </a:xfrm>
          <a:prstGeom prst="rect">
            <a:avLst/>
          </a:prstGeom>
          <a:noFill/>
          <a:ln>
            <a:noFill/>
          </a:ln>
        </p:spPr>
        <p:txBody>
          <a:bodyPr lIns="91425" tIns="91425" rIns="91425" bIns="91425" anchor="t" anchorCtr="0">
            <a:noAutofit/>
          </a:bodyPr>
          <a:lstStyle/>
          <a:p>
            <a:pPr lvl="0">
              <a:spcBef>
                <a:spcPts val="0"/>
              </a:spcBef>
              <a:buNone/>
            </a:pPr>
            <a:r>
              <a:rPr lang="en"/>
              <a:t>Our 2016 Poster Design Templates (displayed all over campus the week of the event):</a:t>
            </a:r>
          </a:p>
        </p:txBody>
      </p:sp>
      <p:pic>
        <p:nvPicPr>
          <p:cNvPr id="112" name="Shape 112"/>
          <p:cNvPicPr preferRelativeResize="0"/>
          <p:nvPr/>
        </p:nvPicPr>
        <p:blipFill>
          <a:blip r:embed="rId4">
            <a:alphaModFix/>
          </a:blip>
          <a:stretch>
            <a:fillRect/>
          </a:stretch>
        </p:blipFill>
        <p:spPr>
          <a:xfrm>
            <a:off x="692899" y="2128299"/>
            <a:ext cx="1453800" cy="2182050"/>
          </a:xfrm>
          <a:prstGeom prst="rect">
            <a:avLst/>
          </a:prstGeom>
          <a:noFill/>
          <a:ln>
            <a:noFill/>
          </a:ln>
        </p:spPr>
      </p:pic>
      <p:sp>
        <p:nvSpPr>
          <p:cNvPr id="113" name="Shape 113"/>
          <p:cNvSpPr txBox="1"/>
          <p:nvPr/>
        </p:nvSpPr>
        <p:spPr>
          <a:xfrm>
            <a:off x="587600" y="4483875"/>
            <a:ext cx="1664400" cy="406200"/>
          </a:xfrm>
          <a:prstGeom prst="rect">
            <a:avLst/>
          </a:prstGeom>
          <a:noFill/>
          <a:ln>
            <a:noFill/>
          </a:ln>
        </p:spPr>
        <p:txBody>
          <a:bodyPr lIns="91425" tIns="91425" rIns="91425" bIns="91425" anchor="t" anchorCtr="0">
            <a:noAutofit/>
          </a:bodyPr>
          <a:lstStyle/>
          <a:p>
            <a:pPr lvl="0" algn="ctr">
              <a:spcBef>
                <a:spcPts val="0"/>
              </a:spcBef>
              <a:buNone/>
            </a:pPr>
            <a:r>
              <a:rPr lang="en"/>
              <a:t>Rayne McCann</a:t>
            </a:r>
          </a:p>
        </p:txBody>
      </p:sp>
      <p:pic>
        <p:nvPicPr>
          <p:cNvPr id="114" name="Shape 114"/>
          <p:cNvPicPr preferRelativeResize="0"/>
          <p:nvPr/>
        </p:nvPicPr>
        <p:blipFill>
          <a:blip r:embed="rId5">
            <a:alphaModFix/>
          </a:blip>
          <a:stretch>
            <a:fillRect/>
          </a:stretch>
        </p:blipFill>
        <p:spPr>
          <a:xfrm>
            <a:off x="2763324" y="2128300"/>
            <a:ext cx="1453800" cy="2182076"/>
          </a:xfrm>
          <a:prstGeom prst="rect">
            <a:avLst/>
          </a:prstGeom>
          <a:noFill/>
          <a:ln>
            <a:noFill/>
          </a:ln>
        </p:spPr>
      </p:pic>
      <p:sp>
        <p:nvSpPr>
          <p:cNvPr id="115" name="Shape 115"/>
          <p:cNvSpPr txBox="1"/>
          <p:nvPr/>
        </p:nvSpPr>
        <p:spPr>
          <a:xfrm>
            <a:off x="2561275" y="4483875"/>
            <a:ext cx="1705500" cy="297000"/>
          </a:xfrm>
          <a:prstGeom prst="rect">
            <a:avLst/>
          </a:prstGeom>
          <a:noFill/>
          <a:ln>
            <a:noFill/>
          </a:ln>
        </p:spPr>
        <p:txBody>
          <a:bodyPr lIns="91425" tIns="91425" rIns="91425" bIns="91425" anchor="t" anchorCtr="0">
            <a:noAutofit/>
          </a:bodyPr>
          <a:lstStyle/>
          <a:p>
            <a:pPr lvl="0" algn="ctr">
              <a:spcBef>
                <a:spcPts val="0"/>
              </a:spcBef>
              <a:buNone/>
            </a:pPr>
            <a:r>
              <a:rPr lang="en"/>
              <a:t>Reagan McGee</a:t>
            </a:r>
          </a:p>
        </p:txBody>
      </p:sp>
      <p:pic>
        <p:nvPicPr>
          <p:cNvPr id="116" name="Shape 116"/>
          <p:cNvPicPr preferRelativeResize="0"/>
          <p:nvPr/>
        </p:nvPicPr>
        <p:blipFill>
          <a:blip r:embed="rId6">
            <a:alphaModFix/>
          </a:blip>
          <a:stretch>
            <a:fillRect/>
          </a:stretch>
        </p:blipFill>
        <p:spPr>
          <a:xfrm>
            <a:off x="4833749" y="2128300"/>
            <a:ext cx="1453800" cy="2182066"/>
          </a:xfrm>
          <a:prstGeom prst="rect">
            <a:avLst/>
          </a:prstGeom>
          <a:noFill/>
          <a:ln>
            <a:noFill/>
          </a:ln>
        </p:spPr>
      </p:pic>
      <p:sp>
        <p:nvSpPr>
          <p:cNvPr id="117" name="Shape 117"/>
          <p:cNvSpPr txBox="1"/>
          <p:nvPr/>
        </p:nvSpPr>
        <p:spPr>
          <a:xfrm>
            <a:off x="4820700" y="4483875"/>
            <a:ext cx="1479900" cy="297000"/>
          </a:xfrm>
          <a:prstGeom prst="rect">
            <a:avLst/>
          </a:prstGeom>
          <a:noFill/>
          <a:ln>
            <a:noFill/>
          </a:ln>
        </p:spPr>
        <p:txBody>
          <a:bodyPr lIns="91425" tIns="91425" rIns="91425" bIns="91425" anchor="t" anchorCtr="0">
            <a:noAutofit/>
          </a:bodyPr>
          <a:lstStyle/>
          <a:p>
            <a:pPr lvl="0" algn="ctr">
              <a:spcBef>
                <a:spcPts val="0"/>
              </a:spcBef>
              <a:buNone/>
            </a:pPr>
            <a:r>
              <a:rPr lang="en"/>
              <a:t>James DeSantis</a:t>
            </a:r>
          </a:p>
        </p:txBody>
      </p:sp>
      <p:pic>
        <p:nvPicPr>
          <p:cNvPr id="118" name="Shape 118"/>
          <p:cNvPicPr preferRelativeResize="0"/>
          <p:nvPr/>
        </p:nvPicPr>
        <p:blipFill rotWithShape="1">
          <a:blip r:embed="rId7">
            <a:alphaModFix/>
          </a:blip>
          <a:srcRect l="21323" r="20762"/>
          <a:stretch/>
        </p:blipFill>
        <p:spPr>
          <a:xfrm>
            <a:off x="6866075" y="2128300"/>
            <a:ext cx="1565149" cy="2182074"/>
          </a:xfrm>
          <a:prstGeom prst="rect">
            <a:avLst/>
          </a:prstGeom>
          <a:noFill/>
          <a:ln>
            <a:noFill/>
          </a:ln>
        </p:spPr>
      </p:pic>
      <p:sp>
        <p:nvSpPr>
          <p:cNvPr id="119" name="Shape 119"/>
          <p:cNvSpPr txBox="1"/>
          <p:nvPr/>
        </p:nvSpPr>
        <p:spPr>
          <a:xfrm>
            <a:off x="6854525" y="4483875"/>
            <a:ext cx="1565100" cy="297000"/>
          </a:xfrm>
          <a:prstGeom prst="rect">
            <a:avLst/>
          </a:prstGeom>
          <a:noFill/>
          <a:ln>
            <a:noFill/>
          </a:ln>
        </p:spPr>
        <p:txBody>
          <a:bodyPr lIns="91425" tIns="91425" rIns="91425" bIns="91425" anchor="t" anchorCtr="0">
            <a:noAutofit/>
          </a:bodyPr>
          <a:lstStyle/>
          <a:p>
            <a:pPr lvl="0" algn="ctr">
              <a:spcBef>
                <a:spcPts val="0"/>
              </a:spcBef>
              <a:buNone/>
            </a:pPr>
            <a:r>
              <a:rPr lang="en"/>
              <a:t>Osh Bryant</a:t>
            </a:r>
          </a:p>
        </p:txBody>
      </p:sp>
    </p:spTree>
  </p:cSld>
  <p:clrMapOvr>
    <a:masterClrMapping/>
  </p:clrMapOvr>
  <p:transition spd="slow">
    <p:cut/>
  </p:transition>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722</Words>
  <Application>Microsoft Macintosh PowerPoint</Application>
  <PresentationFormat>On-screen Show (16:9)</PresentationFormat>
  <Paragraphs>76</Paragraphs>
  <Slides>16</Slides>
  <Notes>16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simple-light-2</vt:lpstr>
      <vt:lpstr>PowerPoint Presentation</vt:lpstr>
      <vt:lpstr>Rationale: </vt:lpstr>
      <vt:lpstr>Why we Dance!</vt:lpstr>
      <vt:lpstr>Project Description</vt:lpstr>
      <vt:lpstr>Description Continued</vt:lpstr>
      <vt:lpstr>Narrative Account</vt:lpstr>
      <vt:lpstr>NA Continued</vt:lpstr>
      <vt:lpstr>Documentation</vt:lpstr>
      <vt:lpstr>Our Champions</vt:lpstr>
      <vt:lpstr>PowerPoint Presentation</vt:lpstr>
      <vt:lpstr>PowerPoint Presentation</vt:lpstr>
      <vt:lpstr>PowerPoint Presentation</vt:lpstr>
      <vt:lpstr>Results</vt:lpstr>
      <vt:lpstr>Our OTTER-Legacy</vt:lpstr>
      <vt:lpstr>Effect</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Cara</dc:creator>
  <cp:lastModifiedBy>Brooke Jones</cp:lastModifiedBy>
  <cp:revision>2</cp:revision>
  <dcterms:modified xsi:type="dcterms:W3CDTF">2016-04-26T21:41:22Z</dcterms:modified>
</cp:coreProperties>
</file>