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2918400" cy="21945600"/>
  <p:notesSz cx="7010400" cy="9296400"/>
  <p:defaultTextStyle>
    <a:defPPr>
      <a:defRPr lang="en-US"/>
    </a:defPPr>
    <a:lvl1pPr algn="l" rtl="0" fontAlgn="base">
      <a:spcBef>
        <a:spcPct val="0"/>
      </a:spcBef>
      <a:spcAft>
        <a:spcPct val="0"/>
      </a:spcAft>
      <a:defRPr sz="1700" kern="1200">
        <a:solidFill>
          <a:schemeClr val="tx1"/>
        </a:solidFill>
        <a:latin typeface="Times New Roman" pitchFamily="18" charset="0"/>
        <a:ea typeface="+mn-ea"/>
        <a:cs typeface="+mn-cs"/>
      </a:defRPr>
    </a:lvl1pPr>
    <a:lvl2pPr marL="457200" algn="l" rtl="0" fontAlgn="base">
      <a:spcBef>
        <a:spcPct val="0"/>
      </a:spcBef>
      <a:spcAft>
        <a:spcPct val="0"/>
      </a:spcAft>
      <a:defRPr sz="1700" kern="1200">
        <a:solidFill>
          <a:schemeClr val="tx1"/>
        </a:solidFill>
        <a:latin typeface="Times New Roman" pitchFamily="18" charset="0"/>
        <a:ea typeface="+mn-ea"/>
        <a:cs typeface="+mn-cs"/>
      </a:defRPr>
    </a:lvl2pPr>
    <a:lvl3pPr marL="914400" algn="l" rtl="0" fontAlgn="base">
      <a:spcBef>
        <a:spcPct val="0"/>
      </a:spcBef>
      <a:spcAft>
        <a:spcPct val="0"/>
      </a:spcAft>
      <a:defRPr sz="1700" kern="1200">
        <a:solidFill>
          <a:schemeClr val="tx1"/>
        </a:solidFill>
        <a:latin typeface="Times New Roman" pitchFamily="18" charset="0"/>
        <a:ea typeface="+mn-ea"/>
        <a:cs typeface="+mn-cs"/>
      </a:defRPr>
    </a:lvl3pPr>
    <a:lvl4pPr marL="1371600" algn="l" rtl="0" fontAlgn="base">
      <a:spcBef>
        <a:spcPct val="0"/>
      </a:spcBef>
      <a:spcAft>
        <a:spcPct val="0"/>
      </a:spcAft>
      <a:defRPr sz="1700" kern="1200">
        <a:solidFill>
          <a:schemeClr val="tx1"/>
        </a:solidFill>
        <a:latin typeface="Times New Roman" pitchFamily="18" charset="0"/>
        <a:ea typeface="+mn-ea"/>
        <a:cs typeface="+mn-cs"/>
      </a:defRPr>
    </a:lvl4pPr>
    <a:lvl5pPr marL="1828800" algn="l" rtl="0" fontAlgn="base">
      <a:spcBef>
        <a:spcPct val="0"/>
      </a:spcBef>
      <a:spcAft>
        <a:spcPct val="0"/>
      </a:spcAft>
      <a:defRPr sz="1700" kern="1200">
        <a:solidFill>
          <a:schemeClr val="tx1"/>
        </a:solidFill>
        <a:latin typeface="Times New Roman" pitchFamily="18" charset="0"/>
        <a:ea typeface="+mn-ea"/>
        <a:cs typeface="+mn-cs"/>
      </a:defRPr>
    </a:lvl5pPr>
    <a:lvl6pPr marL="2286000" algn="l" defTabSz="914400" rtl="0" eaLnBrk="1" latinLnBrk="0" hangingPunct="1">
      <a:defRPr sz="1700" kern="1200">
        <a:solidFill>
          <a:schemeClr val="tx1"/>
        </a:solidFill>
        <a:latin typeface="Times New Roman" pitchFamily="18" charset="0"/>
        <a:ea typeface="+mn-ea"/>
        <a:cs typeface="+mn-cs"/>
      </a:defRPr>
    </a:lvl6pPr>
    <a:lvl7pPr marL="2743200" algn="l" defTabSz="914400" rtl="0" eaLnBrk="1" latinLnBrk="0" hangingPunct="1">
      <a:defRPr sz="1700" kern="1200">
        <a:solidFill>
          <a:schemeClr val="tx1"/>
        </a:solidFill>
        <a:latin typeface="Times New Roman" pitchFamily="18" charset="0"/>
        <a:ea typeface="+mn-ea"/>
        <a:cs typeface="+mn-cs"/>
      </a:defRPr>
    </a:lvl7pPr>
    <a:lvl8pPr marL="3200400" algn="l" defTabSz="914400" rtl="0" eaLnBrk="1" latinLnBrk="0" hangingPunct="1">
      <a:defRPr sz="1700" kern="1200">
        <a:solidFill>
          <a:schemeClr val="tx1"/>
        </a:solidFill>
        <a:latin typeface="Times New Roman" pitchFamily="18" charset="0"/>
        <a:ea typeface="+mn-ea"/>
        <a:cs typeface="+mn-cs"/>
      </a:defRPr>
    </a:lvl8pPr>
    <a:lvl9pPr marL="3657600" algn="l" defTabSz="914400" rtl="0" eaLnBrk="1" latinLnBrk="0" hangingPunct="1">
      <a:defRPr sz="17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7349">
          <p15:clr>
            <a:srgbClr val="A4A3A4"/>
          </p15:clr>
        </p15:guide>
        <p15:guide id="2" pos="1041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00"/>
    <a:srgbClr val="996633"/>
    <a:srgbClr val="CC6600"/>
    <a:srgbClr val="996600"/>
    <a:srgbClr val="CC9900"/>
    <a:srgbClr val="0000FF"/>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2" autoAdjust="0"/>
    <p:restoredTop sz="93933" autoAdjust="0"/>
  </p:normalViewPr>
  <p:slideViewPr>
    <p:cSldViewPr snapToGrid="0">
      <p:cViewPr>
        <p:scale>
          <a:sx n="40" d="100"/>
          <a:sy n="40" d="100"/>
        </p:scale>
        <p:origin x="-1824" y="-2112"/>
      </p:cViewPr>
      <p:guideLst>
        <p:guide orient="horz" pos="7349"/>
        <p:guide pos="10418"/>
      </p:guideLst>
    </p:cSldViewPr>
  </p:slideViewPr>
  <p:outlineViewPr>
    <p:cViewPr>
      <p:scale>
        <a:sx n="25" d="100"/>
        <a:sy n="25" d="100"/>
      </p:scale>
      <p:origin x="0" y="0"/>
    </p:cViewPr>
  </p:outlineViewPr>
  <p:notesTextViewPr>
    <p:cViewPr>
      <p:scale>
        <a:sx n="100" d="100"/>
        <a:sy n="100" d="100"/>
      </p:scale>
      <p:origin x="0" y="0"/>
    </p:cViewPr>
  </p:notesText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3" y="2"/>
            <a:ext cx="3038475" cy="464575"/>
          </a:xfrm>
          <a:prstGeom prst="rect">
            <a:avLst/>
          </a:prstGeom>
          <a:noFill/>
          <a:ln w="9525">
            <a:noFill/>
            <a:miter lim="800000"/>
            <a:headEnd/>
            <a:tailEnd/>
          </a:ln>
          <a:effectLst/>
        </p:spPr>
        <p:txBody>
          <a:bodyPr vert="horz" wrap="square" lIns="108783" tIns="54391" rIns="108783" bIns="54391" numCol="1" anchor="t" anchorCtr="0" compatLnSpc="1">
            <a:prstTxWarp prst="textNoShape">
              <a:avLst/>
            </a:prstTxWarp>
          </a:bodyPr>
          <a:lstStyle>
            <a:lvl1pPr defTabSz="1089025">
              <a:defRPr sz="1400"/>
            </a:lvl1pPr>
          </a:lstStyle>
          <a:p>
            <a:pPr>
              <a:defRPr/>
            </a:pPr>
            <a:endParaRPr lang="en-US" dirty="0"/>
          </a:p>
        </p:txBody>
      </p:sp>
      <p:sp>
        <p:nvSpPr>
          <p:cNvPr id="6147" name="Rectangle 3"/>
          <p:cNvSpPr>
            <a:spLocks noGrp="1" noChangeArrowheads="1"/>
          </p:cNvSpPr>
          <p:nvPr>
            <p:ph type="dt" sz="quarter" idx="1"/>
          </p:nvPr>
        </p:nvSpPr>
        <p:spPr bwMode="auto">
          <a:xfrm>
            <a:off x="3971928" y="2"/>
            <a:ext cx="3038475" cy="464575"/>
          </a:xfrm>
          <a:prstGeom prst="rect">
            <a:avLst/>
          </a:prstGeom>
          <a:noFill/>
          <a:ln w="9525">
            <a:noFill/>
            <a:miter lim="800000"/>
            <a:headEnd/>
            <a:tailEnd/>
          </a:ln>
          <a:effectLst/>
        </p:spPr>
        <p:txBody>
          <a:bodyPr vert="horz" wrap="square" lIns="108783" tIns="54391" rIns="108783" bIns="54391" numCol="1" anchor="t" anchorCtr="0" compatLnSpc="1">
            <a:prstTxWarp prst="textNoShape">
              <a:avLst/>
            </a:prstTxWarp>
          </a:bodyPr>
          <a:lstStyle>
            <a:lvl1pPr algn="r" defTabSz="1089025">
              <a:defRPr sz="1400"/>
            </a:lvl1pPr>
          </a:lstStyle>
          <a:p>
            <a:pPr>
              <a:defRPr/>
            </a:pPr>
            <a:endParaRPr lang="en-US" dirty="0"/>
          </a:p>
        </p:txBody>
      </p:sp>
      <p:sp>
        <p:nvSpPr>
          <p:cNvPr id="6148" name="Rectangle 4"/>
          <p:cNvSpPr>
            <a:spLocks noGrp="1" noChangeArrowheads="1"/>
          </p:cNvSpPr>
          <p:nvPr>
            <p:ph type="ftr" sz="quarter" idx="2"/>
          </p:nvPr>
        </p:nvSpPr>
        <p:spPr bwMode="auto">
          <a:xfrm>
            <a:off x="3" y="8831826"/>
            <a:ext cx="3038475" cy="464574"/>
          </a:xfrm>
          <a:prstGeom prst="rect">
            <a:avLst/>
          </a:prstGeom>
          <a:noFill/>
          <a:ln w="9525">
            <a:noFill/>
            <a:miter lim="800000"/>
            <a:headEnd/>
            <a:tailEnd/>
          </a:ln>
          <a:effectLst/>
        </p:spPr>
        <p:txBody>
          <a:bodyPr vert="horz" wrap="square" lIns="108783" tIns="54391" rIns="108783" bIns="54391" numCol="1" anchor="b" anchorCtr="0" compatLnSpc="1">
            <a:prstTxWarp prst="textNoShape">
              <a:avLst/>
            </a:prstTxWarp>
          </a:bodyPr>
          <a:lstStyle>
            <a:lvl1pPr defTabSz="1089025">
              <a:defRPr sz="1400"/>
            </a:lvl1pPr>
          </a:lstStyle>
          <a:p>
            <a:pPr>
              <a:defRPr/>
            </a:pPr>
            <a:endParaRPr lang="en-US" dirty="0"/>
          </a:p>
        </p:txBody>
      </p:sp>
      <p:sp>
        <p:nvSpPr>
          <p:cNvPr id="6149" name="Rectangle 5"/>
          <p:cNvSpPr>
            <a:spLocks noGrp="1" noChangeArrowheads="1"/>
          </p:cNvSpPr>
          <p:nvPr>
            <p:ph type="sldNum" sz="quarter" idx="3"/>
          </p:nvPr>
        </p:nvSpPr>
        <p:spPr bwMode="auto">
          <a:xfrm>
            <a:off x="3971928" y="8831826"/>
            <a:ext cx="3038475" cy="464574"/>
          </a:xfrm>
          <a:prstGeom prst="rect">
            <a:avLst/>
          </a:prstGeom>
          <a:noFill/>
          <a:ln w="9525">
            <a:noFill/>
            <a:miter lim="800000"/>
            <a:headEnd/>
            <a:tailEnd/>
          </a:ln>
          <a:effectLst/>
        </p:spPr>
        <p:txBody>
          <a:bodyPr vert="horz" wrap="square" lIns="108783" tIns="54391" rIns="108783" bIns="54391" numCol="1" anchor="b" anchorCtr="0" compatLnSpc="1">
            <a:prstTxWarp prst="textNoShape">
              <a:avLst/>
            </a:prstTxWarp>
          </a:bodyPr>
          <a:lstStyle>
            <a:lvl1pPr algn="r" defTabSz="1089025">
              <a:defRPr sz="1400"/>
            </a:lvl1pPr>
          </a:lstStyle>
          <a:p>
            <a:pPr>
              <a:defRPr/>
            </a:pPr>
            <a:fld id="{87AE1C5B-82C7-4323-A636-C178C0BCEC5E}" type="slidenum">
              <a:rPr lang="en-US"/>
              <a:pPr>
                <a:defRPr/>
              </a:pPr>
              <a:t>‹#›</a:t>
            </a:fld>
            <a:endParaRPr lang="en-US" dirty="0"/>
          </a:p>
        </p:txBody>
      </p:sp>
    </p:spTree>
    <p:extLst>
      <p:ext uri="{BB962C8B-B14F-4D97-AF65-F5344CB8AC3E}">
        <p14:creationId xmlns:p14="http://schemas.microsoft.com/office/powerpoint/2010/main" val="21271135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D840D6E8-4396-426B-88A9-E0224452E8A3}" type="datetimeFigureOut">
              <a:rPr lang="en-US" smtClean="0"/>
              <a:t>3/13/2019</a:t>
            </a:fld>
            <a:endParaRPr lang="en-US" dirty="0"/>
          </a:p>
        </p:txBody>
      </p:sp>
      <p:sp>
        <p:nvSpPr>
          <p:cNvPr id="4" name="Slide Image Placeholder 3"/>
          <p:cNvSpPr>
            <a:spLocks noGrp="1" noRot="1" noChangeAspect="1"/>
          </p:cNvSpPr>
          <p:nvPr>
            <p:ph type="sldImg" idx="2"/>
          </p:nvPr>
        </p:nvSpPr>
        <p:spPr>
          <a:xfrm>
            <a:off x="1152525" y="1162050"/>
            <a:ext cx="4705350" cy="3136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EBF5F00F-1399-4B24-BCE5-5D217F2EF41D}" type="slidenum">
              <a:rPr lang="en-US" smtClean="0"/>
              <a:t>‹#›</a:t>
            </a:fld>
            <a:endParaRPr lang="en-US" dirty="0"/>
          </a:p>
        </p:txBody>
      </p:sp>
    </p:spTree>
    <p:extLst>
      <p:ext uri="{BB962C8B-B14F-4D97-AF65-F5344CB8AC3E}">
        <p14:creationId xmlns:p14="http://schemas.microsoft.com/office/powerpoint/2010/main" val="3823276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F5F00F-1399-4B24-BCE5-5D217F2EF41D}" type="slidenum">
              <a:rPr lang="en-US" smtClean="0"/>
              <a:t>1</a:t>
            </a:fld>
            <a:endParaRPr lang="en-US" dirty="0"/>
          </a:p>
        </p:txBody>
      </p:sp>
    </p:spTree>
    <p:extLst>
      <p:ext uri="{BB962C8B-B14F-4D97-AF65-F5344CB8AC3E}">
        <p14:creationId xmlns:p14="http://schemas.microsoft.com/office/powerpoint/2010/main" val="2858835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4" y="6818086"/>
            <a:ext cx="27981275" cy="4702629"/>
          </a:xfrm>
        </p:spPr>
        <p:txBody>
          <a:bodyPr/>
          <a:lstStyle/>
          <a:p>
            <a:r>
              <a:rPr lang="en-US"/>
              <a:t>Click to edit Master title style</a:t>
            </a:r>
          </a:p>
        </p:txBody>
      </p:sp>
      <p:sp>
        <p:nvSpPr>
          <p:cNvPr id="3" name="Subtitle 2"/>
          <p:cNvSpPr>
            <a:spLocks noGrp="1"/>
          </p:cNvSpPr>
          <p:nvPr>
            <p:ph type="subTitle" idx="1"/>
          </p:nvPr>
        </p:nvSpPr>
        <p:spPr>
          <a:xfrm>
            <a:off x="4937125" y="12435115"/>
            <a:ext cx="23044150" cy="5609771"/>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0DCF164-FB8B-48C7-B030-EE13C2456E8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26478FB-7EB6-4E0B-814F-37B43F59DD1C}"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4" y="1950358"/>
            <a:ext cx="6994525" cy="1755684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468563" y="1950358"/>
            <a:ext cx="20834350" cy="1755684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89D198B-7245-444F-804A-C11066EAC8C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BEE445A-5212-42D4-B0B6-D1F6892EDD0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6" y="14102444"/>
            <a:ext cx="27981275" cy="435791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2600326" y="9301844"/>
            <a:ext cx="27981275" cy="4800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5713E59-87FE-47BA-BBA1-AD6C047F4F9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468564" y="6339115"/>
            <a:ext cx="13914437" cy="1316808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535400" y="6339115"/>
            <a:ext cx="13914438" cy="1316808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7DFE949-A4CB-4DBA-9AB1-78ADCE827D5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9" y="878114"/>
            <a:ext cx="29625925"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6239" y="4913086"/>
            <a:ext cx="14544675" cy="204651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646239" y="6959600"/>
            <a:ext cx="14544675" cy="1264375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725" y="4913086"/>
            <a:ext cx="14549438" cy="204651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6722725" y="6959600"/>
            <a:ext cx="14549438" cy="1264375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39602AC6-A7BC-412E-92B8-BCBF6016476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622648FF-1933-404F-8895-B6F678FE7B7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96C711B0-F19E-4FB7-BDE9-0A690022CE81}"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9" y="874486"/>
            <a:ext cx="10829925" cy="3717472"/>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2869863" y="874486"/>
            <a:ext cx="18402300" cy="1872887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6239" y="4591958"/>
            <a:ext cx="10829925" cy="15011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ACE9341-1964-4F8E-9C4B-99A0F5E9210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1" y="15361558"/>
            <a:ext cx="19751675" cy="181428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6451601" y="1961244"/>
            <a:ext cx="19751675" cy="1316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6451601" y="17175843"/>
            <a:ext cx="19751675" cy="25744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721F85C-E3C7-4E63-A590-6E08E178F17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468564" y="1950358"/>
            <a:ext cx="27981275" cy="3657600"/>
          </a:xfrm>
          <a:prstGeom prst="rect">
            <a:avLst/>
          </a:prstGeom>
          <a:noFill/>
          <a:ln w="9525">
            <a:noFill/>
            <a:miter lim="800000"/>
            <a:headEnd/>
            <a:tailEnd/>
          </a:ln>
        </p:spPr>
        <p:txBody>
          <a:bodyPr vert="horz" wrap="square" lIns="297681" tIns="148842" rIns="297681" bIns="148842"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2468564" y="6339115"/>
            <a:ext cx="27981275" cy="13168086"/>
          </a:xfrm>
          <a:prstGeom prst="rect">
            <a:avLst/>
          </a:prstGeom>
          <a:noFill/>
          <a:ln w="9525">
            <a:noFill/>
            <a:miter lim="800000"/>
            <a:headEnd/>
            <a:tailEnd/>
          </a:ln>
        </p:spPr>
        <p:txBody>
          <a:bodyPr vert="horz" wrap="square" lIns="297681" tIns="148842" rIns="297681" bIns="148842"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468563" y="19995244"/>
            <a:ext cx="6858000" cy="1462314"/>
          </a:xfrm>
          <a:prstGeom prst="rect">
            <a:avLst/>
          </a:prstGeom>
          <a:noFill/>
          <a:ln w="9525">
            <a:noFill/>
            <a:miter lim="800000"/>
            <a:headEnd/>
            <a:tailEnd/>
          </a:ln>
          <a:effectLst/>
        </p:spPr>
        <p:txBody>
          <a:bodyPr vert="horz" wrap="square" lIns="297681" tIns="148842" rIns="297681" bIns="148842" numCol="1" anchor="t" anchorCtr="0" compatLnSpc="1">
            <a:prstTxWarp prst="textNoShape">
              <a:avLst/>
            </a:prstTxWarp>
          </a:bodyPr>
          <a:lstStyle>
            <a:lvl1pPr>
              <a:defRPr sz="4600"/>
            </a:lvl1pPr>
          </a:lstStyle>
          <a:p>
            <a:pPr>
              <a:defRPr/>
            </a:pPr>
            <a:endParaRPr lang="en-US" dirty="0"/>
          </a:p>
        </p:txBody>
      </p:sp>
      <p:sp>
        <p:nvSpPr>
          <p:cNvPr id="1029" name="Rectangle 5"/>
          <p:cNvSpPr>
            <a:spLocks noGrp="1" noChangeArrowheads="1"/>
          </p:cNvSpPr>
          <p:nvPr>
            <p:ph type="ftr" sz="quarter" idx="3"/>
          </p:nvPr>
        </p:nvSpPr>
        <p:spPr bwMode="auto">
          <a:xfrm>
            <a:off x="11247439" y="19995244"/>
            <a:ext cx="10423525" cy="1462314"/>
          </a:xfrm>
          <a:prstGeom prst="rect">
            <a:avLst/>
          </a:prstGeom>
          <a:noFill/>
          <a:ln w="9525">
            <a:noFill/>
            <a:miter lim="800000"/>
            <a:headEnd/>
            <a:tailEnd/>
          </a:ln>
          <a:effectLst/>
        </p:spPr>
        <p:txBody>
          <a:bodyPr vert="horz" wrap="square" lIns="297681" tIns="148842" rIns="297681" bIns="148842" numCol="1" anchor="t" anchorCtr="0" compatLnSpc="1">
            <a:prstTxWarp prst="textNoShape">
              <a:avLst/>
            </a:prstTxWarp>
          </a:bodyPr>
          <a:lstStyle>
            <a:lvl1pPr algn="ctr">
              <a:defRPr sz="4600"/>
            </a:lvl1pPr>
          </a:lstStyle>
          <a:p>
            <a:pPr>
              <a:defRPr/>
            </a:pPr>
            <a:endParaRPr lang="en-US" dirty="0"/>
          </a:p>
        </p:txBody>
      </p:sp>
      <p:sp>
        <p:nvSpPr>
          <p:cNvPr id="1030" name="Rectangle 6"/>
          <p:cNvSpPr>
            <a:spLocks noGrp="1" noChangeArrowheads="1"/>
          </p:cNvSpPr>
          <p:nvPr>
            <p:ph type="sldNum" sz="quarter" idx="4"/>
          </p:nvPr>
        </p:nvSpPr>
        <p:spPr bwMode="auto">
          <a:xfrm>
            <a:off x="23591838" y="19995244"/>
            <a:ext cx="6858000" cy="1462314"/>
          </a:xfrm>
          <a:prstGeom prst="rect">
            <a:avLst/>
          </a:prstGeom>
          <a:noFill/>
          <a:ln w="9525">
            <a:noFill/>
            <a:miter lim="800000"/>
            <a:headEnd/>
            <a:tailEnd/>
          </a:ln>
          <a:effectLst/>
        </p:spPr>
        <p:txBody>
          <a:bodyPr vert="horz" wrap="square" lIns="297681" tIns="148842" rIns="297681" bIns="148842" numCol="1" anchor="t" anchorCtr="0" compatLnSpc="1">
            <a:prstTxWarp prst="textNoShape">
              <a:avLst/>
            </a:prstTxWarp>
          </a:bodyPr>
          <a:lstStyle>
            <a:lvl1pPr algn="r">
              <a:defRPr sz="4600"/>
            </a:lvl1pPr>
          </a:lstStyle>
          <a:p>
            <a:pPr>
              <a:defRPr/>
            </a:pPr>
            <a:fld id="{F5FC0057-BEF9-48D2-B9BB-C66E180D6D2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76563" rtl="0" eaLnBrk="0" fontAlgn="base" hangingPunct="0">
        <a:spcBef>
          <a:spcPct val="0"/>
        </a:spcBef>
        <a:spcAft>
          <a:spcPct val="0"/>
        </a:spcAft>
        <a:defRPr sz="14300">
          <a:solidFill>
            <a:schemeClr val="tx2"/>
          </a:solidFill>
          <a:latin typeface="+mj-lt"/>
          <a:ea typeface="+mj-ea"/>
          <a:cs typeface="+mj-cs"/>
        </a:defRPr>
      </a:lvl1pPr>
      <a:lvl2pPr algn="ctr" defTabSz="2976563" rtl="0" eaLnBrk="0" fontAlgn="base" hangingPunct="0">
        <a:spcBef>
          <a:spcPct val="0"/>
        </a:spcBef>
        <a:spcAft>
          <a:spcPct val="0"/>
        </a:spcAft>
        <a:defRPr sz="14300">
          <a:solidFill>
            <a:schemeClr val="tx2"/>
          </a:solidFill>
          <a:latin typeface="Times New Roman" pitchFamily="18" charset="0"/>
        </a:defRPr>
      </a:lvl2pPr>
      <a:lvl3pPr algn="ctr" defTabSz="2976563" rtl="0" eaLnBrk="0" fontAlgn="base" hangingPunct="0">
        <a:spcBef>
          <a:spcPct val="0"/>
        </a:spcBef>
        <a:spcAft>
          <a:spcPct val="0"/>
        </a:spcAft>
        <a:defRPr sz="14300">
          <a:solidFill>
            <a:schemeClr val="tx2"/>
          </a:solidFill>
          <a:latin typeface="Times New Roman" pitchFamily="18" charset="0"/>
        </a:defRPr>
      </a:lvl3pPr>
      <a:lvl4pPr algn="ctr" defTabSz="2976563" rtl="0" eaLnBrk="0" fontAlgn="base" hangingPunct="0">
        <a:spcBef>
          <a:spcPct val="0"/>
        </a:spcBef>
        <a:spcAft>
          <a:spcPct val="0"/>
        </a:spcAft>
        <a:defRPr sz="14300">
          <a:solidFill>
            <a:schemeClr val="tx2"/>
          </a:solidFill>
          <a:latin typeface="Times New Roman" pitchFamily="18" charset="0"/>
        </a:defRPr>
      </a:lvl4pPr>
      <a:lvl5pPr algn="ctr" defTabSz="2976563" rtl="0" eaLnBrk="0" fontAlgn="base" hangingPunct="0">
        <a:spcBef>
          <a:spcPct val="0"/>
        </a:spcBef>
        <a:spcAft>
          <a:spcPct val="0"/>
        </a:spcAft>
        <a:defRPr sz="14300">
          <a:solidFill>
            <a:schemeClr val="tx2"/>
          </a:solidFill>
          <a:latin typeface="Times New Roman" pitchFamily="18" charset="0"/>
        </a:defRPr>
      </a:lvl5pPr>
      <a:lvl6pPr marL="457200" algn="ctr" defTabSz="2976563" rtl="0" fontAlgn="base">
        <a:spcBef>
          <a:spcPct val="0"/>
        </a:spcBef>
        <a:spcAft>
          <a:spcPct val="0"/>
        </a:spcAft>
        <a:defRPr sz="14300">
          <a:solidFill>
            <a:schemeClr val="tx2"/>
          </a:solidFill>
          <a:latin typeface="Times New Roman" pitchFamily="18" charset="0"/>
        </a:defRPr>
      </a:lvl6pPr>
      <a:lvl7pPr marL="914400" algn="ctr" defTabSz="2976563" rtl="0" fontAlgn="base">
        <a:spcBef>
          <a:spcPct val="0"/>
        </a:spcBef>
        <a:spcAft>
          <a:spcPct val="0"/>
        </a:spcAft>
        <a:defRPr sz="14300">
          <a:solidFill>
            <a:schemeClr val="tx2"/>
          </a:solidFill>
          <a:latin typeface="Times New Roman" pitchFamily="18" charset="0"/>
        </a:defRPr>
      </a:lvl7pPr>
      <a:lvl8pPr marL="1371600" algn="ctr" defTabSz="2976563" rtl="0" fontAlgn="base">
        <a:spcBef>
          <a:spcPct val="0"/>
        </a:spcBef>
        <a:spcAft>
          <a:spcPct val="0"/>
        </a:spcAft>
        <a:defRPr sz="14300">
          <a:solidFill>
            <a:schemeClr val="tx2"/>
          </a:solidFill>
          <a:latin typeface="Times New Roman" pitchFamily="18" charset="0"/>
        </a:defRPr>
      </a:lvl8pPr>
      <a:lvl9pPr marL="1828800" algn="ctr" defTabSz="2976563" rtl="0" fontAlgn="base">
        <a:spcBef>
          <a:spcPct val="0"/>
        </a:spcBef>
        <a:spcAft>
          <a:spcPct val="0"/>
        </a:spcAft>
        <a:defRPr sz="14300">
          <a:solidFill>
            <a:schemeClr val="tx2"/>
          </a:solidFill>
          <a:latin typeface="Times New Roman" pitchFamily="18" charset="0"/>
        </a:defRPr>
      </a:lvl9pPr>
    </p:titleStyle>
    <p:bodyStyle>
      <a:lvl1pPr marL="1116013" indent="-1116013" algn="l" defTabSz="2976563" rtl="0" eaLnBrk="0" fontAlgn="base" hangingPunct="0">
        <a:spcBef>
          <a:spcPct val="20000"/>
        </a:spcBef>
        <a:spcAft>
          <a:spcPct val="0"/>
        </a:spcAft>
        <a:buChar char="•"/>
        <a:defRPr sz="10300">
          <a:solidFill>
            <a:schemeClr val="tx1"/>
          </a:solidFill>
          <a:latin typeface="+mn-lt"/>
          <a:ea typeface="+mn-ea"/>
          <a:cs typeface="+mn-cs"/>
        </a:defRPr>
      </a:lvl1pPr>
      <a:lvl2pPr marL="2417763" indent="-927100" algn="l" defTabSz="2976563" rtl="0" eaLnBrk="0" fontAlgn="base" hangingPunct="0">
        <a:spcBef>
          <a:spcPct val="20000"/>
        </a:spcBef>
        <a:spcAft>
          <a:spcPct val="0"/>
        </a:spcAft>
        <a:buChar char="–"/>
        <a:defRPr sz="9000">
          <a:solidFill>
            <a:schemeClr val="tx1"/>
          </a:solidFill>
          <a:latin typeface="+mn-lt"/>
        </a:defRPr>
      </a:lvl2pPr>
      <a:lvl3pPr marL="3721100" indent="-744538" algn="l" defTabSz="2976563" rtl="0" eaLnBrk="0" fontAlgn="base" hangingPunct="0">
        <a:spcBef>
          <a:spcPct val="20000"/>
        </a:spcBef>
        <a:spcAft>
          <a:spcPct val="0"/>
        </a:spcAft>
        <a:buChar char="•"/>
        <a:defRPr sz="7700">
          <a:solidFill>
            <a:schemeClr val="tx1"/>
          </a:solidFill>
          <a:latin typeface="+mn-lt"/>
        </a:defRPr>
      </a:lvl3pPr>
      <a:lvl4pPr marL="5211763" indent="-746125" algn="l" defTabSz="2976563" rtl="0" eaLnBrk="0" fontAlgn="base" hangingPunct="0">
        <a:spcBef>
          <a:spcPct val="20000"/>
        </a:spcBef>
        <a:spcAft>
          <a:spcPct val="0"/>
        </a:spcAft>
        <a:buChar char="–"/>
        <a:defRPr sz="6500">
          <a:solidFill>
            <a:schemeClr val="tx1"/>
          </a:solidFill>
          <a:latin typeface="+mn-lt"/>
        </a:defRPr>
      </a:lvl4pPr>
      <a:lvl5pPr marL="6697663" indent="-746125" algn="l" defTabSz="2976563" rtl="0" eaLnBrk="0" fontAlgn="base" hangingPunct="0">
        <a:spcBef>
          <a:spcPct val="20000"/>
        </a:spcBef>
        <a:spcAft>
          <a:spcPct val="0"/>
        </a:spcAft>
        <a:buChar char="»"/>
        <a:defRPr sz="6500">
          <a:solidFill>
            <a:schemeClr val="tx1"/>
          </a:solidFill>
          <a:latin typeface="+mn-lt"/>
        </a:defRPr>
      </a:lvl5pPr>
      <a:lvl6pPr marL="7154863" indent="-746125" algn="l" defTabSz="2976563" rtl="0" fontAlgn="base">
        <a:spcBef>
          <a:spcPct val="20000"/>
        </a:spcBef>
        <a:spcAft>
          <a:spcPct val="0"/>
        </a:spcAft>
        <a:buChar char="»"/>
        <a:defRPr sz="6500">
          <a:solidFill>
            <a:schemeClr val="tx1"/>
          </a:solidFill>
          <a:latin typeface="+mn-lt"/>
        </a:defRPr>
      </a:lvl6pPr>
      <a:lvl7pPr marL="7612063" indent="-746125" algn="l" defTabSz="2976563" rtl="0" fontAlgn="base">
        <a:spcBef>
          <a:spcPct val="20000"/>
        </a:spcBef>
        <a:spcAft>
          <a:spcPct val="0"/>
        </a:spcAft>
        <a:buChar char="»"/>
        <a:defRPr sz="6500">
          <a:solidFill>
            <a:schemeClr val="tx1"/>
          </a:solidFill>
          <a:latin typeface="+mn-lt"/>
        </a:defRPr>
      </a:lvl7pPr>
      <a:lvl8pPr marL="8069263" indent="-746125" algn="l" defTabSz="2976563" rtl="0" fontAlgn="base">
        <a:spcBef>
          <a:spcPct val="20000"/>
        </a:spcBef>
        <a:spcAft>
          <a:spcPct val="0"/>
        </a:spcAft>
        <a:buChar char="»"/>
        <a:defRPr sz="6500">
          <a:solidFill>
            <a:schemeClr val="tx1"/>
          </a:solidFill>
          <a:latin typeface="+mn-lt"/>
        </a:defRPr>
      </a:lvl8pPr>
      <a:lvl9pPr marL="8526463" indent="-746125" algn="l" defTabSz="2976563" rtl="0" fontAlgn="base">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4640"/>
          <p:cNvSpPr>
            <a:spLocks noChangeArrowheads="1"/>
          </p:cNvSpPr>
          <p:nvPr/>
        </p:nvSpPr>
        <p:spPr bwMode="auto">
          <a:xfrm>
            <a:off x="3365500" y="11254211"/>
            <a:ext cx="0" cy="276999"/>
          </a:xfrm>
          <a:prstGeom prst="rect">
            <a:avLst/>
          </a:prstGeom>
          <a:noFill/>
          <a:ln w="9525">
            <a:noFill/>
            <a:miter lim="800000"/>
            <a:headEnd/>
            <a:tailEnd/>
          </a:ln>
        </p:spPr>
        <p:txBody>
          <a:bodyPr wrap="none" lIns="0" tIns="0" rIns="0" bIns="0">
            <a:spAutoFit/>
          </a:bodyPr>
          <a:lstStyle/>
          <a:p>
            <a:endParaRPr lang="en-US" sz="1800" dirty="0"/>
          </a:p>
        </p:txBody>
      </p:sp>
      <p:sp>
        <p:nvSpPr>
          <p:cNvPr id="1031" name="Rectangle 4991"/>
          <p:cNvSpPr>
            <a:spLocks noChangeArrowheads="1"/>
          </p:cNvSpPr>
          <p:nvPr/>
        </p:nvSpPr>
        <p:spPr bwMode="auto">
          <a:xfrm>
            <a:off x="725489" y="4137857"/>
            <a:ext cx="6086475" cy="16935514"/>
          </a:xfrm>
          <a:prstGeom prst="rect">
            <a:avLst/>
          </a:prstGeom>
          <a:solidFill>
            <a:schemeClr val="bg1"/>
          </a:solidFill>
          <a:ln w="38100">
            <a:solidFill>
              <a:srgbClr val="FF0000"/>
            </a:solidFill>
            <a:miter lim="800000"/>
            <a:headEnd/>
            <a:tailEnd/>
          </a:ln>
        </p:spPr>
        <p:txBody>
          <a:bodyPr wrap="none" anchor="ctr"/>
          <a:lstStyle/>
          <a:p>
            <a:endParaRPr lang="en-US" sz="1800" dirty="0"/>
          </a:p>
          <a:p>
            <a:endParaRPr lang="en-US" dirty="0"/>
          </a:p>
        </p:txBody>
      </p:sp>
      <p:sp>
        <p:nvSpPr>
          <p:cNvPr id="1032" name="Rectangle 5060"/>
          <p:cNvSpPr>
            <a:spLocks noChangeArrowheads="1"/>
          </p:cNvSpPr>
          <p:nvPr/>
        </p:nvSpPr>
        <p:spPr bwMode="auto">
          <a:xfrm>
            <a:off x="7124238" y="637029"/>
            <a:ext cx="25061999" cy="1600438"/>
          </a:xfrm>
          <a:prstGeom prst="rect">
            <a:avLst/>
          </a:prstGeom>
          <a:solidFill>
            <a:srgbClr val="FF0000"/>
          </a:solidFill>
          <a:ln w="9525">
            <a:solidFill>
              <a:srgbClr val="000080"/>
            </a:solidFill>
            <a:miter lim="800000"/>
            <a:headEnd/>
            <a:tailEnd/>
          </a:ln>
        </p:spPr>
        <p:txBody>
          <a:bodyPr wrap="square" lIns="0" tIns="0" rIns="0" bIns="0">
            <a:spAutoFit/>
          </a:bodyPr>
          <a:lstStyle/>
          <a:p>
            <a:pPr algn="ctr"/>
            <a:r>
              <a:rPr lang="en-US" sz="6000" dirty="0">
                <a:solidFill>
                  <a:schemeClr val="bg1"/>
                </a:solidFill>
              </a:rPr>
              <a:t>OhioHealth Home Care: Functions of a Leader</a:t>
            </a:r>
          </a:p>
          <a:p>
            <a:pPr algn="ctr"/>
            <a:r>
              <a:rPr lang="en-US" sz="4400" i="1" dirty="0">
                <a:solidFill>
                  <a:schemeClr val="bg1"/>
                </a:solidFill>
                <a:latin typeface="Times" pitchFamily="18" charset="0"/>
              </a:rPr>
              <a:t>Presented By: Nicole Aral</a:t>
            </a:r>
          </a:p>
        </p:txBody>
      </p:sp>
      <p:sp>
        <p:nvSpPr>
          <p:cNvPr id="1034" name="Rectangle 5075"/>
          <p:cNvSpPr>
            <a:spLocks noChangeArrowheads="1"/>
          </p:cNvSpPr>
          <p:nvPr/>
        </p:nvSpPr>
        <p:spPr bwMode="auto">
          <a:xfrm>
            <a:off x="7104267" y="3515053"/>
            <a:ext cx="18584781" cy="18080814"/>
          </a:xfrm>
          <a:prstGeom prst="rect">
            <a:avLst/>
          </a:prstGeom>
          <a:noFill/>
          <a:ln w="38100">
            <a:solidFill>
              <a:srgbClr val="FF0000"/>
            </a:solidFill>
            <a:miter lim="800000"/>
            <a:headEnd/>
            <a:tailEnd/>
          </a:ln>
        </p:spPr>
        <p:txBody>
          <a:bodyPr wrap="none" anchor="ctr"/>
          <a:lstStyle/>
          <a:p>
            <a:endParaRPr lang="en-US" dirty="0"/>
          </a:p>
        </p:txBody>
      </p:sp>
      <p:sp>
        <p:nvSpPr>
          <p:cNvPr id="1035" name="Rectangle 5077"/>
          <p:cNvSpPr>
            <a:spLocks noChangeArrowheads="1"/>
          </p:cNvSpPr>
          <p:nvPr/>
        </p:nvSpPr>
        <p:spPr bwMode="auto">
          <a:xfrm>
            <a:off x="993557" y="4564319"/>
            <a:ext cx="5167312" cy="523220"/>
          </a:xfrm>
          <a:prstGeom prst="rect">
            <a:avLst/>
          </a:prstGeom>
          <a:solidFill>
            <a:srgbClr val="FF0000"/>
          </a:solidFill>
          <a:ln w="9525">
            <a:noFill/>
            <a:miter lim="800000"/>
            <a:headEnd/>
            <a:tailEnd/>
          </a:ln>
        </p:spPr>
        <p:txBody>
          <a:bodyPr>
            <a:spAutoFit/>
          </a:bodyPr>
          <a:lstStyle/>
          <a:p>
            <a:pPr algn="ctr" defTabSz="566738"/>
            <a:r>
              <a:rPr lang="en-US" sz="2800" b="1" dirty="0">
                <a:solidFill>
                  <a:schemeClr val="bg1"/>
                </a:solidFill>
                <a:latin typeface="Arial" charset="0"/>
                <a:cs typeface="Arial" charset="0"/>
              </a:rPr>
              <a:t>Introduction</a:t>
            </a:r>
          </a:p>
        </p:txBody>
      </p:sp>
      <p:sp>
        <p:nvSpPr>
          <p:cNvPr id="1036" name="Rectangle 5094"/>
          <p:cNvSpPr>
            <a:spLocks noChangeArrowheads="1"/>
          </p:cNvSpPr>
          <p:nvPr/>
        </p:nvSpPr>
        <p:spPr bwMode="auto">
          <a:xfrm>
            <a:off x="1129189" y="12010520"/>
            <a:ext cx="5167313" cy="523220"/>
          </a:xfrm>
          <a:prstGeom prst="rect">
            <a:avLst/>
          </a:prstGeom>
          <a:solidFill>
            <a:srgbClr val="FF0000"/>
          </a:solidFill>
          <a:ln w="9525">
            <a:noFill/>
            <a:miter lim="800000"/>
            <a:headEnd/>
            <a:tailEnd/>
          </a:ln>
        </p:spPr>
        <p:txBody>
          <a:bodyPr>
            <a:spAutoFit/>
          </a:bodyPr>
          <a:lstStyle/>
          <a:p>
            <a:pPr algn="ctr" defTabSz="566738"/>
            <a:r>
              <a:rPr lang="en-US" sz="2800" b="1" dirty="0">
                <a:solidFill>
                  <a:schemeClr val="bg1"/>
                </a:solidFill>
                <a:latin typeface="Arial" charset="0"/>
                <a:cs typeface="Arial" charset="0"/>
              </a:rPr>
              <a:t>Practicum Goals</a:t>
            </a:r>
          </a:p>
        </p:txBody>
      </p:sp>
      <p:sp>
        <p:nvSpPr>
          <p:cNvPr id="1037" name="Rectangle 5095"/>
          <p:cNvSpPr>
            <a:spLocks noChangeArrowheads="1"/>
          </p:cNvSpPr>
          <p:nvPr/>
        </p:nvSpPr>
        <p:spPr bwMode="auto">
          <a:xfrm>
            <a:off x="7393402" y="3200884"/>
            <a:ext cx="18016148" cy="523220"/>
          </a:xfrm>
          <a:prstGeom prst="rect">
            <a:avLst/>
          </a:prstGeom>
          <a:solidFill>
            <a:srgbClr val="FF0000"/>
          </a:solidFill>
          <a:ln w="9525">
            <a:noFill/>
            <a:miter lim="800000"/>
            <a:headEnd/>
            <a:tailEnd/>
          </a:ln>
        </p:spPr>
        <p:txBody>
          <a:bodyPr wrap="square">
            <a:spAutoFit/>
          </a:bodyPr>
          <a:lstStyle/>
          <a:p>
            <a:pPr algn="ctr" defTabSz="566738"/>
            <a:r>
              <a:rPr lang="en-US" sz="2800" b="1" dirty="0">
                <a:solidFill>
                  <a:schemeClr val="bg1"/>
                </a:solidFill>
                <a:latin typeface="Arial" charset="0"/>
                <a:cs typeface="Arial" charset="0"/>
              </a:rPr>
              <a:t>Goals &amp; Objectives of Leader </a:t>
            </a:r>
          </a:p>
        </p:txBody>
      </p:sp>
      <p:sp>
        <p:nvSpPr>
          <p:cNvPr id="1038" name="Rectangle 5097"/>
          <p:cNvSpPr>
            <a:spLocks noChangeArrowheads="1"/>
          </p:cNvSpPr>
          <p:nvPr/>
        </p:nvSpPr>
        <p:spPr bwMode="auto">
          <a:xfrm>
            <a:off x="26214062" y="3129491"/>
            <a:ext cx="5972175" cy="17943879"/>
          </a:xfrm>
          <a:prstGeom prst="rect">
            <a:avLst/>
          </a:prstGeom>
          <a:solidFill>
            <a:schemeClr val="bg1"/>
          </a:solidFill>
          <a:ln w="38100">
            <a:solidFill>
              <a:srgbClr val="FF0000"/>
            </a:solidFill>
            <a:miter lim="800000"/>
            <a:headEnd/>
            <a:tailEnd/>
          </a:ln>
        </p:spPr>
        <p:txBody>
          <a:bodyPr wrap="none" anchor="ctr"/>
          <a:lstStyle/>
          <a:p>
            <a:endParaRPr lang="en-US" dirty="0"/>
          </a:p>
        </p:txBody>
      </p:sp>
      <p:sp>
        <p:nvSpPr>
          <p:cNvPr id="28" name="Rectangle 5099"/>
          <p:cNvSpPr>
            <a:spLocks noChangeArrowheads="1"/>
          </p:cNvSpPr>
          <p:nvPr/>
        </p:nvSpPr>
        <p:spPr bwMode="auto">
          <a:xfrm>
            <a:off x="26512536" y="10545926"/>
            <a:ext cx="5167313" cy="523220"/>
          </a:xfrm>
          <a:prstGeom prst="rect">
            <a:avLst/>
          </a:prstGeom>
          <a:solidFill>
            <a:srgbClr val="FF0000"/>
          </a:solidFill>
          <a:ln w="9525">
            <a:noFill/>
            <a:miter lim="800000"/>
            <a:headEnd/>
            <a:tailEnd/>
          </a:ln>
        </p:spPr>
        <p:txBody>
          <a:bodyPr>
            <a:spAutoFit/>
          </a:bodyPr>
          <a:lstStyle/>
          <a:p>
            <a:pPr algn="ctr" defTabSz="566738"/>
            <a:r>
              <a:rPr lang="en-US" sz="2800" b="1" dirty="0">
                <a:solidFill>
                  <a:schemeClr val="bg1"/>
                </a:solidFill>
                <a:latin typeface="Arial" charset="0"/>
                <a:cs typeface="Arial" charset="0"/>
              </a:rPr>
              <a:t>Key Lessons Learned</a:t>
            </a:r>
          </a:p>
        </p:txBody>
      </p:sp>
      <p:sp>
        <p:nvSpPr>
          <p:cNvPr id="30" name="Rectangle 5099"/>
          <p:cNvSpPr>
            <a:spLocks noChangeArrowheads="1"/>
          </p:cNvSpPr>
          <p:nvPr/>
        </p:nvSpPr>
        <p:spPr bwMode="auto">
          <a:xfrm>
            <a:off x="26512538" y="3515053"/>
            <a:ext cx="5167313" cy="523220"/>
          </a:xfrm>
          <a:prstGeom prst="rect">
            <a:avLst/>
          </a:prstGeom>
          <a:solidFill>
            <a:srgbClr val="FF0000"/>
          </a:solidFill>
          <a:ln w="9525">
            <a:noFill/>
            <a:miter lim="800000"/>
            <a:headEnd/>
            <a:tailEnd/>
          </a:ln>
        </p:spPr>
        <p:txBody>
          <a:bodyPr>
            <a:spAutoFit/>
          </a:bodyPr>
          <a:lstStyle/>
          <a:p>
            <a:pPr algn="ctr" defTabSz="566738"/>
            <a:r>
              <a:rPr lang="en-US" sz="2800" b="1" dirty="0">
                <a:solidFill>
                  <a:schemeClr val="bg1"/>
                </a:solidFill>
                <a:latin typeface="Arial" charset="0"/>
                <a:cs typeface="Arial" charset="0"/>
              </a:rPr>
              <a:t>Achievements</a:t>
            </a:r>
          </a:p>
        </p:txBody>
      </p:sp>
      <p:pic>
        <p:nvPicPr>
          <p:cNvPr id="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733" y="206266"/>
            <a:ext cx="4881462" cy="3667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BB419503-7DCB-411B-8A67-319039BD542C}"/>
              </a:ext>
            </a:extLst>
          </p:cNvPr>
          <p:cNvSpPr txBox="1"/>
          <p:nvPr/>
        </p:nvSpPr>
        <p:spPr>
          <a:xfrm>
            <a:off x="993557" y="5513104"/>
            <a:ext cx="5705233" cy="6001643"/>
          </a:xfrm>
          <a:prstGeom prst="rect">
            <a:avLst/>
          </a:prstGeom>
          <a:noFill/>
        </p:spPr>
        <p:txBody>
          <a:bodyPr wrap="square" rtlCol="0">
            <a:spAutoFit/>
          </a:bodyPr>
          <a:lstStyle/>
          <a:p>
            <a:r>
              <a:rPr lang="en-US" sz="2400" dirty="0"/>
              <a:t>I completed 250 hours of my practicum under the direction of Kate Toopes, System Director of Home Care at OhioHealth. I supported her in her day to day activities.</a:t>
            </a:r>
          </a:p>
          <a:p>
            <a:r>
              <a:rPr lang="en-US" sz="2400" dirty="0"/>
              <a:t> </a:t>
            </a:r>
          </a:p>
          <a:p>
            <a:r>
              <a:rPr lang="en-US" sz="2400" dirty="0"/>
              <a:t>OhioHealth Home Care provides skilled in-home services for adults to receive day-to-day help with the personal care they need. Your doctor may recommend it after hospitalization or surgery. Home Care helps provide the best quality of life possible as the patient’s heal, and it can prevent a return hospital or emergency visit. Based on the patient’s needs, the Home Health team may include nurses, therapists, home health aides, social workers and dieticians.</a:t>
            </a:r>
          </a:p>
        </p:txBody>
      </p:sp>
      <p:sp>
        <p:nvSpPr>
          <p:cNvPr id="3" name="TextBox 2">
            <a:extLst>
              <a:ext uri="{FF2B5EF4-FFF2-40B4-BE49-F238E27FC236}">
                <a16:creationId xmlns:a16="http://schemas.microsoft.com/office/drawing/2014/main" id="{2704F5D7-B54F-4AF8-8876-B6CD5D69EABB}"/>
              </a:ext>
            </a:extLst>
          </p:cNvPr>
          <p:cNvSpPr txBox="1"/>
          <p:nvPr/>
        </p:nvSpPr>
        <p:spPr>
          <a:xfrm>
            <a:off x="856059" y="12701524"/>
            <a:ext cx="5825333" cy="7802136"/>
          </a:xfrm>
          <a:prstGeom prst="rect">
            <a:avLst/>
          </a:prstGeom>
          <a:noFill/>
        </p:spPr>
        <p:txBody>
          <a:bodyPr wrap="square" rtlCol="0">
            <a:spAutoFit/>
          </a:bodyPr>
          <a:lstStyle/>
          <a:p>
            <a:pPr marL="342900" indent="-342900">
              <a:buFont typeface="+mj-lt"/>
              <a:buAutoNum type="arabicPeriod"/>
            </a:pPr>
            <a:r>
              <a:rPr lang="en-US" sz="2200" dirty="0"/>
              <a:t>Participate in management meetings to better understand strategy development, decision making process and leadership styles. Observe how these decisions effect day to day operations, how issues are addressed, and success rate of implementation.</a:t>
            </a:r>
          </a:p>
          <a:p>
            <a:pPr marL="342900" indent="-342900">
              <a:buFont typeface="+mj-lt"/>
              <a:buAutoNum type="arabicPeriod"/>
            </a:pPr>
            <a:r>
              <a:rPr lang="en-US" sz="2200" dirty="0"/>
              <a:t>Learn Lean Management principles applied in Home Care and understand its impact on people, process, work environment and business metrics.</a:t>
            </a:r>
          </a:p>
          <a:p>
            <a:pPr marL="342900" indent="-342900">
              <a:buFont typeface="+mj-lt"/>
              <a:buAutoNum type="arabicPeriod"/>
            </a:pPr>
            <a:r>
              <a:rPr lang="en-US" sz="2200" dirty="0"/>
              <a:t>Explore how the Director managed different locations in the state. To further understand the range of issues they are facing, develop suggestions or participate in efforts for improvement. </a:t>
            </a:r>
          </a:p>
          <a:p>
            <a:pPr marL="342900" indent="-342900">
              <a:buFont typeface="+mj-lt"/>
              <a:buAutoNum type="arabicPeriod"/>
            </a:pPr>
            <a:r>
              <a:rPr lang="en-US" sz="2200" dirty="0"/>
              <a:t>Increase my understanding of the Home Care system, how it works and apply this knowledge by engaging in projects.</a:t>
            </a:r>
          </a:p>
          <a:p>
            <a:pPr marL="342900" indent="-342900">
              <a:buFont typeface="+mj-lt"/>
              <a:buAutoNum type="arabicPeriod"/>
            </a:pPr>
            <a:r>
              <a:rPr lang="en-US" sz="2200" dirty="0"/>
              <a:t>Improve teamwork and personal communication skills. Utilize practicum as a gateway into a management role within the healthcare field. </a:t>
            </a:r>
          </a:p>
          <a:p>
            <a:endParaRPr lang="en-US" dirty="0"/>
          </a:p>
        </p:txBody>
      </p:sp>
      <p:graphicFrame>
        <p:nvGraphicFramePr>
          <p:cNvPr id="6" name="Table 5">
            <a:extLst>
              <a:ext uri="{FF2B5EF4-FFF2-40B4-BE49-F238E27FC236}">
                <a16:creationId xmlns:a16="http://schemas.microsoft.com/office/drawing/2014/main" id="{20589C4C-44FD-4AE0-9380-46FE2A6435CD}"/>
              </a:ext>
            </a:extLst>
          </p:cNvPr>
          <p:cNvGraphicFramePr>
            <a:graphicFrameLocks noGrp="1"/>
          </p:cNvGraphicFramePr>
          <p:nvPr>
            <p:extLst>
              <p:ext uri="{D42A27DB-BD31-4B8C-83A1-F6EECF244321}">
                <p14:modId xmlns:p14="http://schemas.microsoft.com/office/powerpoint/2010/main" val="120986010"/>
              </p:ext>
            </p:extLst>
          </p:nvPr>
        </p:nvGraphicFramePr>
        <p:xfrm>
          <a:off x="7500757" y="4058302"/>
          <a:ext cx="8596083" cy="1151238"/>
        </p:xfrm>
        <a:graphic>
          <a:graphicData uri="http://schemas.openxmlformats.org/drawingml/2006/table">
            <a:tbl>
              <a:tblPr firstRow="1" bandRow="1">
                <a:tableStyleId>{5940675A-B579-460E-94D1-54222C63F5DA}</a:tableStyleId>
              </a:tblPr>
              <a:tblGrid>
                <a:gridCol w="2448786">
                  <a:extLst>
                    <a:ext uri="{9D8B030D-6E8A-4147-A177-3AD203B41FA5}">
                      <a16:colId xmlns:a16="http://schemas.microsoft.com/office/drawing/2014/main" val="3109727860"/>
                    </a:ext>
                  </a:extLst>
                </a:gridCol>
                <a:gridCol w="3352800">
                  <a:extLst>
                    <a:ext uri="{9D8B030D-6E8A-4147-A177-3AD203B41FA5}">
                      <a16:colId xmlns:a16="http://schemas.microsoft.com/office/drawing/2014/main" val="486661127"/>
                    </a:ext>
                  </a:extLst>
                </a:gridCol>
                <a:gridCol w="2794497">
                  <a:extLst>
                    <a:ext uri="{9D8B030D-6E8A-4147-A177-3AD203B41FA5}">
                      <a16:colId xmlns:a16="http://schemas.microsoft.com/office/drawing/2014/main" val="3249070107"/>
                    </a:ext>
                  </a:extLst>
                </a:gridCol>
              </a:tblGrid>
              <a:tr h="554562">
                <a:tc>
                  <a:txBody>
                    <a:bodyPr/>
                    <a:lstStyle/>
                    <a:p>
                      <a:pPr marL="0" marR="0" algn="ctr">
                        <a:lnSpc>
                          <a:spcPct val="100000"/>
                        </a:lnSpc>
                      </a:pPr>
                      <a:r>
                        <a:rPr lang="en-US" sz="2200" dirty="0">
                          <a:solidFill>
                            <a:srgbClr val="000000"/>
                          </a:solidFill>
                          <a:effectLst/>
                          <a:latin typeface="+mj-lt"/>
                          <a:ea typeface="Times New Roman" panose="02020603050405020304" pitchFamily="18" charset="0"/>
                        </a:rPr>
                        <a:t>OHIOHEALTH HOME HEALTH</a:t>
                      </a:r>
                      <a:endParaRPr lang="en-US" sz="2200" dirty="0">
                        <a:effectLst/>
                        <a:latin typeface="+mj-lt"/>
                        <a:ea typeface="Times New Roman" panose="02020603050405020304" pitchFamily="18" charset="0"/>
                      </a:endParaRPr>
                    </a:p>
                  </a:txBody>
                  <a:tcPr marL="68580" marR="68580" marT="0" marB="0"/>
                </a:tc>
                <a:tc>
                  <a:txBody>
                    <a:bodyPr/>
                    <a:lstStyle/>
                    <a:p>
                      <a:pPr marL="0" marR="0" algn="ctr">
                        <a:lnSpc>
                          <a:spcPct val="100000"/>
                        </a:lnSpc>
                      </a:pPr>
                      <a:r>
                        <a:rPr lang="en-US" sz="2200" dirty="0">
                          <a:solidFill>
                            <a:srgbClr val="000000"/>
                          </a:solidFill>
                          <a:effectLst/>
                          <a:latin typeface="+mj-lt"/>
                          <a:ea typeface="Times New Roman" panose="02020603050405020304" pitchFamily="18" charset="0"/>
                        </a:rPr>
                        <a:t>QUALITY OF PATIENT CARE</a:t>
                      </a:r>
                      <a:endParaRPr lang="en-US" sz="2200" dirty="0">
                        <a:effectLst/>
                        <a:latin typeface="+mj-lt"/>
                        <a:ea typeface="Times New Roman" panose="02020603050405020304" pitchFamily="18" charset="0"/>
                      </a:endParaRPr>
                    </a:p>
                  </a:txBody>
                  <a:tcPr marL="68580" marR="68580" marT="0" marB="0"/>
                </a:tc>
                <a:tc>
                  <a:txBody>
                    <a:bodyPr/>
                    <a:lstStyle/>
                    <a:p>
                      <a:pPr marL="0" marR="0" algn="ctr">
                        <a:lnSpc>
                          <a:spcPct val="100000"/>
                        </a:lnSpc>
                      </a:pPr>
                      <a:r>
                        <a:rPr lang="en-US" sz="2200" dirty="0">
                          <a:solidFill>
                            <a:srgbClr val="000000"/>
                          </a:solidFill>
                          <a:effectLst/>
                          <a:latin typeface="+mj-lt"/>
                          <a:ea typeface="Times New Roman" panose="02020603050405020304" pitchFamily="18" charset="0"/>
                        </a:rPr>
                        <a:t>PATIENT (HHCAHPS) SURVEY</a:t>
                      </a:r>
                      <a:endParaRPr lang="en-US" sz="2200" dirty="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840499849"/>
                  </a:ext>
                </a:extLst>
              </a:tr>
              <a:tr h="480678">
                <a:tc>
                  <a:txBody>
                    <a:bodyPr/>
                    <a:lstStyle/>
                    <a:p>
                      <a:pPr marL="457200" algn="l"/>
                      <a:r>
                        <a:rPr lang="en-US" sz="2200" kern="1200" dirty="0">
                          <a:solidFill>
                            <a:schemeClr val="tx1"/>
                          </a:solidFill>
                          <a:effectLst/>
                          <a:latin typeface="+mn-lt"/>
                          <a:ea typeface="+mn-ea"/>
                          <a:cs typeface="+mn-cs"/>
                        </a:rPr>
                        <a:t>   RATING</a:t>
                      </a:r>
                      <a:endParaRPr lang="en-US" sz="2200" dirty="0"/>
                    </a:p>
                  </a:txBody>
                  <a:tcPr/>
                </a:tc>
                <a:tc>
                  <a:txBody>
                    <a:bodyPr/>
                    <a:lstStyle/>
                    <a:p>
                      <a:endParaRPr lang="en-US" sz="2400" dirty="0"/>
                    </a:p>
                  </a:txBody>
                  <a:tcPr/>
                </a:tc>
                <a:tc>
                  <a:txBody>
                    <a:bodyPr/>
                    <a:lstStyle/>
                    <a:p>
                      <a:endParaRPr lang="en-US" sz="2400" dirty="0"/>
                    </a:p>
                  </a:txBody>
                  <a:tcPr/>
                </a:tc>
                <a:extLst>
                  <a:ext uri="{0D108BD9-81ED-4DB2-BD59-A6C34878D82A}">
                    <a16:rowId xmlns:a16="http://schemas.microsoft.com/office/drawing/2014/main" val="3251238186"/>
                  </a:ext>
                </a:extLst>
              </a:tr>
            </a:tbl>
          </a:graphicData>
        </a:graphic>
      </p:graphicFrame>
      <p:grpSp>
        <p:nvGrpSpPr>
          <p:cNvPr id="11" name="Group 10">
            <a:extLst>
              <a:ext uri="{FF2B5EF4-FFF2-40B4-BE49-F238E27FC236}">
                <a16:creationId xmlns:a16="http://schemas.microsoft.com/office/drawing/2014/main" id="{05133389-A2A4-4D88-9F42-9A725592050F}"/>
              </a:ext>
            </a:extLst>
          </p:cNvPr>
          <p:cNvGrpSpPr/>
          <p:nvPr/>
        </p:nvGrpSpPr>
        <p:grpSpPr>
          <a:xfrm>
            <a:off x="10742234" y="4853244"/>
            <a:ext cx="1602166" cy="255166"/>
            <a:chOff x="13221176" y="4823412"/>
            <a:chExt cx="3956581" cy="595511"/>
          </a:xfrm>
        </p:grpSpPr>
        <p:sp>
          <p:nvSpPr>
            <p:cNvPr id="7" name="Star: 5 Points 6">
              <a:extLst>
                <a:ext uri="{FF2B5EF4-FFF2-40B4-BE49-F238E27FC236}">
                  <a16:creationId xmlns:a16="http://schemas.microsoft.com/office/drawing/2014/main" id="{F641A07D-DBE1-439B-9393-4141573315E2}"/>
                </a:ext>
              </a:extLst>
            </p:cNvPr>
            <p:cNvSpPr/>
            <p:nvPr/>
          </p:nvSpPr>
          <p:spPr bwMode="auto">
            <a:xfrm>
              <a:off x="13221176" y="4825379"/>
              <a:ext cx="721755" cy="593544"/>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66738"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chemeClr val="tx1"/>
                </a:solidFill>
                <a:effectLst/>
                <a:latin typeface="Times New Roman" pitchFamily="18" charset="0"/>
              </a:endParaRPr>
            </a:p>
          </p:txBody>
        </p:sp>
        <p:sp>
          <p:nvSpPr>
            <p:cNvPr id="23" name="Star: 5 Points 22">
              <a:extLst>
                <a:ext uri="{FF2B5EF4-FFF2-40B4-BE49-F238E27FC236}">
                  <a16:creationId xmlns:a16="http://schemas.microsoft.com/office/drawing/2014/main" id="{F83071C9-EA31-47DE-9F4B-623A0CC20E80}"/>
                </a:ext>
              </a:extLst>
            </p:cNvPr>
            <p:cNvSpPr/>
            <p:nvPr/>
          </p:nvSpPr>
          <p:spPr bwMode="auto">
            <a:xfrm>
              <a:off x="14041635" y="4823412"/>
              <a:ext cx="721755" cy="593544"/>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66738"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chemeClr val="tx1"/>
                </a:solidFill>
                <a:effectLst/>
                <a:latin typeface="Times New Roman" pitchFamily="18" charset="0"/>
              </a:endParaRPr>
            </a:p>
          </p:txBody>
        </p:sp>
        <p:sp>
          <p:nvSpPr>
            <p:cNvPr id="25" name="Star: 5 Points 24">
              <a:extLst>
                <a:ext uri="{FF2B5EF4-FFF2-40B4-BE49-F238E27FC236}">
                  <a16:creationId xmlns:a16="http://schemas.microsoft.com/office/drawing/2014/main" id="{2C60CA53-FB77-49DB-BEC1-8A12F99BCEA6}"/>
                </a:ext>
              </a:extLst>
            </p:cNvPr>
            <p:cNvSpPr/>
            <p:nvPr/>
          </p:nvSpPr>
          <p:spPr bwMode="auto">
            <a:xfrm>
              <a:off x="14864436" y="4825379"/>
              <a:ext cx="721755" cy="593544"/>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66738"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chemeClr val="tx1"/>
                </a:solidFill>
                <a:effectLst/>
                <a:latin typeface="Times New Roman" pitchFamily="18" charset="0"/>
              </a:endParaRPr>
            </a:p>
          </p:txBody>
        </p:sp>
        <p:sp>
          <p:nvSpPr>
            <p:cNvPr id="26" name="Star: 5 Points 25">
              <a:extLst>
                <a:ext uri="{FF2B5EF4-FFF2-40B4-BE49-F238E27FC236}">
                  <a16:creationId xmlns:a16="http://schemas.microsoft.com/office/drawing/2014/main" id="{774D5609-548B-462B-A3CF-732F8B6A7CBB}"/>
                </a:ext>
              </a:extLst>
            </p:cNvPr>
            <p:cNvSpPr/>
            <p:nvPr/>
          </p:nvSpPr>
          <p:spPr bwMode="auto">
            <a:xfrm>
              <a:off x="15684895" y="4823412"/>
              <a:ext cx="721755" cy="593544"/>
            </a:xfrm>
            <a:prstGeom prst="star5">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66738"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chemeClr val="tx1"/>
                </a:solidFill>
                <a:effectLst/>
                <a:latin typeface="Times New Roman" pitchFamily="18" charset="0"/>
              </a:endParaRPr>
            </a:p>
          </p:txBody>
        </p:sp>
        <p:sp>
          <p:nvSpPr>
            <p:cNvPr id="27" name="Star: 5 Points 26">
              <a:extLst>
                <a:ext uri="{FF2B5EF4-FFF2-40B4-BE49-F238E27FC236}">
                  <a16:creationId xmlns:a16="http://schemas.microsoft.com/office/drawing/2014/main" id="{973E7C7D-BB7D-4F06-A218-5B8DD78AC746}"/>
                </a:ext>
              </a:extLst>
            </p:cNvPr>
            <p:cNvSpPr/>
            <p:nvPr/>
          </p:nvSpPr>
          <p:spPr bwMode="auto">
            <a:xfrm>
              <a:off x="16456002" y="4824573"/>
              <a:ext cx="721755" cy="593544"/>
            </a:xfrm>
            <a:prstGeom prst="star5">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66738"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chemeClr val="tx1"/>
                </a:solidFill>
                <a:effectLst/>
                <a:latin typeface="Times New Roman" pitchFamily="18" charset="0"/>
              </a:endParaRPr>
            </a:p>
          </p:txBody>
        </p:sp>
      </p:grpSp>
      <p:grpSp>
        <p:nvGrpSpPr>
          <p:cNvPr id="5" name="Group 4">
            <a:extLst>
              <a:ext uri="{FF2B5EF4-FFF2-40B4-BE49-F238E27FC236}">
                <a16:creationId xmlns:a16="http://schemas.microsoft.com/office/drawing/2014/main" id="{4084DBA7-5EC9-49AE-BE53-4E1C06C91039}"/>
              </a:ext>
            </a:extLst>
          </p:cNvPr>
          <p:cNvGrpSpPr/>
          <p:nvPr/>
        </p:nvGrpSpPr>
        <p:grpSpPr>
          <a:xfrm>
            <a:off x="14039368" y="4852732"/>
            <a:ext cx="1315518" cy="262650"/>
            <a:chOff x="19042735" y="4864431"/>
            <a:chExt cx="3956581" cy="595511"/>
          </a:xfrm>
        </p:grpSpPr>
        <p:sp>
          <p:nvSpPr>
            <p:cNvPr id="29" name="Star: 5 Points 28">
              <a:extLst>
                <a:ext uri="{FF2B5EF4-FFF2-40B4-BE49-F238E27FC236}">
                  <a16:creationId xmlns:a16="http://schemas.microsoft.com/office/drawing/2014/main" id="{04F43C86-1B57-4C3D-A7BC-77AB11582FC8}"/>
                </a:ext>
              </a:extLst>
            </p:cNvPr>
            <p:cNvSpPr/>
            <p:nvPr/>
          </p:nvSpPr>
          <p:spPr bwMode="auto">
            <a:xfrm>
              <a:off x="19042735" y="4866398"/>
              <a:ext cx="721755" cy="593544"/>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66738"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chemeClr val="tx1"/>
                </a:solidFill>
                <a:effectLst/>
                <a:latin typeface="Times New Roman" pitchFamily="18" charset="0"/>
              </a:endParaRPr>
            </a:p>
          </p:txBody>
        </p:sp>
        <p:sp>
          <p:nvSpPr>
            <p:cNvPr id="32" name="Star: 5 Points 31">
              <a:extLst>
                <a:ext uri="{FF2B5EF4-FFF2-40B4-BE49-F238E27FC236}">
                  <a16:creationId xmlns:a16="http://schemas.microsoft.com/office/drawing/2014/main" id="{02DAF5B5-851D-45D2-8DED-59794C778729}"/>
                </a:ext>
              </a:extLst>
            </p:cNvPr>
            <p:cNvSpPr/>
            <p:nvPr/>
          </p:nvSpPr>
          <p:spPr bwMode="auto">
            <a:xfrm>
              <a:off x="19863194" y="4864431"/>
              <a:ext cx="721755" cy="593544"/>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66738"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chemeClr val="tx1"/>
                </a:solidFill>
                <a:effectLst/>
                <a:latin typeface="Times New Roman" pitchFamily="18" charset="0"/>
              </a:endParaRPr>
            </a:p>
          </p:txBody>
        </p:sp>
        <p:sp>
          <p:nvSpPr>
            <p:cNvPr id="33" name="Star: 5 Points 32">
              <a:extLst>
                <a:ext uri="{FF2B5EF4-FFF2-40B4-BE49-F238E27FC236}">
                  <a16:creationId xmlns:a16="http://schemas.microsoft.com/office/drawing/2014/main" id="{7AB13DDA-E794-4986-A0C2-A9AB86336F3B}"/>
                </a:ext>
              </a:extLst>
            </p:cNvPr>
            <p:cNvSpPr/>
            <p:nvPr/>
          </p:nvSpPr>
          <p:spPr bwMode="auto">
            <a:xfrm>
              <a:off x="20685995" y="4866398"/>
              <a:ext cx="721755" cy="593544"/>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66738"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chemeClr val="tx1"/>
                </a:solidFill>
                <a:effectLst/>
                <a:latin typeface="Times New Roman" pitchFamily="18" charset="0"/>
              </a:endParaRPr>
            </a:p>
          </p:txBody>
        </p:sp>
        <p:sp>
          <p:nvSpPr>
            <p:cNvPr id="34" name="Star: 5 Points 33">
              <a:extLst>
                <a:ext uri="{FF2B5EF4-FFF2-40B4-BE49-F238E27FC236}">
                  <a16:creationId xmlns:a16="http://schemas.microsoft.com/office/drawing/2014/main" id="{BFB0D09B-3C29-4AA4-AC54-E02346B96BFA}"/>
                </a:ext>
              </a:extLst>
            </p:cNvPr>
            <p:cNvSpPr/>
            <p:nvPr/>
          </p:nvSpPr>
          <p:spPr bwMode="auto">
            <a:xfrm>
              <a:off x="21506454" y="4864431"/>
              <a:ext cx="721755" cy="593544"/>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66738"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chemeClr val="tx1"/>
                </a:solidFill>
                <a:effectLst/>
                <a:latin typeface="Times New Roman" pitchFamily="18" charset="0"/>
              </a:endParaRPr>
            </a:p>
          </p:txBody>
        </p:sp>
        <p:sp>
          <p:nvSpPr>
            <p:cNvPr id="35" name="Star: 5 Points 34">
              <a:extLst>
                <a:ext uri="{FF2B5EF4-FFF2-40B4-BE49-F238E27FC236}">
                  <a16:creationId xmlns:a16="http://schemas.microsoft.com/office/drawing/2014/main" id="{B05D5718-9FEA-4896-8748-D3D0AF479649}"/>
                </a:ext>
              </a:extLst>
            </p:cNvPr>
            <p:cNvSpPr/>
            <p:nvPr/>
          </p:nvSpPr>
          <p:spPr bwMode="auto">
            <a:xfrm>
              <a:off x="22277561" y="4865592"/>
              <a:ext cx="721755" cy="593544"/>
            </a:xfrm>
            <a:prstGeom prst="star5">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66738"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a:ln>
                  <a:noFill/>
                </a:ln>
                <a:solidFill>
                  <a:schemeClr val="tx1"/>
                </a:solidFill>
                <a:effectLst/>
                <a:latin typeface="Times New Roman" pitchFamily="18" charset="0"/>
              </a:endParaRPr>
            </a:p>
          </p:txBody>
        </p:sp>
      </p:grpSp>
      <p:sp>
        <p:nvSpPr>
          <p:cNvPr id="8" name="TextBox 7">
            <a:extLst>
              <a:ext uri="{FF2B5EF4-FFF2-40B4-BE49-F238E27FC236}">
                <a16:creationId xmlns:a16="http://schemas.microsoft.com/office/drawing/2014/main" id="{047148A8-E3F5-4E2C-BD56-039FDBC765D3}"/>
              </a:ext>
            </a:extLst>
          </p:cNvPr>
          <p:cNvSpPr txBox="1"/>
          <p:nvPr/>
        </p:nvSpPr>
        <p:spPr>
          <a:xfrm>
            <a:off x="7373770" y="5762775"/>
            <a:ext cx="8596083" cy="4493538"/>
          </a:xfrm>
          <a:prstGeom prst="rect">
            <a:avLst/>
          </a:prstGeom>
          <a:noFill/>
        </p:spPr>
        <p:txBody>
          <a:bodyPr wrap="square" rtlCol="0">
            <a:spAutoFit/>
          </a:bodyPr>
          <a:lstStyle/>
          <a:p>
            <a:r>
              <a:rPr lang="en-US" sz="2800" dirty="0"/>
              <a:t>The </a:t>
            </a:r>
            <a:r>
              <a:rPr lang="en-US" sz="2800" b="1" dirty="0"/>
              <a:t>Quality of Patient Care Star Rating</a:t>
            </a:r>
            <a:r>
              <a:rPr lang="en-US" sz="2800" dirty="0"/>
              <a:t> summarizes 8 of the 28 quality measures reported on Home Health Compare. It provides a single indicator of an agency’s performance compared to other agencies.</a:t>
            </a:r>
          </a:p>
          <a:p>
            <a:endParaRPr lang="en-US" sz="2800" dirty="0"/>
          </a:p>
          <a:p>
            <a:pPr lvl="0"/>
            <a:r>
              <a:rPr lang="en-US" sz="2800" b="1" dirty="0"/>
              <a:t>Home Health Consumer Assessment of Healthcare Providers and Systems </a:t>
            </a:r>
            <a:r>
              <a:rPr lang="en-US" sz="2800" dirty="0"/>
              <a:t>(HHCAHPS) is a national survey that asks patients about their recent experiences with a home health agency.</a:t>
            </a:r>
          </a:p>
          <a:p>
            <a:pPr lvl="0"/>
            <a:endParaRPr lang="en-US" dirty="0"/>
          </a:p>
          <a:p>
            <a:pPr lvl="0"/>
            <a:endParaRPr lang="en-US" dirty="0"/>
          </a:p>
        </p:txBody>
      </p:sp>
      <p:graphicFrame>
        <p:nvGraphicFramePr>
          <p:cNvPr id="10" name="Table 9">
            <a:extLst>
              <a:ext uri="{FF2B5EF4-FFF2-40B4-BE49-F238E27FC236}">
                <a16:creationId xmlns:a16="http://schemas.microsoft.com/office/drawing/2014/main" id="{D13F058D-8B0E-4153-B45B-0A690D79573F}"/>
              </a:ext>
            </a:extLst>
          </p:cNvPr>
          <p:cNvGraphicFramePr>
            <a:graphicFrameLocks noGrp="1"/>
          </p:cNvGraphicFramePr>
          <p:nvPr>
            <p:extLst>
              <p:ext uri="{D42A27DB-BD31-4B8C-83A1-F6EECF244321}">
                <p14:modId xmlns:p14="http://schemas.microsoft.com/office/powerpoint/2010/main" val="700086297"/>
              </p:ext>
            </p:extLst>
          </p:nvPr>
        </p:nvGraphicFramePr>
        <p:xfrm>
          <a:off x="16396658" y="3993575"/>
          <a:ext cx="9200822" cy="5833809"/>
        </p:xfrm>
        <a:graphic>
          <a:graphicData uri="http://schemas.openxmlformats.org/drawingml/2006/table">
            <a:tbl>
              <a:tblPr firstRow="1" firstCol="1" bandRow="1">
                <a:tableStyleId>{5940675A-B579-460E-94D1-54222C63F5DA}</a:tableStyleId>
              </a:tblPr>
              <a:tblGrid>
                <a:gridCol w="1771322">
                  <a:extLst>
                    <a:ext uri="{9D8B030D-6E8A-4147-A177-3AD203B41FA5}">
                      <a16:colId xmlns:a16="http://schemas.microsoft.com/office/drawing/2014/main" val="531567557"/>
                    </a:ext>
                  </a:extLst>
                </a:gridCol>
                <a:gridCol w="1638300">
                  <a:extLst>
                    <a:ext uri="{9D8B030D-6E8A-4147-A177-3AD203B41FA5}">
                      <a16:colId xmlns:a16="http://schemas.microsoft.com/office/drawing/2014/main" val="603925870"/>
                    </a:ext>
                  </a:extLst>
                </a:gridCol>
                <a:gridCol w="1695450">
                  <a:extLst>
                    <a:ext uri="{9D8B030D-6E8A-4147-A177-3AD203B41FA5}">
                      <a16:colId xmlns:a16="http://schemas.microsoft.com/office/drawing/2014/main" val="3892754271"/>
                    </a:ext>
                  </a:extLst>
                </a:gridCol>
                <a:gridCol w="1600200">
                  <a:extLst>
                    <a:ext uri="{9D8B030D-6E8A-4147-A177-3AD203B41FA5}">
                      <a16:colId xmlns:a16="http://schemas.microsoft.com/office/drawing/2014/main" val="3178242905"/>
                    </a:ext>
                  </a:extLst>
                </a:gridCol>
                <a:gridCol w="1028700">
                  <a:extLst>
                    <a:ext uri="{9D8B030D-6E8A-4147-A177-3AD203B41FA5}">
                      <a16:colId xmlns:a16="http://schemas.microsoft.com/office/drawing/2014/main" val="3907516910"/>
                    </a:ext>
                  </a:extLst>
                </a:gridCol>
                <a:gridCol w="1466850">
                  <a:extLst>
                    <a:ext uri="{9D8B030D-6E8A-4147-A177-3AD203B41FA5}">
                      <a16:colId xmlns:a16="http://schemas.microsoft.com/office/drawing/2014/main" val="3275573786"/>
                    </a:ext>
                  </a:extLst>
                </a:gridCol>
              </a:tblGrid>
              <a:tr h="1200150">
                <a:tc>
                  <a:txBody>
                    <a:bodyPr/>
                    <a:lstStyle/>
                    <a:p>
                      <a:pPr marL="0" marR="0" algn="ctr">
                        <a:lnSpc>
                          <a:spcPct val="107000"/>
                        </a:lnSpc>
                        <a:spcBef>
                          <a:spcPts val="0"/>
                        </a:spcBef>
                        <a:spcAft>
                          <a:spcPts val="0"/>
                        </a:spcAft>
                      </a:pPr>
                      <a:r>
                        <a:rPr lang="en-US" sz="2400" dirty="0">
                          <a:solidFill>
                            <a:schemeClr val="bg1"/>
                          </a:solidFill>
                          <a:effectLst/>
                        </a:rPr>
                        <a:t>Quality of Patient Star Rating</a:t>
                      </a:r>
                      <a:endParaRPr lang="en-US"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0" marR="0" algn="ctr">
                        <a:lnSpc>
                          <a:spcPct val="107000"/>
                        </a:lnSpc>
                        <a:spcBef>
                          <a:spcPts val="0"/>
                        </a:spcBef>
                        <a:spcAft>
                          <a:spcPts val="0"/>
                        </a:spcAft>
                      </a:pPr>
                      <a:r>
                        <a:rPr lang="en-US" sz="2400" dirty="0">
                          <a:solidFill>
                            <a:schemeClr val="bg1"/>
                          </a:solidFill>
                          <a:effectLst/>
                        </a:rPr>
                        <a:t>What does it mean?</a:t>
                      </a:r>
                      <a:endParaRPr lang="en-US"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0" marR="0" algn="ctr">
                        <a:lnSpc>
                          <a:spcPct val="107000"/>
                        </a:lnSpc>
                        <a:spcBef>
                          <a:spcPts val="0"/>
                        </a:spcBef>
                        <a:spcAft>
                          <a:spcPts val="0"/>
                        </a:spcAft>
                      </a:pPr>
                      <a:r>
                        <a:rPr lang="en-US" sz="2400" dirty="0">
                          <a:solidFill>
                            <a:schemeClr val="bg1"/>
                          </a:solidFill>
                          <a:effectLst/>
                        </a:rPr>
                        <a:t>How we can make an impact?</a:t>
                      </a:r>
                      <a:endParaRPr lang="en-US"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0" marR="0" algn="ctr">
                        <a:lnSpc>
                          <a:spcPct val="107000"/>
                        </a:lnSpc>
                        <a:spcBef>
                          <a:spcPts val="0"/>
                        </a:spcBef>
                        <a:spcAft>
                          <a:spcPts val="0"/>
                        </a:spcAft>
                      </a:pPr>
                      <a:r>
                        <a:rPr lang="en-US" sz="2400" dirty="0">
                          <a:solidFill>
                            <a:schemeClr val="bg1"/>
                          </a:solidFill>
                          <a:effectLst/>
                        </a:rPr>
                        <a:t>OASIS Question</a:t>
                      </a:r>
                      <a:endParaRPr lang="en-US"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0" marR="0" algn="ctr">
                        <a:lnSpc>
                          <a:spcPct val="107000"/>
                        </a:lnSpc>
                        <a:spcBef>
                          <a:spcPts val="0"/>
                        </a:spcBef>
                        <a:spcAft>
                          <a:spcPts val="0"/>
                        </a:spcAft>
                      </a:pPr>
                      <a:r>
                        <a:rPr lang="en-US" sz="2400" dirty="0">
                          <a:solidFill>
                            <a:schemeClr val="bg1"/>
                          </a:solidFill>
                          <a:effectLst/>
                        </a:rPr>
                        <a:t>Question # tied to OASIS</a:t>
                      </a:r>
                      <a:endParaRPr lang="en-US"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0" marR="0" algn="ctr">
                        <a:lnSpc>
                          <a:spcPct val="107000"/>
                        </a:lnSpc>
                        <a:spcBef>
                          <a:spcPts val="0"/>
                        </a:spcBef>
                        <a:spcAft>
                          <a:spcPts val="0"/>
                        </a:spcAft>
                      </a:pPr>
                      <a:r>
                        <a:rPr lang="en-US" sz="2400" dirty="0">
                          <a:solidFill>
                            <a:schemeClr val="bg1"/>
                          </a:solidFill>
                          <a:effectLst/>
                        </a:rPr>
                        <a:t>Tools</a:t>
                      </a:r>
                      <a:endParaRPr lang="en-US"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extLst>
                  <a:ext uri="{0D108BD9-81ED-4DB2-BD59-A6C34878D82A}">
                    <a16:rowId xmlns:a16="http://schemas.microsoft.com/office/drawing/2014/main" val="2215034950"/>
                  </a:ext>
                </a:extLst>
              </a:tr>
              <a:tr h="3844811">
                <a:tc>
                  <a:txBody>
                    <a:bodyPr/>
                    <a:lstStyle/>
                    <a:p>
                      <a:pPr marL="0" marR="0">
                        <a:lnSpc>
                          <a:spcPct val="107000"/>
                        </a:lnSpc>
                        <a:spcBef>
                          <a:spcPts val="0"/>
                        </a:spcBef>
                        <a:spcAft>
                          <a:spcPts val="0"/>
                        </a:spcAft>
                      </a:pPr>
                      <a:r>
                        <a:rPr lang="en-US" sz="2200" dirty="0">
                          <a:effectLst/>
                        </a:rPr>
                        <a:t>Improvement in Pain Interfering with Activity</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200" dirty="0">
                          <a:effectLst/>
                        </a:rPr>
                        <a:t>This item identifies frequency with which pain interferes with the patient's activities, with treatments if prescribed</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200" dirty="0">
                          <a:effectLst/>
                        </a:rPr>
                        <a:t>*The home health team should perform a through pain assessment, understand pain management and the patient's pain history</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200" dirty="0">
                          <a:effectLst/>
                        </a:rPr>
                        <a:t>Frequency of pain interfering with the patient's activity or movement</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200" dirty="0">
                          <a:effectLst/>
                        </a:rPr>
                        <a:t>M1242</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200" dirty="0">
                          <a:effectLst/>
                          <a:latin typeface="+mn-lt"/>
                        </a:rPr>
                        <a:t>*First Impression</a:t>
                      </a:r>
                    </a:p>
                    <a:p>
                      <a:pPr marL="0" marR="0">
                        <a:lnSpc>
                          <a:spcPct val="107000"/>
                        </a:lnSpc>
                        <a:spcBef>
                          <a:spcPts val="0"/>
                        </a:spcBef>
                        <a:spcAft>
                          <a:spcPts val="0"/>
                        </a:spcAft>
                      </a:pPr>
                      <a:r>
                        <a:rPr lang="en-US" sz="2200" dirty="0">
                          <a:effectLst/>
                          <a:latin typeface="+mn-lt"/>
                          <a:ea typeface="Calibri" panose="020F0502020204030204" pitchFamily="34" charset="0"/>
                          <a:cs typeface="Times New Roman" panose="02020603050405020304" pitchFamily="18" charset="0"/>
                        </a:rPr>
                        <a:t>*Yellow sticker on Welcome Packet</a:t>
                      </a:r>
                    </a:p>
                    <a:p>
                      <a:pPr marL="0" marR="0">
                        <a:lnSpc>
                          <a:spcPct val="107000"/>
                        </a:lnSpc>
                        <a:spcBef>
                          <a:spcPts val="0"/>
                        </a:spcBef>
                        <a:spcAft>
                          <a:spcPts val="0"/>
                        </a:spcAft>
                      </a:pPr>
                      <a:r>
                        <a:rPr lang="en-US" sz="2200" dirty="0">
                          <a:effectLst/>
                          <a:latin typeface="+mn-lt"/>
                          <a:ea typeface="Calibri" panose="020F0502020204030204" pitchFamily="34" charset="0"/>
                          <a:cs typeface="Times New Roman" panose="02020603050405020304" pitchFamily="18" charset="0"/>
                        </a:rPr>
                        <a:t>*Ring card-FACES &amp; PAINAD</a:t>
                      </a:r>
                    </a:p>
                  </a:txBody>
                  <a:tcPr marL="68580" marR="68580" marT="0" marB="0"/>
                </a:tc>
                <a:extLst>
                  <a:ext uri="{0D108BD9-81ED-4DB2-BD59-A6C34878D82A}">
                    <a16:rowId xmlns:a16="http://schemas.microsoft.com/office/drawing/2014/main" val="4204443579"/>
                  </a:ext>
                </a:extLst>
              </a:tr>
            </a:tbl>
          </a:graphicData>
        </a:graphic>
      </p:graphicFrame>
      <p:sp>
        <p:nvSpPr>
          <p:cNvPr id="4" name="TextBox 3">
            <a:extLst>
              <a:ext uri="{FF2B5EF4-FFF2-40B4-BE49-F238E27FC236}">
                <a16:creationId xmlns:a16="http://schemas.microsoft.com/office/drawing/2014/main" id="{BACFEE55-12FD-4ECF-B954-9477F4783E0F}"/>
              </a:ext>
            </a:extLst>
          </p:cNvPr>
          <p:cNvSpPr txBox="1"/>
          <p:nvPr/>
        </p:nvSpPr>
        <p:spPr>
          <a:xfrm>
            <a:off x="26512537" y="4248907"/>
            <a:ext cx="5167313" cy="5970865"/>
          </a:xfrm>
          <a:prstGeom prst="rect">
            <a:avLst/>
          </a:prstGeom>
          <a:noFill/>
        </p:spPr>
        <p:txBody>
          <a:bodyPr wrap="square" rtlCol="0">
            <a:spAutoFit/>
          </a:bodyPr>
          <a:lstStyle/>
          <a:p>
            <a:pPr marL="285750" indent="-285750">
              <a:buFont typeface="Arial" panose="020B0604020202020204" pitchFamily="34" charset="0"/>
              <a:buChar char="•"/>
            </a:pPr>
            <a:r>
              <a:rPr lang="en-US" sz="2400" dirty="0"/>
              <a:t>Designed education tool for clinical staff to understand their impact on the  HHCAHPS and Quality rating score</a:t>
            </a:r>
          </a:p>
          <a:p>
            <a:pPr marL="285750" indent="-285750">
              <a:buFont typeface="Arial" panose="020B0604020202020204" pitchFamily="34" charset="0"/>
              <a:buChar char="•"/>
            </a:pPr>
            <a:r>
              <a:rPr lang="en-US" sz="2400" dirty="0"/>
              <a:t>Participated in creation of $500K Grant Proposal for Community Based Fall Prevention Program</a:t>
            </a:r>
          </a:p>
          <a:p>
            <a:pPr marL="285750" indent="-285750">
              <a:buFont typeface="Arial" panose="020B0604020202020204" pitchFamily="34" charset="0"/>
              <a:buChar char="•"/>
            </a:pPr>
            <a:r>
              <a:rPr lang="en-US" sz="2400" dirty="0"/>
              <a:t>Took part in GEMBA walks and discussions</a:t>
            </a:r>
          </a:p>
          <a:p>
            <a:pPr marL="285750" indent="-285750">
              <a:buFont typeface="Arial" panose="020B0604020202020204" pitchFamily="34" charset="0"/>
              <a:buChar char="•"/>
            </a:pPr>
            <a:r>
              <a:rPr lang="en-US" sz="2400" dirty="0"/>
              <a:t>Participated in Senior Leadership Team strategic meetings focusing on telehealth and scheduling of clinician appointments.</a:t>
            </a:r>
          </a:p>
          <a:p>
            <a:pPr marL="285750" indent="-285750">
              <a:buFont typeface="Arial" panose="020B0604020202020204" pitchFamily="34" charset="0"/>
              <a:buChar char="•"/>
            </a:pPr>
            <a:r>
              <a:rPr lang="en-US" sz="2400" dirty="0"/>
              <a:t>Involved in the analysis of the associate culture survey results and planning of action items.</a:t>
            </a:r>
          </a:p>
          <a:p>
            <a:pPr marL="285750" indent="-285750">
              <a:buFont typeface="Arial" panose="020B0604020202020204" pitchFamily="34" charset="0"/>
              <a:buChar char="•"/>
            </a:pPr>
            <a:endParaRPr lang="en-US" sz="2200" dirty="0"/>
          </a:p>
        </p:txBody>
      </p:sp>
      <p:sp>
        <p:nvSpPr>
          <p:cNvPr id="36" name="Rectangle 5095">
            <a:extLst>
              <a:ext uri="{FF2B5EF4-FFF2-40B4-BE49-F238E27FC236}">
                <a16:creationId xmlns:a16="http://schemas.microsoft.com/office/drawing/2014/main" id="{716BF390-9E76-4B3B-8161-83115E0FD06E}"/>
              </a:ext>
            </a:extLst>
          </p:cNvPr>
          <p:cNvSpPr>
            <a:spLocks noChangeArrowheads="1"/>
          </p:cNvSpPr>
          <p:nvPr/>
        </p:nvSpPr>
        <p:spPr bwMode="auto">
          <a:xfrm>
            <a:off x="7373770" y="10045389"/>
            <a:ext cx="18088484" cy="523220"/>
          </a:xfrm>
          <a:prstGeom prst="rect">
            <a:avLst/>
          </a:prstGeom>
          <a:solidFill>
            <a:srgbClr val="FF0000"/>
          </a:solidFill>
          <a:ln w="9525">
            <a:noFill/>
            <a:miter lim="800000"/>
            <a:headEnd/>
            <a:tailEnd/>
          </a:ln>
        </p:spPr>
        <p:txBody>
          <a:bodyPr wrap="square">
            <a:spAutoFit/>
          </a:bodyPr>
          <a:lstStyle/>
          <a:p>
            <a:pPr algn="ctr" defTabSz="566738"/>
            <a:r>
              <a:rPr lang="en-US" sz="2800" b="1" dirty="0">
                <a:solidFill>
                  <a:schemeClr val="bg1"/>
                </a:solidFill>
                <a:latin typeface="Arial" charset="0"/>
                <a:cs typeface="Arial" charset="0"/>
              </a:rPr>
              <a:t>GEMBA Walks</a:t>
            </a:r>
          </a:p>
        </p:txBody>
      </p:sp>
      <p:sp>
        <p:nvSpPr>
          <p:cNvPr id="37" name="TextBox 36">
            <a:extLst>
              <a:ext uri="{FF2B5EF4-FFF2-40B4-BE49-F238E27FC236}">
                <a16:creationId xmlns:a16="http://schemas.microsoft.com/office/drawing/2014/main" id="{EEE55203-5057-4E97-8BB2-E97B2979981A}"/>
              </a:ext>
            </a:extLst>
          </p:cNvPr>
          <p:cNvSpPr txBox="1"/>
          <p:nvPr/>
        </p:nvSpPr>
        <p:spPr>
          <a:xfrm>
            <a:off x="12314930" y="10770001"/>
            <a:ext cx="7769250" cy="4401205"/>
          </a:xfrm>
          <a:prstGeom prst="rect">
            <a:avLst/>
          </a:prstGeom>
          <a:noFill/>
        </p:spPr>
        <p:txBody>
          <a:bodyPr wrap="square" rtlCol="0">
            <a:spAutoFit/>
          </a:bodyPr>
          <a:lstStyle/>
          <a:p>
            <a:pPr marL="457200" indent="-457200">
              <a:buFont typeface="Arial" panose="020B0604020202020204" pitchFamily="34" charset="0"/>
              <a:buChar char="•"/>
            </a:pPr>
            <a:r>
              <a:rPr lang="en-US" sz="2800" dirty="0"/>
              <a:t>The Director participates in GEMBA walks through pharmacy, scheduling, financials, CRC and clinical excellence departments periodically.</a:t>
            </a:r>
          </a:p>
          <a:p>
            <a:pPr marL="457200" indent="-457200">
              <a:buFont typeface="Arial" panose="020B0604020202020204" pitchFamily="34" charset="0"/>
              <a:buChar char="•"/>
            </a:pPr>
            <a:r>
              <a:rPr lang="en-US" sz="2800" dirty="0"/>
              <a:t>GEMBA Boards are displayed and filled out by employees daily. Board topics include safety, quality, delivery, productivity and cost.</a:t>
            </a:r>
          </a:p>
          <a:p>
            <a:pPr marL="457200" indent="-457200">
              <a:buFont typeface="Arial" panose="020B0604020202020204" pitchFamily="34" charset="0"/>
              <a:buChar char="•"/>
            </a:pPr>
            <a:r>
              <a:rPr lang="en-US" sz="2800" dirty="0"/>
              <a:t>Progress toward the metric goals are reviewed.  Necessary actions are planned if goals are not met. Further deep dives are requested such as Pareto Analysis and 5-Why’s. </a:t>
            </a:r>
          </a:p>
        </p:txBody>
      </p:sp>
      <p:sp>
        <p:nvSpPr>
          <p:cNvPr id="38" name="TextBox 37">
            <a:extLst>
              <a:ext uri="{FF2B5EF4-FFF2-40B4-BE49-F238E27FC236}">
                <a16:creationId xmlns:a16="http://schemas.microsoft.com/office/drawing/2014/main" id="{813C8657-FF16-44C3-980E-8A5C32C07B6D}"/>
              </a:ext>
            </a:extLst>
          </p:cNvPr>
          <p:cNvSpPr txBox="1"/>
          <p:nvPr/>
        </p:nvSpPr>
        <p:spPr>
          <a:xfrm>
            <a:off x="7328940" y="16403790"/>
            <a:ext cx="8688502" cy="3970318"/>
          </a:xfrm>
          <a:prstGeom prst="rect">
            <a:avLst/>
          </a:prstGeom>
          <a:noFill/>
        </p:spPr>
        <p:txBody>
          <a:bodyPr wrap="square" rtlCol="0">
            <a:spAutoFit/>
          </a:bodyPr>
          <a:lstStyle/>
          <a:p>
            <a:pPr marL="457200" indent="-457200">
              <a:buFont typeface="Arial" panose="020B0604020202020204" pitchFamily="34" charset="0"/>
              <a:buChar char="•"/>
            </a:pPr>
            <a:r>
              <a:rPr lang="en-US" sz="2800" dirty="0"/>
              <a:t>Athens, Mansfield and Marion locations are visited once per month at minimum.</a:t>
            </a:r>
          </a:p>
          <a:p>
            <a:pPr marL="457200" indent="-457200">
              <a:buFont typeface="Arial" panose="020B0604020202020204" pitchFamily="34" charset="0"/>
              <a:buChar char="•"/>
            </a:pPr>
            <a:r>
              <a:rPr lang="en-US" sz="2800" dirty="0"/>
              <a:t>Associate Forum with President, Director and associates is held to discuss vision, culture, current events and future state of Home Care.</a:t>
            </a:r>
          </a:p>
          <a:p>
            <a:pPr marL="457200" indent="-457200">
              <a:buFont typeface="Arial" panose="020B0604020202020204" pitchFamily="34" charset="0"/>
              <a:buChar char="•"/>
            </a:pPr>
            <a:r>
              <a:rPr lang="en-US" sz="2800" dirty="0"/>
              <a:t>Director meets with department managers and employees as needed to provide support on:</a:t>
            </a:r>
          </a:p>
          <a:p>
            <a:pPr marL="914400" lvl="1" indent="-457200">
              <a:buFont typeface="Arial" panose="020B0604020202020204" pitchFamily="34" charset="0"/>
              <a:buChar char="•"/>
            </a:pPr>
            <a:r>
              <a:rPr lang="en-US" sz="2800" dirty="0"/>
              <a:t>Management related topics </a:t>
            </a:r>
          </a:p>
          <a:p>
            <a:pPr marL="914400" lvl="1" indent="-457200">
              <a:buFont typeface="Arial" panose="020B0604020202020204" pitchFamily="34" charset="0"/>
              <a:buChar char="•"/>
            </a:pPr>
            <a:r>
              <a:rPr lang="en-US" sz="2800" dirty="0"/>
              <a:t>Handle employee grievances/concerns</a:t>
            </a:r>
          </a:p>
        </p:txBody>
      </p:sp>
      <p:sp>
        <p:nvSpPr>
          <p:cNvPr id="39" name="Rectangle 5094">
            <a:extLst>
              <a:ext uri="{FF2B5EF4-FFF2-40B4-BE49-F238E27FC236}">
                <a16:creationId xmlns:a16="http://schemas.microsoft.com/office/drawing/2014/main" id="{AA5C81EA-613C-4234-9122-DC5E3D960012}"/>
              </a:ext>
            </a:extLst>
          </p:cNvPr>
          <p:cNvSpPr>
            <a:spLocks noChangeArrowheads="1"/>
          </p:cNvSpPr>
          <p:nvPr/>
        </p:nvSpPr>
        <p:spPr bwMode="auto">
          <a:xfrm>
            <a:off x="7321065" y="15514335"/>
            <a:ext cx="18158493" cy="523220"/>
          </a:xfrm>
          <a:prstGeom prst="rect">
            <a:avLst/>
          </a:prstGeom>
          <a:solidFill>
            <a:srgbClr val="FF0000"/>
          </a:solidFill>
          <a:ln w="9525">
            <a:noFill/>
            <a:miter lim="800000"/>
            <a:headEnd/>
            <a:tailEnd/>
          </a:ln>
        </p:spPr>
        <p:txBody>
          <a:bodyPr wrap="square">
            <a:spAutoFit/>
          </a:bodyPr>
          <a:lstStyle/>
          <a:p>
            <a:pPr algn="ctr" defTabSz="566738"/>
            <a:r>
              <a:rPr lang="en-US" sz="2800" b="1" dirty="0">
                <a:solidFill>
                  <a:schemeClr val="bg1"/>
                </a:solidFill>
                <a:latin typeface="Arial" charset="0"/>
                <a:cs typeface="Arial" charset="0"/>
              </a:rPr>
              <a:t>Offsite Management</a:t>
            </a:r>
          </a:p>
        </p:txBody>
      </p:sp>
      <p:sp>
        <p:nvSpPr>
          <p:cNvPr id="41" name="TextBox 40">
            <a:extLst>
              <a:ext uri="{FF2B5EF4-FFF2-40B4-BE49-F238E27FC236}">
                <a16:creationId xmlns:a16="http://schemas.microsoft.com/office/drawing/2014/main" id="{3410BDDD-D398-4359-9B0E-642D61518443}"/>
              </a:ext>
            </a:extLst>
          </p:cNvPr>
          <p:cNvSpPr txBox="1"/>
          <p:nvPr/>
        </p:nvSpPr>
        <p:spPr>
          <a:xfrm>
            <a:off x="26512536" y="11372437"/>
            <a:ext cx="5167313" cy="5632311"/>
          </a:xfrm>
          <a:prstGeom prst="rect">
            <a:avLst/>
          </a:prstGeom>
          <a:noFill/>
        </p:spPr>
        <p:txBody>
          <a:bodyPr wrap="square" rtlCol="0">
            <a:spAutoFit/>
          </a:bodyPr>
          <a:lstStyle/>
          <a:p>
            <a:pPr marL="285750" indent="-285750">
              <a:buFont typeface="Arial" panose="020B0604020202020204" pitchFamily="34" charset="0"/>
              <a:buChar char="•"/>
            </a:pPr>
            <a:r>
              <a:rPr lang="en-US" sz="2400" dirty="0"/>
              <a:t>Learned how to communicate effectively with associates and senior leadership team members.</a:t>
            </a:r>
          </a:p>
          <a:p>
            <a:pPr marL="285750" indent="-285750">
              <a:buFont typeface="Arial" panose="020B0604020202020204" pitchFamily="34" charset="0"/>
              <a:buChar char="•"/>
            </a:pPr>
            <a:r>
              <a:rPr lang="en-US" sz="2400" dirty="0"/>
              <a:t>Understand strengths and weaknesses within Home Care division to perform at an optimum level.</a:t>
            </a:r>
          </a:p>
          <a:p>
            <a:pPr marL="285750" indent="-285750">
              <a:buFont typeface="Arial" panose="020B0604020202020204" pitchFamily="34" charset="0"/>
              <a:buChar char="•"/>
            </a:pPr>
            <a:r>
              <a:rPr lang="en-US" sz="2400" dirty="0"/>
              <a:t>Balancing the GEMBA discussions with information presented in the meetings to improve outcomes.</a:t>
            </a:r>
          </a:p>
          <a:p>
            <a:pPr marL="285750" indent="-285750">
              <a:buFont typeface="Arial" panose="020B0604020202020204" pitchFamily="34" charset="0"/>
              <a:buChar char="•"/>
            </a:pPr>
            <a:r>
              <a:rPr lang="en-US" sz="2400" dirty="0"/>
              <a:t>Change takes time and leadership must provide the “why” behind the change.</a:t>
            </a:r>
          </a:p>
          <a:p>
            <a:pPr marL="285750" indent="-285750">
              <a:buFont typeface="Arial" panose="020B0604020202020204" pitchFamily="34" charset="0"/>
              <a:buChar char="•"/>
            </a:pPr>
            <a:r>
              <a:rPr lang="en-US" sz="2400" dirty="0"/>
              <a:t>Engage employees in the process and get buy in when implementing change.</a:t>
            </a:r>
          </a:p>
        </p:txBody>
      </p:sp>
      <p:pic>
        <p:nvPicPr>
          <p:cNvPr id="13" name="Picture 12">
            <a:extLst>
              <a:ext uri="{FF2B5EF4-FFF2-40B4-BE49-F238E27FC236}">
                <a16:creationId xmlns:a16="http://schemas.microsoft.com/office/drawing/2014/main" id="{E2A91D0F-44A0-4786-B2AE-DFD2F2D4A728}"/>
              </a:ext>
            </a:extLst>
          </p:cNvPr>
          <p:cNvPicPr>
            <a:picLocks noChangeAspect="1"/>
          </p:cNvPicPr>
          <p:nvPr/>
        </p:nvPicPr>
        <p:blipFill>
          <a:blip r:embed="rId4"/>
          <a:stretch>
            <a:fillRect/>
          </a:stretch>
        </p:blipFill>
        <p:spPr>
          <a:xfrm>
            <a:off x="17476063" y="16241968"/>
            <a:ext cx="7022237" cy="4741314"/>
          </a:xfrm>
          <a:prstGeom prst="rect">
            <a:avLst/>
          </a:prstGeom>
        </p:spPr>
      </p:pic>
      <p:pic>
        <p:nvPicPr>
          <p:cNvPr id="14" name="Picture 13">
            <a:extLst>
              <a:ext uri="{FF2B5EF4-FFF2-40B4-BE49-F238E27FC236}">
                <a16:creationId xmlns:a16="http://schemas.microsoft.com/office/drawing/2014/main" id="{2C368F9D-6CDF-4FCB-814E-32F819A5B441}"/>
              </a:ext>
            </a:extLst>
          </p:cNvPr>
          <p:cNvPicPr>
            <a:picLocks noChangeAspect="1"/>
          </p:cNvPicPr>
          <p:nvPr/>
        </p:nvPicPr>
        <p:blipFill>
          <a:blip r:embed="rId5"/>
          <a:stretch>
            <a:fillRect/>
          </a:stretch>
        </p:blipFill>
        <p:spPr>
          <a:xfrm>
            <a:off x="26512536" y="17048163"/>
            <a:ext cx="5246825" cy="3935119"/>
          </a:xfrm>
          <a:prstGeom prst="rect">
            <a:avLst/>
          </a:prstGeom>
        </p:spPr>
      </p:pic>
      <p:pic>
        <p:nvPicPr>
          <p:cNvPr id="16" name="Picture 15">
            <a:extLst>
              <a:ext uri="{FF2B5EF4-FFF2-40B4-BE49-F238E27FC236}">
                <a16:creationId xmlns:a16="http://schemas.microsoft.com/office/drawing/2014/main" id="{7D0F2F39-0849-4828-A5E2-2A90DD36AA3D}"/>
              </a:ext>
            </a:extLst>
          </p:cNvPr>
          <p:cNvPicPr>
            <a:picLocks noChangeAspect="1"/>
          </p:cNvPicPr>
          <p:nvPr/>
        </p:nvPicPr>
        <p:blipFill rotWithShape="1">
          <a:blip r:embed="rId6"/>
          <a:srcRect r="19676" b="21279"/>
          <a:stretch/>
        </p:blipFill>
        <p:spPr>
          <a:xfrm>
            <a:off x="7407019" y="10773562"/>
            <a:ext cx="4796371" cy="4397643"/>
          </a:xfrm>
          <a:prstGeom prst="rect">
            <a:avLst/>
          </a:prstGeom>
        </p:spPr>
      </p:pic>
      <p:pic>
        <p:nvPicPr>
          <p:cNvPr id="18" name="Picture 17">
            <a:extLst>
              <a:ext uri="{FF2B5EF4-FFF2-40B4-BE49-F238E27FC236}">
                <a16:creationId xmlns:a16="http://schemas.microsoft.com/office/drawing/2014/main" id="{94CAB5B3-F0A2-4F15-B144-8E0B7F6E8354}"/>
              </a:ext>
            </a:extLst>
          </p:cNvPr>
          <p:cNvPicPr>
            <a:picLocks noChangeAspect="1"/>
          </p:cNvPicPr>
          <p:nvPr/>
        </p:nvPicPr>
        <p:blipFill>
          <a:blip r:embed="rId7"/>
          <a:stretch>
            <a:fillRect/>
          </a:stretch>
        </p:blipFill>
        <p:spPr>
          <a:xfrm>
            <a:off x="19965776" y="10877306"/>
            <a:ext cx="5513783" cy="4135337"/>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566738"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566738"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8329</TotalTime>
  <Words>584</Words>
  <Application>Microsoft Office PowerPoint</Application>
  <PresentationFormat>Custom</PresentationFormat>
  <Paragraphs>57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vt:lpstr>
      <vt:lpstr>Times New Roman</vt:lpstr>
      <vt:lpstr>Default Design</vt:lpstr>
      <vt:lpstr>PowerPoint Presentation</vt:lpstr>
    </vt:vector>
  </TitlesOfParts>
  <Company>The University of Toledo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graduate</dc:creator>
  <cp:lastModifiedBy>Longenecker, Paul</cp:lastModifiedBy>
  <cp:revision>306</cp:revision>
  <cp:lastPrinted>2012-09-24T17:45:12Z</cp:lastPrinted>
  <dcterms:created xsi:type="dcterms:W3CDTF">2001-11-03T21:04:30Z</dcterms:created>
  <dcterms:modified xsi:type="dcterms:W3CDTF">2019-03-13T13:45:57Z</dcterms:modified>
</cp:coreProperties>
</file>