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75" r:id="rId5"/>
    <p:sldId id="268" r:id="rId6"/>
    <p:sldId id="273" r:id="rId7"/>
    <p:sldId id="269" r:id="rId8"/>
    <p:sldId id="270" r:id="rId9"/>
    <p:sldId id="259" r:id="rId10"/>
    <p:sldId id="260" r:id="rId11"/>
    <p:sldId id="264" r:id="rId12"/>
    <p:sldId id="262" r:id="rId13"/>
    <p:sldId id="261" r:id="rId14"/>
    <p:sldId id="263" r:id="rId15"/>
    <p:sldId id="265" r:id="rId16"/>
    <p:sldId id="266" r:id="rId17"/>
    <p:sldId id="271" r:id="rId18"/>
    <p:sldId id="274" r:id="rId19"/>
    <p:sldId id="272" r:id="rId20"/>
    <p:sldId id="267"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60" autoAdjust="0"/>
    <p:restoredTop sz="94660"/>
  </p:normalViewPr>
  <p:slideViewPr>
    <p:cSldViewPr>
      <p:cViewPr>
        <p:scale>
          <a:sx n="94" d="100"/>
          <a:sy n="94" d="100"/>
        </p:scale>
        <p:origin x="-1266" y="-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225B8FF7-8B47-427D-9C7E-7D01FDE0FD73}" type="datetimeFigureOut">
              <a:rPr lang="en-US" smtClean="0"/>
              <a:t>4/17/2016</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68D08348-C796-49CE-90E9-2D847756A153}" type="slidenum">
              <a:rPr lang="en-US" smtClean="0"/>
              <a:t>‹#›</a:t>
            </a:fld>
            <a:endParaRPr lang="en-US"/>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181600"/>
            <a:ext cx="1676400" cy="1676400"/>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25B8FF7-8B47-427D-9C7E-7D01FDE0FD73}" type="datetimeFigureOut">
              <a:rPr lang="en-US" smtClean="0"/>
              <a:t>4/17/2016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D08348-C796-49CE-90E9-2D847756A15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25B8FF7-8B47-427D-9C7E-7D01FDE0FD73}" type="datetimeFigureOut">
              <a:rPr lang="en-US" smtClean="0"/>
              <a:t>4/17/2016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D08348-C796-49CE-90E9-2D847756A15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25B8FF7-8B47-427D-9C7E-7D01FDE0FD73}" type="datetimeFigureOut">
              <a:rPr lang="en-US" smtClean="0"/>
              <a:t>4/17/2016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D08348-C796-49CE-90E9-2D847756A15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25B8FF7-8B47-427D-9C7E-7D01FDE0FD73}" type="datetimeFigureOut">
              <a:rPr lang="en-US" smtClean="0"/>
              <a:t>4/17/2016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D08348-C796-49CE-90E9-2D847756A15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25B8FF7-8B47-427D-9C7E-7D01FDE0FD73}" type="datetimeFigureOut">
              <a:rPr lang="en-US" smtClean="0"/>
              <a:t>4/17/2016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D08348-C796-49CE-90E9-2D847756A15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225B8FF7-8B47-427D-9C7E-7D01FDE0FD73}" type="datetimeFigureOut">
              <a:rPr lang="en-US" smtClean="0"/>
              <a:t>4/17/2016</a:t>
            </a:fld>
            <a:endParaRPr lang="en-US"/>
          </a:p>
        </p:txBody>
      </p:sp>
      <p:sp>
        <p:nvSpPr>
          <p:cNvPr id="27" name="Slide Number Placeholder 26"/>
          <p:cNvSpPr>
            <a:spLocks noGrp="1"/>
          </p:cNvSpPr>
          <p:nvPr>
            <p:ph type="sldNum" sz="quarter" idx="11"/>
          </p:nvPr>
        </p:nvSpPr>
        <p:spPr/>
        <p:txBody>
          <a:bodyPr rtlCol="0"/>
          <a:lstStyle/>
          <a:p>
            <a:fld id="{68D08348-C796-49CE-90E9-2D847756A153}" type="slidenum">
              <a:rPr lang="en-US" smtClean="0"/>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225B8FF7-8B47-427D-9C7E-7D01FDE0FD73}" type="datetimeFigureOut">
              <a:rPr lang="en-US" smtClean="0"/>
              <a:t>4/17/2016</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68D08348-C796-49CE-90E9-2D847756A15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5B8FF7-8B47-427D-9C7E-7D01FDE0FD73}" type="datetimeFigureOut">
              <a:rPr lang="en-US" smtClean="0"/>
              <a:t>4/17/2016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D08348-C796-49CE-90E9-2D847756A15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25B8FF7-8B47-427D-9C7E-7D01FDE0FD73}" type="datetimeFigureOut">
              <a:rPr lang="en-US" smtClean="0"/>
              <a:t>4/17/2016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D08348-C796-49CE-90E9-2D847756A15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25B8FF7-8B47-427D-9C7E-7D01FDE0FD73}" type="datetimeFigureOut">
              <a:rPr lang="en-US" smtClean="0"/>
              <a:t>4/17/2016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D08348-C796-49CE-90E9-2D847756A15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225B8FF7-8B47-427D-9C7E-7D01FDE0FD73}" type="datetimeFigureOut">
              <a:rPr lang="en-US" smtClean="0"/>
              <a:t>4/17/2016</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68D08348-C796-49CE-90E9-2D847756A153}" type="slidenum">
              <a:rPr lang="en-US" smtClean="0"/>
              <a:t>‹#›</a:t>
            </a:fld>
            <a:endParaRPr lang="en-US"/>
          </a:p>
        </p:txBody>
      </p:sp>
      <p:pic>
        <p:nvPicPr>
          <p:cNvPr id="4" name="Picture 3"/>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5240020"/>
            <a:ext cx="1600200" cy="1600200"/>
          </a:xfrm>
          <a:prstGeom prst="rect">
            <a:avLst/>
          </a:prstGeom>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1</a:t>
            </a:r>
            <a:r>
              <a:rPr lang="en-US" baseline="30000" dirty="0" smtClean="0"/>
              <a:t>st</a:t>
            </a:r>
            <a:r>
              <a:rPr lang="en-US" dirty="0" smtClean="0"/>
              <a:t> Annual Sawyer Walker Scholarship</a:t>
            </a:r>
            <a:endParaRPr lang="en-US" dirty="0"/>
          </a:p>
        </p:txBody>
      </p:sp>
      <p:sp>
        <p:nvSpPr>
          <p:cNvPr id="3" name="Subtitle 2"/>
          <p:cNvSpPr>
            <a:spLocks noGrp="1"/>
          </p:cNvSpPr>
          <p:nvPr>
            <p:ph type="subTitle" idx="1"/>
          </p:nvPr>
        </p:nvSpPr>
        <p:spPr/>
        <p:txBody>
          <a:bodyPr/>
          <a:lstStyle/>
          <a:p>
            <a:r>
              <a:rPr lang="en-US" dirty="0" smtClean="0"/>
              <a:t>By: Brooke Dolin</a:t>
            </a:r>
            <a:endParaRPr lang="en-US" dirty="0"/>
          </a:p>
        </p:txBody>
      </p:sp>
      <p:pic>
        <p:nvPicPr>
          <p:cNvPr id="2050" name="Picture 2" descr="C:\Users\Brooke\Pictures\Sawyer Walker\IMG_32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4114800"/>
            <a:ext cx="4044950" cy="2622550"/>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2" descr="Image result for otterbei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2059783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Things done before the event</a:t>
            </a:r>
            <a:endParaRPr lang="en-US" dirty="0"/>
          </a:p>
        </p:txBody>
      </p:sp>
      <p:sp>
        <p:nvSpPr>
          <p:cNvPr id="3" name="Content Placeholder 2"/>
          <p:cNvSpPr>
            <a:spLocks noGrp="1"/>
          </p:cNvSpPr>
          <p:nvPr>
            <p:ph idx="1"/>
          </p:nvPr>
        </p:nvSpPr>
        <p:spPr/>
        <p:txBody>
          <a:bodyPr/>
          <a:lstStyle/>
          <a:p>
            <a:r>
              <a:rPr lang="en-US" dirty="0" smtClean="0"/>
              <a:t>We made flyers, and distributed them around the areas that we lived. </a:t>
            </a:r>
          </a:p>
          <a:p>
            <a:r>
              <a:rPr lang="en-US" dirty="0" smtClean="0"/>
              <a:t>We kept track of the RSVP’s so we knew how much food to prepare.</a:t>
            </a:r>
          </a:p>
          <a:p>
            <a:r>
              <a:rPr lang="en-US" dirty="0" smtClean="0"/>
              <a:t>With every RSVP, expected attendees were asked if they would like to order a shirt as well for $20.00. For every t-shirt sold the committee will 	earn $12.00.</a:t>
            </a:r>
          </a:p>
          <a:p>
            <a:pPr lvl="1"/>
            <a:r>
              <a:rPr lang="en-US" dirty="0" smtClean="0"/>
              <a:t>On January 22, 2016 we ordered the t-shirts. </a:t>
            </a:r>
          </a:p>
          <a:p>
            <a:pPr marL="109728" indent="0">
              <a:buNone/>
            </a:pPr>
            <a:endParaRPr lang="en-US" dirty="0"/>
          </a:p>
        </p:txBody>
      </p:sp>
    </p:spTree>
    <p:extLst>
      <p:ext uri="{BB962C8B-B14F-4D97-AF65-F5344CB8AC3E}">
        <p14:creationId xmlns:p14="http://schemas.microsoft.com/office/powerpoint/2010/main" val="8063239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night before the event</a:t>
            </a:r>
            <a:endParaRPr lang="en-US" dirty="0"/>
          </a:p>
        </p:txBody>
      </p:sp>
      <p:sp>
        <p:nvSpPr>
          <p:cNvPr id="3" name="Content Placeholder 2"/>
          <p:cNvSpPr>
            <a:spLocks noGrp="1"/>
          </p:cNvSpPr>
          <p:nvPr>
            <p:ph idx="1"/>
          </p:nvPr>
        </p:nvSpPr>
        <p:spPr/>
        <p:txBody>
          <a:bodyPr/>
          <a:lstStyle/>
          <a:p>
            <a:r>
              <a:rPr lang="en-US" dirty="0" smtClean="0"/>
              <a:t>The committee members who could meet the night before did. We brought the donations that we collected before the event and organized them. We got everything ready so all we should have had to do was just bring the food. </a:t>
            </a:r>
            <a:endParaRPr lang="en-US" dirty="0"/>
          </a:p>
        </p:txBody>
      </p:sp>
    </p:spTree>
    <p:extLst>
      <p:ext uri="{BB962C8B-B14F-4D97-AF65-F5344CB8AC3E}">
        <p14:creationId xmlns:p14="http://schemas.microsoft.com/office/powerpoint/2010/main" val="26805377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morning of the event</a:t>
            </a:r>
            <a:endParaRPr lang="en-US" dirty="0"/>
          </a:p>
        </p:txBody>
      </p:sp>
      <p:sp>
        <p:nvSpPr>
          <p:cNvPr id="3" name="Content Placeholder 2"/>
          <p:cNvSpPr>
            <a:spLocks noGrp="1"/>
          </p:cNvSpPr>
          <p:nvPr>
            <p:ph idx="1"/>
          </p:nvPr>
        </p:nvSpPr>
        <p:spPr/>
        <p:txBody>
          <a:bodyPr/>
          <a:lstStyle/>
          <a:p>
            <a:r>
              <a:rPr lang="en-US" dirty="0" smtClean="0"/>
              <a:t>I was on spaghetti duty. That morning I went to the store and got what I needed and started to cook. </a:t>
            </a:r>
          </a:p>
          <a:p>
            <a:r>
              <a:rPr lang="en-US" dirty="0" smtClean="0"/>
              <a:t>Other committee members were on salad duty, making the rolls, and desserts. They also had to get enough drinks for the guest. </a:t>
            </a:r>
          </a:p>
          <a:p>
            <a:pPr marL="109728" indent="0">
              <a:buNone/>
            </a:pPr>
            <a:endParaRPr lang="en-US" dirty="0"/>
          </a:p>
        </p:txBody>
      </p:sp>
    </p:spTree>
    <p:extLst>
      <p:ext uri="{BB962C8B-B14F-4D97-AF65-F5344CB8AC3E}">
        <p14:creationId xmlns:p14="http://schemas.microsoft.com/office/powerpoint/2010/main" val="7103923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The Event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When people came in through the door, they paid $5.00 a person for the spaghetti dinner. We then gave everyone a ticket and wrist band so we could keep track of who paid and who didn’t. Each person at the door was able to buy a cup, a wrist band, or a sleeve for drinks. </a:t>
            </a:r>
          </a:p>
          <a:p>
            <a:r>
              <a:rPr lang="en-US" dirty="0" smtClean="0"/>
              <a:t>Some of the guests would buy these things and then re-donate the items so we were able to raise more money. </a:t>
            </a:r>
          </a:p>
          <a:p>
            <a:r>
              <a:rPr lang="en-US" dirty="0" smtClean="0"/>
              <a:t>We also had a guest book for everyone to sign so we 	could keep track of who was there. After 	counting all the guests, we then gave the book to 	the parents of Sawyer. </a:t>
            </a:r>
          </a:p>
        </p:txBody>
      </p:sp>
      <p:pic>
        <p:nvPicPr>
          <p:cNvPr id="3075" name="Picture 3" descr="C:\Users\Brooke\Pictures\Sawyer Walker\IMG_319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152400" y="457200"/>
            <a:ext cx="1828800" cy="182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76984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Silent Auction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We had a silent auction that started at 5 p.m.  That lasted until 7 p.m. </a:t>
            </a:r>
          </a:p>
          <a:p>
            <a:r>
              <a:rPr lang="en-US" dirty="0" smtClean="0"/>
              <a:t>We put some of the smaller items on the bidding tables. We had some of the items before hand so we were able to set them out. Others that came throughout the night with items were set out upon arrival. </a:t>
            </a:r>
          </a:p>
          <a:p>
            <a:r>
              <a:rPr lang="en-US" dirty="0" smtClean="0"/>
              <a:t>Anyone was able to participate in the silent auction. All you had to do was write your name on the bidder    sheet provided, and then put the amount that you         	were offering for the item. The highest bidder at 	the close of the silent auction won the item. </a:t>
            </a:r>
          </a:p>
          <a:p>
            <a:pPr marL="109728" indent="0">
              <a:buNone/>
            </a:pPr>
            <a:endParaRPr lang="en-US" dirty="0" smtClean="0"/>
          </a:p>
          <a:p>
            <a:endParaRPr lang="en-US" dirty="0"/>
          </a:p>
        </p:txBody>
      </p:sp>
    </p:spTree>
    <p:extLst>
      <p:ext uri="{BB962C8B-B14F-4D97-AF65-F5344CB8AC3E}">
        <p14:creationId xmlns:p14="http://schemas.microsoft.com/office/powerpoint/2010/main" val="42714151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4098" name="Picture 2" descr="C:\Users\Brooke\Pictures\Sawyer Walker\IMG_319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5000" y="990600"/>
            <a:ext cx="5105400" cy="510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65526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live auction</a:t>
            </a:r>
            <a:endParaRPr lang="en-US" dirty="0"/>
          </a:p>
        </p:txBody>
      </p:sp>
      <p:sp>
        <p:nvSpPr>
          <p:cNvPr id="3" name="Content Placeholder 2"/>
          <p:cNvSpPr>
            <a:spLocks noGrp="1"/>
          </p:cNvSpPr>
          <p:nvPr>
            <p:ph idx="1"/>
          </p:nvPr>
        </p:nvSpPr>
        <p:spPr>
          <a:xfrm>
            <a:off x="452252" y="1952244"/>
            <a:ext cx="8229600" cy="4325112"/>
          </a:xfrm>
        </p:spPr>
        <p:txBody>
          <a:bodyPr/>
          <a:lstStyle/>
          <a:p>
            <a:r>
              <a:rPr lang="en-US" dirty="0" smtClean="0"/>
              <a:t>For the bigger items, we held another auction around 8 p.m.</a:t>
            </a:r>
          </a:p>
          <a:p>
            <a:r>
              <a:rPr lang="en-US" dirty="0" smtClean="0"/>
              <a:t>Anyone who wanted to participate had to buy a $5.oo bidder paddle.  This auction worked just as a live auctioneer would auction items. </a:t>
            </a:r>
            <a:endParaRPr lang="en-US" dirty="0"/>
          </a:p>
        </p:txBody>
      </p:sp>
      <p:pic>
        <p:nvPicPr>
          <p:cNvPr id="5123" name="Picture 3" descr="C:\Users\Brooke\Pictures\Sawyer Walker\IMG_319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68143" y="4114800"/>
            <a:ext cx="2514600" cy="25146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Users\Brooke\Pictures\Sawyer Walker\IMG_319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81200" y="4267200"/>
            <a:ext cx="3251200" cy="243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49724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During the Event</a:t>
            </a:r>
            <a:endParaRPr lang="en-US" dirty="0"/>
          </a:p>
        </p:txBody>
      </p:sp>
      <p:sp>
        <p:nvSpPr>
          <p:cNvPr id="3" name="Content Placeholder 2"/>
          <p:cNvSpPr>
            <a:spLocks noGrp="1"/>
          </p:cNvSpPr>
          <p:nvPr>
            <p:ph idx="1"/>
          </p:nvPr>
        </p:nvSpPr>
        <p:spPr/>
        <p:txBody>
          <a:bodyPr/>
          <a:lstStyle/>
          <a:p>
            <a:r>
              <a:rPr lang="en-US" dirty="0" smtClean="0"/>
              <a:t>During the event we had a ticket number drawing. </a:t>
            </a:r>
          </a:p>
          <a:p>
            <a:pPr lvl="1"/>
            <a:r>
              <a:rPr lang="en-US" dirty="0" smtClean="0"/>
              <a:t>The ticket we gave everyone when they walked in had a number on it.  The winning number was announced at 8 </a:t>
            </a:r>
            <a:r>
              <a:rPr lang="en-US" dirty="0" err="1" smtClean="0"/>
              <a:t>p.m</a:t>
            </a:r>
            <a:r>
              <a:rPr lang="en-US" dirty="0" smtClean="0"/>
              <a:t> right before the live auction began. </a:t>
            </a:r>
          </a:p>
          <a:p>
            <a:pPr lvl="1"/>
            <a:r>
              <a:rPr lang="en-US" dirty="0" smtClean="0"/>
              <a:t>The winner won a gift card to Bob Evans</a:t>
            </a:r>
            <a:endParaRPr lang="en-US" dirty="0"/>
          </a:p>
        </p:txBody>
      </p:sp>
    </p:spTree>
    <p:extLst>
      <p:ext uri="{BB962C8B-B14F-4D97-AF65-F5344CB8AC3E}">
        <p14:creationId xmlns:p14="http://schemas.microsoft.com/office/powerpoint/2010/main" val="16804329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During the Event	</a:t>
            </a:r>
            <a:endParaRPr lang="en-US" dirty="0"/>
          </a:p>
        </p:txBody>
      </p:sp>
      <p:sp>
        <p:nvSpPr>
          <p:cNvPr id="3" name="Content Placeholder 2"/>
          <p:cNvSpPr>
            <a:spLocks noGrp="1"/>
          </p:cNvSpPr>
          <p:nvPr>
            <p:ph idx="1"/>
          </p:nvPr>
        </p:nvSpPr>
        <p:spPr/>
        <p:txBody>
          <a:bodyPr/>
          <a:lstStyle/>
          <a:p>
            <a:r>
              <a:rPr lang="en-US" dirty="0" smtClean="0"/>
              <a:t>50 / 50 Raffle	</a:t>
            </a:r>
          </a:p>
          <a:p>
            <a:pPr lvl="1"/>
            <a:r>
              <a:rPr lang="en-US" dirty="0" smtClean="0"/>
              <a:t>Raffle tickets were sold during the event.  Each raffle ticket cost $1.00.</a:t>
            </a:r>
          </a:p>
          <a:p>
            <a:pPr lvl="1"/>
            <a:r>
              <a:rPr lang="en-US" dirty="0" smtClean="0"/>
              <a:t>Over 2,000 raffle tickets were sold</a:t>
            </a:r>
          </a:p>
          <a:p>
            <a:pPr lvl="1"/>
            <a:r>
              <a:rPr lang="en-US" dirty="0" smtClean="0"/>
              <a:t>½ of the earnings would go to the scholarship fund.  The other half would go to the winner of the raffle drawing.</a:t>
            </a:r>
          </a:p>
          <a:p>
            <a:pPr lvl="1"/>
            <a:r>
              <a:rPr lang="en-US" dirty="0" smtClean="0"/>
              <a:t>The drawing took place just before the start of the live auction.</a:t>
            </a:r>
            <a:endParaRPr lang="en-US" dirty="0"/>
          </a:p>
        </p:txBody>
      </p:sp>
    </p:spTree>
    <p:extLst>
      <p:ext uri="{BB962C8B-B14F-4D97-AF65-F5344CB8AC3E}">
        <p14:creationId xmlns:p14="http://schemas.microsoft.com/office/powerpoint/2010/main" val="4281995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7170" name="Picture 2" descr="C:\Users\Brooke\Pictures\Sawyer Walker\IMG_319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657" y="0"/>
            <a:ext cx="3048000" cy="304800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C:\Users\Brooke\Pictures\Sawyer Walker\IMG_319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65371" y="914400"/>
            <a:ext cx="3200400" cy="3200400"/>
          </a:xfrm>
          <a:prstGeom prst="rect">
            <a:avLst/>
          </a:prstGeom>
          <a:noFill/>
          <a:extLst>
            <a:ext uri="{909E8E84-426E-40DD-AFC4-6F175D3DCCD1}">
              <a14:hiddenFill xmlns:a14="http://schemas.microsoft.com/office/drawing/2010/main">
                <a:solidFill>
                  <a:srgbClr val="FFFFFF"/>
                </a:solidFill>
              </a14:hiddenFill>
            </a:ext>
          </a:extLst>
        </p:spPr>
      </p:pic>
      <p:pic>
        <p:nvPicPr>
          <p:cNvPr id="7173" name="Picture 5" descr="C:\Users\Brooke\Pictures\Sawyer Walker\IMG_3196.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58886" y="517070"/>
            <a:ext cx="3156857" cy="3156857"/>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C:\Users\Brooke\Pictures\Sawyer Walker\IMG_3195.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79914" y="3673927"/>
            <a:ext cx="3129644" cy="3129644"/>
          </a:xfrm>
          <a:prstGeom prst="rect">
            <a:avLst/>
          </a:prstGeom>
          <a:noFill/>
          <a:extLst>
            <a:ext uri="{909E8E84-426E-40DD-AFC4-6F175D3DCCD1}">
              <a14:hiddenFill xmlns:a14="http://schemas.microsoft.com/office/drawing/2010/main">
                <a:solidFill>
                  <a:srgbClr val="FFFFFF"/>
                </a:solidFill>
              </a14:hiddenFill>
            </a:ext>
          </a:extLst>
        </p:spPr>
      </p:pic>
      <p:pic>
        <p:nvPicPr>
          <p:cNvPr id="7175" name="Picture 7" descr="C:\Users\Brooke\Pictures\Sawyer Walker\IMG_3190.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14400" y="3015342"/>
            <a:ext cx="3265715" cy="2449286"/>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8" descr="C:\Users\Brooke\Pictures\Sawyer Walker\IMG_319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709558" y="4176712"/>
            <a:ext cx="3434442" cy="2575832"/>
          </a:xfrm>
          <a:prstGeom prst="rect">
            <a:avLst/>
          </a:prstGeom>
          <a:noFill/>
          <a:extLst>
            <a:ext uri="{909E8E84-426E-40DD-AFC4-6F175D3DCCD1}">
              <a14:hiddenFill xmlns:a14="http://schemas.microsoft.com/office/drawing/2010/main">
                <a:solidFill>
                  <a:srgbClr val="FFFFFF"/>
                </a:solidFill>
              </a14:hiddenFill>
            </a:ext>
          </a:extLst>
        </p:spPr>
      </p:pic>
      <p:pic>
        <p:nvPicPr>
          <p:cNvPr id="7177" name="Picture 9" descr="C:\Users\Brooke\Pictures\Sawyer Walker\IMG_2990.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2400" y="4767942"/>
            <a:ext cx="2743200" cy="205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17630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October 9, 2015</a:t>
            </a:r>
          </a:p>
        </p:txBody>
      </p:sp>
      <p:sp>
        <p:nvSpPr>
          <p:cNvPr id="3" name="Content Placeholder 2"/>
          <p:cNvSpPr>
            <a:spLocks noGrp="1"/>
          </p:cNvSpPr>
          <p:nvPr>
            <p:ph idx="1"/>
          </p:nvPr>
        </p:nvSpPr>
        <p:spPr/>
        <p:txBody>
          <a:bodyPr/>
          <a:lstStyle/>
          <a:p>
            <a:r>
              <a:rPr lang="en-US" dirty="0"/>
              <a:t>The day after his 3</a:t>
            </a:r>
            <a:r>
              <a:rPr lang="en-US" baseline="30000" dirty="0"/>
              <a:t>rd</a:t>
            </a:r>
            <a:r>
              <a:rPr lang="en-US" dirty="0"/>
              <a:t> birthday</a:t>
            </a:r>
            <a:r>
              <a:rPr lang="en-US" dirty="0" smtClean="0"/>
              <a:t>, Sawyer Walker passed away. </a:t>
            </a:r>
            <a:endParaRPr lang="en-US" dirty="0"/>
          </a:p>
          <a:p>
            <a:endParaRPr lang="en-US" dirty="0"/>
          </a:p>
        </p:txBody>
      </p:sp>
      <p:pic>
        <p:nvPicPr>
          <p:cNvPr id="8194" name="Picture 2" descr="C:\Users\Brooke\Pictures\Sawyer Walker\IMG_32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71457" y="0"/>
            <a:ext cx="3472543" cy="2286000"/>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C:\Users\Brooke\Pictures\Sawyer Walker\IMG_320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3276600"/>
            <a:ext cx="3394579" cy="3276600"/>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C:\Users\Brooke\Pictures\Sawyer Walker\IMG_320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52600" y="3276600"/>
            <a:ext cx="2621935"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09197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Outcome</a:t>
            </a:r>
            <a:endParaRPr lang="en-US" dirty="0"/>
          </a:p>
        </p:txBody>
      </p:sp>
      <p:sp>
        <p:nvSpPr>
          <p:cNvPr id="3" name="Content Placeholder 2"/>
          <p:cNvSpPr>
            <a:spLocks noGrp="1"/>
          </p:cNvSpPr>
          <p:nvPr>
            <p:ph idx="1"/>
          </p:nvPr>
        </p:nvSpPr>
        <p:spPr/>
        <p:txBody>
          <a:bodyPr>
            <a:normAutofit lnSpcReduction="10000"/>
          </a:bodyPr>
          <a:lstStyle/>
          <a:p>
            <a:r>
              <a:rPr lang="en-US" dirty="0" smtClean="0"/>
              <a:t>We had over 300 people attend the event</a:t>
            </a:r>
          </a:p>
          <a:p>
            <a:r>
              <a:rPr lang="en-US" dirty="0" smtClean="0"/>
              <a:t>We collected over $12,000 </a:t>
            </a:r>
          </a:p>
          <a:p>
            <a:r>
              <a:rPr lang="en-US" dirty="0" smtClean="0"/>
              <a:t>Overall, we ordered 400 t-shirts.  Most were from preorders but extras were purchased to sell at the auction.  All additional shirts were sold.  Some people bought them just to be able to give money to the fund, and some bought them to gift to someone who could not attend. </a:t>
            </a:r>
          </a:p>
          <a:p>
            <a:pPr lvl="2"/>
            <a:r>
              <a:rPr lang="en-US" dirty="0" smtClean="0">
                <a:solidFill>
                  <a:schemeClr val="tx1"/>
                </a:solidFill>
              </a:rPr>
              <a:t>We didn’t have a lot of food left over so we were </a:t>
            </a:r>
            <a:r>
              <a:rPr lang="en-US" dirty="0">
                <a:solidFill>
                  <a:schemeClr val="tx1"/>
                </a:solidFill>
              </a:rPr>
              <a:t> </a:t>
            </a:r>
            <a:r>
              <a:rPr lang="en-US" dirty="0" smtClean="0">
                <a:solidFill>
                  <a:schemeClr val="tx1"/>
                </a:solidFill>
              </a:rPr>
              <a:t>pretty accurate on the amount of food we made</a:t>
            </a:r>
            <a:r>
              <a:rPr lang="en-US" dirty="0" smtClean="0"/>
              <a:t>. </a:t>
            </a:r>
          </a:p>
        </p:txBody>
      </p:sp>
    </p:spTree>
    <p:extLst>
      <p:ext uri="{BB962C8B-B14F-4D97-AF65-F5344CB8AC3E}">
        <p14:creationId xmlns:p14="http://schemas.microsoft.com/office/powerpoint/2010/main" val="12736276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the future</a:t>
            </a:r>
            <a:endParaRPr lang="en-US" dirty="0"/>
          </a:p>
        </p:txBody>
      </p:sp>
      <p:sp>
        <p:nvSpPr>
          <p:cNvPr id="3" name="Content Placeholder 2"/>
          <p:cNvSpPr>
            <a:spLocks noGrp="1"/>
          </p:cNvSpPr>
          <p:nvPr>
            <p:ph idx="1"/>
          </p:nvPr>
        </p:nvSpPr>
        <p:spPr/>
        <p:txBody>
          <a:bodyPr/>
          <a:lstStyle/>
          <a:p>
            <a:r>
              <a:rPr lang="en-US" dirty="0" smtClean="0"/>
              <a:t>In 2017 we will be holding the second annual Sawyer Walker scholarship.</a:t>
            </a:r>
          </a:p>
          <a:p>
            <a:r>
              <a:rPr lang="en-US" dirty="0" smtClean="0"/>
              <a:t>As of right now, we are researching where next year’s event will be held as we will need more space for a larger attendance.  </a:t>
            </a:r>
          </a:p>
          <a:p>
            <a:r>
              <a:rPr lang="en-US" dirty="0" smtClean="0"/>
              <a:t>I also created a google docs form so the committee can communicate what they have 		collected for the auctions and the 			money that they collected. </a:t>
            </a:r>
            <a:endParaRPr lang="en-US" dirty="0"/>
          </a:p>
        </p:txBody>
      </p:sp>
    </p:spTree>
    <p:extLst>
      <p:ext uri="{BB962C8B-B14F-4D97-AF65-F5344CB8AC3E}">
        <p14:creationId xmlns:p14="http://schemas.microsoft.com/office/powerpoint/2010/main" val="27325690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Scholarship</a:t>
            </a:r>
            <a:endParaRPr lang="en-US" dirty="0"/>
          </a:p>
        </p:txBody>
      </p:sp>
      <p:sp>
        <p:nvSpPr>
          <p:cNvPr id="3" name="Content Placeholder 2"/>
          <p:cNvSpPr>
            <a:spLocks noGrp="1"/>
          </p:cNvSpPr>
          <p:nvPr>
            <p:ph idx="1"/>
          </p:nvPr>
        </p:nvSpPr>
        <p:spPr/>
        <p:txBody>
          <a:bodyPr/>
          <a:lstStyle/>
          <a:p>
            <a:r>
              <a:rPr lang="en-US" dirty="0" smtClean="0"/>
              <a:t>The scholarship is an open scholarship that will be available to seniors in surrounding counties of the Walker family such as </a:t>
            </a:r>
            <a:r>
              <a:rPr lang="en-US" dirty="0"/>
              <a:t>M</a:t>
            </a:r>
            <a:r>
              <a:rPr lang="en-US" dirty="0" smtClean="0"/>
              <a:t>arion, Crawford, and Morrow County. </a:t>
            </a:r>
            <a:endParaRPr lang="en-US" dirty="0"/>
          </a:p>
        </p:txBody>
      </p:sp>
    </p:spTree>
    <p:extLst>
      <p:ext uri="{BB962C8B-B14F-4D97-AF65-F5344CB8AC3E}">
        <p14:creationId xmlns:p14="http://schemas.microsoft.com/office/powerpoint/2010/main" val="10181571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Overall Goals</a:t>
            </a:r>
            <a:endParaRPr lang="en-US"/>
          </a:p>
        </p:txBody>
      </p:sp>
      <p:sp>
        <p:nvSpPr>
          <p:cNvPr id="3" name="Content Placeholder 2"/>
          <p:cNvSpPr>
            <a:spLocks noGrp="1"/>
          </p:cNvSpPr>
          <p:nvPr>
            <p:ph idx="1"/>
          </p:nvPr>
        </p:nvSpPr>
        <p:spPr/>
        <p:txBody>
          <a:bodyPr/>
          <a:lstStyle/>
          <a:p>
            <a:r>
              <a:rPr lang="en-US" dirty="0" smtClean="0"/>
              <a:t>Create scholarship fund in Sawyer Walker’s memory.</a:t>
            </a:r>
          </a:p>
          <a:p>
            <a:r>
              <a:rPr lang="en-US" dirty="0" smtClean="0"/>
              <a:t>Hold benefit to raise money.</a:t>
            </a:r>
          </a:p>
          <a:p>
            <a:r>
              <a:rPr lang="en-US" dirty="0" smtClean="0"/>
              <a:t>Reach out to surrounding communities.  Would like to see at least 200 in attendance.</a:t>
            </a:r>
          </a:p>
          <a:p>
            <a:r>
              <a:rPr lang="en-US" dirty="0" smtClean="0"/>
              <a:t>Would like to raise at least $10,000 for the first Annual Sawyer Walker Scholarship fundraiser.</a:t>
            </a:r>
          </a:p>
          <a:p>
            <a:endParaRPr lang="en-US" dirty="0" smtClean="0"/>
          </a:p>
          <a:p>
            <a:endParaRPr lang="en-US" dirty="0"/>
          </a:p>
        </p:txBody>
      </p:sp>
    </p:spTree>
    <p:extLst>
      <p:ext uri="{BB962C8B-B14F-4D97-AF65-F5344CB8AC3E}">
        <p14:creationId xmlns:p14="http://schemas.microsoft.com/office/powerpoint/2010/main" val="32505622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 Collected</a:t>
            </a:r>
            <a:endParaRPr lang="en-US" dirty="0"/>
          </a:p>
        </p:txBody>
      </p:sp>
      <p:sp>
        <p:nvSpPr>
          <p:cNvPr id="3" name="Content Placeholder 2"/>
          <p:cNvSpPr>
            <a:spLocks noGrp="1"/>
          </p:cNvSpPr>
          <p:nvPr>
            <p:ph idx="1"/>
          </p:nvPr>
        </p:nvSpPr>
        <p:spPr/>
        <p:txBody>
          <a:bodyPr>
            <a:normAutofit/>
          </a:bodyPr>
          <a:lstStyle/>
          <a:p>
            <a:r>
              <a:rPr lang="en-US" dirty="0" smtClean="0"/>
              <a:t>I was able to collect $600.00 in cash donations</a:t>
            </a:r>
          </a:p>
          <a:p>
            <a:r>
              <a:rPr lang="en-US" dirty="0" smtClean="0"/>
              <a:t>Thirteen gift baskets for the silent auction</a:t>
            </a:r>
          </a:p>
          <a:p>
            <a:r>
              <a:rPr lang="en-US" dirty="0" smtClean="0"/>
              <a:t>Being the manager at Subway, I was able to donate some meat, cheese, and cookie platters</a:t>
            </a:r>
          </a:p>
          <a:p>
            <a:r>
              <a:rPr lang="en-US" dirty="0" smtClean="0"/>
              <a:t>Several bags of grocery's were collected</a:t>
            </a:r>
            <a:endParaRPr lang="en-US" dirty="0"/>
          </a:p>
          <a:p>
            <a:pPr marL="109728" indent="0">
              <a:buNone/>
            </a:pPr>
            <a:endParaRPr lang="en-US" dirty="0" smtClean="0"/>
          </a:p>
        </p:txBody>
      </p:sp>
    </p:spTree>
    <p:extLst>
      <p:ext uri="{BB962C8B-B14F-4D97-AF65-F5344CB8AC3E}">
        <p14:creationId xmlns:p14="http://schemas.microsoft.com/office/powerpoint/2010/main" val="6913538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Bringing the family together</a:t>
            </a:r>
            <a:endParaRPr lang="en-US" dirty="0"/>
          </a:p>
        </p:txBody>
      </p:sp>
      <p:sp>
        <p:nvSpPr>
          <p:cNvPr id="3" name="Content Placeholder 2"/>
          <p:cNvSpPr>
            <a:spLocks noGrp="1"/>
          </p:cNvSpPr>
          <p:nvPr>
            <p:ph idx="1"/>
          </p:nvPr>
        </p:nvSpPr>
        <p:spPr/>
        <p:txBody>
          <a:bodyPr>
            <a:normAutofit lnSpcReduction="10000"/>
          </a:bodyPr>
          <a:lstStyle/>
          <a:p>
            <a:r>
              <a:rPr lang="en-US" dirty="0"/>
              <a:t>Weeks before the </a:t>
            </a:r>
            <a:r>
              <a:rPr lang="en-US" dirty="0" smtClean="0"/>
              <a:t>event, </a:t>
            </a:r>
            <a:r>
              <a:rPr lang="en-US" dirty="0"/>
              <a:t>I contacted Kings Island to see if they would donate tickets to the auction. </a:t>
            </a:r>
            <a:r>
              <a:rPr lang="en-US" dirty="0" smtClean="0"/>
              <a:t>I heard </a:t>
            </a:r>
            <a:r>
              <a:rPr lang="en-US" dirty="0"/>
              <a:t>back from </a:t>
            </a:r>
            <a:r>
              <a:rPr lang="en-US" dirty="0" smtClean="0"/>
              <a:t>them after the event was already over.  Because it was too late, I personally donated $250.00 to the scholarship fund which is the value of the tickets Kings Island was donating.  When the tickets arrived, they were gifted to the Walker family to provide 	some much needed family time and to 	hopefully reconnect as a family. </a:t>
            </a:r>
            <a:endParaRPr lang="en-US" dirty="0"/>
          </a:p>
        </p:txBody>
      </p:sp>
    </p:spTree>
    <p:extLst>
      <p:ext uri="{BB962C8B-B14F-4D97-AF65-F5344CB8AC3E}">
        <p14:creationId xmlns:p14="http://schemas.microsoft.com/office/powerpoint/2010/main" val="28332257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Outreach</a:t>
            </a:r>
            <a:endParaRPr lang="en-US" dirty="0"/>
          </a:p>
        </p:txBody>
      </p:sp>
      <p:sp>
        <p:nvSpPr>
          <p:cNvPr id="3" name="Content Placeholder 2"/>
          <p:cNvSpPr>
            <a:spLocks noGrp="1"/>
          </p:cNvSpPr>
          <p:nvPr>
            <p:ph idx="1"/>
          </p:nvPr>
        </p:nvSpPr>
        <p:spPr/>
        <p:txBody>
          <a:bodyPr>
            <a:normAutofit fontScale="92500" lnSpcReduction="10000"/>
          </a:bodyPr>
          <a:lstStyle/>
          <a:p>
            <a:r>
              <a:rPr lang="en-US" dirty="0"/>
              <a:t>Being familiar with social media I was able to reach a younger audience for the </a:t>
            </a:r>
            <a:r>
              <a:rPr lang="en-US" dirty="0" smtClean="0"/>
              <a:t>event.</a:t>
            </a:r>
          </a:p>
          <a:p>
            <a:pPr lvl="1"/>
            <a:r>
              <a:rPr lang="en-US" dirty="0" smtClean="0"/>
              <a:t>The Facebook invite was sent to multiple people. Other people were able to add in more people to invite. The event was also shared on multiple people’s Facebook pages. All users had to do was hit the share button. This invitation was the most successful. We were able to get more of an audience. </a:t>
            </a:r>
          </a:p>
          <a:p>
            <a:pPr lvl="1"/>
            <a:r>
              <a:rPr lang="en-US" dirty="0" smtClean="0">
                <a:solidFill>
                  <a:schemeClr val="tx1"/>
                </a:solidFill>
              </a:rPr>
              <a:t>I was able to put flyers up at Subway, and handed them out to customers. I was also able to put some </a:t>
            </a:r>
            <a:r>
              <a:rPr lang="en-US" dirty="0" smtClean="0">
                <a:solidFill>
                  <a:schemeClr val="tx1"/>
                </a:solidFill>
              </a:rPr>
              <a:t>	flyers </a:t>
            </a:r>
            <a:r>
              <a:rPr lang="en-US" dirty="0" smtClean="0">
                <a:solidFill>
                  <a:schemeClr val="tx1"/>
                </a:solidFill>
              </a:rPr>
              <a:t>on my mothers desk at </a:t>
            </a:r>
            <a:r>
              <a:rPr lang="en-US" dirty="0">
                <a:solidFill>
                  <a:schemeClr val="tx1"/>
                </a:solidFill>
              </a:rPr>
              <a:t>O</a:t>
            </a:r>
            <a:r>
              <a:rPr lang="en-US" dirty="0" smtClean="0">
                <a:solidFill>
                  <a:schemeClr val="tx1"/>
                </a:solidFill>
              </a:rPr>
              <a:t>tterbein in the </a:t>
            </a:r>
            <a:r>
              <a:rPr lang="en-US" dirty="0" smtClean="0">
                <a:solidFill>
                  <a:schemeClr val="tx1"/>
                </a:solidFill>
              </a:rPr>
              <a:t>	business </a:t>
            </a:r>
            <a:r>
              <a:rPr lang="en-US" dirty="0" smtClean="0">
                <a:solidFill>
                  <a:schemeClr val="tx1"/>
                </a:solidFill>
              </a:rPr>
              <a:t>office</a:t>
            </a:r>
            <a:r>
              <a:rPr lang="en-US" dirty="0" smtClean="0"/>
              <a:t>. </a:t>
            </a:r>
            <a:endParaRPr lang="en-US" dirty="0"/>
          </a:p>
          <a:p>
            <a:endParaRPr lang="en-US" dirty="0"/>
          </a:p>
        </p:txBody>
      </p:sp>
    </p:spTree>
    <p:extLst>
      <p:ext uri="{BB962C8B-B14F-4D97-AF65-F5344CB8AC3E}">
        <p14:creationId xmlns:p14="http://schemas.microsoft.com/office/powerpoint/2010/main" val="29212417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533400"/>
            <a:ext cx="5229225" cy="3505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010455" y="4038600"/>
            <a:ext cx="5475514" cy="25690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878052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91897" y="2249488"/>
            <a:ext cx="5160206" cy="4324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26919" y="640412"/>
            <a:ext cx="5120641" cy="16465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112064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1286</TotalTime>
  <Words>932</Words>
  <Application>Microsoft Office PowerPoint</Application>
  <PresentationFormat>On-screen Show (4:3)</PresentationFormat>
  <Paragraphs>62</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Urban</vt:lpstr>
      <vt:lpstr>1st Annual Sawyer Walker Scholarship</vt:lpstr>
      <vt:lpstr>October 9, 2015</vt:lpstr>
      <vt:lpstr>Scholarship</vt:lpstr>
      <vt:lpstr>Overall Goals</vt:lpstr>
      <vt:lpstr>What I Collected</vt:lpstr>
      <vt:lpstr>Bringing the family together</vt:lpstr>
      <vt:lpstr>Outreach</vt:lpstr>
      <vt:lpstr>PowerPoint Presentation</vt:lpstr>
      <vt:lpstr>PowerPoint Presentation</vt:lpstr>
      <vt:lpstr>Things done before the event</vt:lpstr>
      <vt:lpstr>The night before the event</vt:lpstr>
      <vt:lpstr>The morning of the event</vt:lpstr>
      <vt:lpstr>   The Event</vt:lpstr>
      <vt:lpstr>Silent Auction</vt:lpstr>
      <vt:lpstr>PowerPoint Presentation</vt:lpstr>
      <vt:lpstr>The live auction</vt:lpstr>
      <vt:lpstr>During the Event</vt:lpstr>
      <vt:lpstr>During the Event </vt:lpstr>
      <vt:lpstr>PowerPoint Presentation</vt:lpstr>
      <vt:lpstr>Outcome</vt:lpstr>
      <vt:lpstr>In the future</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1st Annual Sawyer Walker Scholarship</dc:title>
  <dc:creator>Brooke</dc:creator>
  <cp:lastModifiedBy>Brooke</cp:lastModifiedBy>
  <cp:revision>30</cp:revision>
  <dcterms:created xsi:type="dcterms:W3CDTF">2016-04-09T16:04:12Z</dcterms:created>
  <dcterms:modified xsi:type="dcterms:W3CDTF">2016-04-18T01:53:56Z</dcterms:modified>
</cp:coreProperties>
</file>