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dy Plapp" initials="CP" lastIdx="2" clrIdx="0">
    <p:extLst>
      <p:ext uri="{19B8F6BF-5375-455C-9EA6-DF929625EA0E}">
        <p15:presenceInfo xmlns:p15="http://schemas.microsoft.com/office/powerpoint/2012/main" userId="3b6bf127ae0cb6b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1FA1E0-DFD0-49CC-9626-BB6231872FAD}" v="6" dt="2019-07-22T18:03:04.7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6193" autoAdjust="0"/>
  </p:normalViewPr>
  <p:slideViewPr>
    <p:cSldViewPr snapToGrid="0">
      <p:cViewPr>
        <p:scale>
          <a:sx n="100" d="100"/>
          <a:sy n="100" d="100"/>
        </p:scale>
        <p:origin x="2466"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app, Cody" userId="b3eeefd1-62af-48b6-9f06-769b84693217" providerId="ADAL" clId="{641FA1E0-DFD0-49CC-9626-BB6231872FAD}"/>
    <pc:docChg chg="custSel modSld">
      <pc:chgData name="Plapp, Cody" userId="b3eeefd1-62af-48b6-9f06-769b84693217" providerId="ADAL" clId="{641FA1E0-DFD0-49CC-9626-BB6231872FAD}" dt="2019-07-22T18:03:57.753" v="95" actId="1076"/>
      <pc:docMkLst>
        <pc:docMk/>
      </pc:docMkLst>
      <pc:sldChg chg="addSp delSp modSp">
        <pc:chgData name="Plapp, Cody" userId="b3eeefd1-62af-48b6-9f06-769b84693217" providerId="ADAL" clId="{641FA1E0-DFD0-49CC-9626-BB6231872FAD}" dt="2019-07-22T18:03:57.753" v="95" actId="1076"/>
        <pc:sldMkLst>
          <pc:docMk/>
          <pc:sldMk cId="3481875387" sldId="256"/>
        </pc:sldMkLst>
        <pc:spChg chg="add del mod">
          <ac:chgData name="Plapp, Cody" userId="b3eeefd1-62af-48b6-9f06-769b84693217" providerId="ADAL" clId="{641FA1E0-DFD0-49CC-9626-BB6231872FAD}" dt="2019-07-22T18:00:46.813" v="4"/>
          <ac:spMkLst>
            <pc:docMk/>
            <pc:sldMk cId="3481875387" sldId="256"/>
            <ac:spMk id="2" creationId="{BAE4BD2F-E600-4139-AF21-E5653314C7DB}"/>
          </ac:spMkLst>
        </pc:spChg>
        <pc:spChg chg="add mod">
          <ac:chgData name="Plapp, Cody" userId="b3eeefd1-62af-48b6-9f06-769b84693217" providerId="ADAL" clId="{641FA1E0-DFD0-49CC-9626-BB6231872FAD}" dt="2019-07-22T18:03:57.753" v="95" actId="1076"/>
          <ac:spMkLst>
            <pc:docMk/>
            <pc:sldMk cId="3481875387" sldId="256"/>
            <ac:spMk id="3" creationId="{71DED8AC-2E51-4CF9-B408-D2E57128F685}"/>
          </ac:spMkLst>
        </pc:spChg>
        <pc:spChg chg="add mod">
          <ac:chgData name="Plapp, Cody" userId="b3eeefd1-62af-48b6-9f06-769b84693217" providerId="ADAL" clId="{641FA1E0-DFD0-49CC-9626-BB6231872FAD}" dt="2019-07-22T18:03:50.536" v="93" actId="1076"/>
          <ac:spMkLst>
            <pc:docMk/>
            <pc:sldMk cId="3481875387" sldId="256"/>
            <ac:spMk id="38" creationId="{9941BC56-07D8-4FD0-BCC9-5437A7C8AAD2}"/>
          </ac:spMkLst>
        </pc:spChg>
        <pc:spChg chg="add mod">
          <ac:chgData name="Plapp, Cody" userId="b3eeefd1-62af-48b6-9f06-769b84693217" providerId="ADAL" clId="{641FA1E0-DFD0-49CC-9626-BB6231872FAD}" dt="2019-07-22T18:03:52.673" v="94" actId="1076"/>
          <ac:spMkLst>
            <pc:docMk/>
            <pc:sldMk cId="3481875387" sldId="256"/>
            <ac:spMk id="39" creationId="{A71A0E99-BA2B-4081-80C9-563465186EB9}"/>
          </ac:spMkLst>
        </pc:spChg>
        <pc:spChg chg="add mod">
          <ac:chgData name="Plapp, Cody" userId="b3eeefd1-62af-48b6-9f06-769b84693217" providerId="ADAL" clId="{641FA1E0-DFD0-49CC-9626-BB6231872FAD}" dt="2019-07-22T18:02:34.559" v="58" actId="1076"/>
          <ac:spMkLst>
            <pc:docMk/>
            <pc:sldMk cId="3481875387" sldId="256"/>
            <ac:spMk id="40" creationId="{5772082B-CCB7-4982-9EFC-9900A47AE6B6}"/>
          </ac:spMkLst>
        </pc:spChg>
      </pc:sldChg>
    </pc:docChg>
  </pc:docChgLst>
  <pc:docChgLst>
    <pc:chgData name="Plapp, Cody" userId="b3eeefd1-62af-48b6-9f06-769b84693217" providerId="ADAL" clId="{D0FDAC5F-EE15-4AC6-A7AD-298F4CC2D18A}"/>
    <pc:docChg chg="modSld">
      <pc:chgData name="Plapp, Cody" userId="b3eeefd1-62af-48b6-9f06-769b84693217" providerId="ADAL" clId="{D0FDAC5F-EE15-4AC6-A7AD-298F4CC2D18A}" dt="2019-07-06T21:15:49.079" v="1" actId="20577"/>
      <pc:docMkLst>
        <pc:docMk/>
      </pc:docMkLst>
      <pc:sldChg chg="modSp">
        <pc:chgData name="Plapp, Cody" userId="b3eeefd1-62af-48b6-9f06-769b84693217" providerId="ADAL" clId="{D0FDAC5F-EE15-4AC6-A7AD-298F4CC2D18A}" dt="2019-07-06T21:15:49.079" v="1" actId="20577"/>
        <pc:sldMkLst>
          <pc:docMk/>
          <pc:sldMk cId="3481875387" sldId="256"/>
        </pc:sldMkLst>
        <pc:spChg chg="mod">
          <ac:chgData name="Plapp, Cody" userId="b3eeefd1-62af-48b6-9f06-769b84693217" providerId="ADAL" clId="{D0FDAC5F-EE15-4AC6-A7AD-298F4CC2D18A}" dt="2019-07-06T21:15:49.079" v="1" actId="20577"/>
          <ac:spMkLst>
            <pc:docMk/>
            <pc:sldMk cId="3481875387" sldId="256"/>
            <ac:spMk id="31" creationId="{00000000-0000-0000-0000-000000000000}"/>
          </ac:spMkLst>
        </pc:spChg>
      </pc:sldChg>
    </pc:docChg>
  </pc:docChgLst>
  <pc:docChgLst>
    <pc:chgData name="Plapp, Cody" userId="b3eeefd1-62af-48b6-9f06-769b84693217" providerId="ADAL" clId="{3B02196F-8C4A-444D-AEE4-14925DAA75CB}"/>
    <pc:docChg chg="undo redo custSel addSld delSld modSld">
      <pc:chgData name="Plapp, Cody" userId="b3eeefd1-62af-48b6-9f06-769b84693217" providerId="ADAL" clId="{3B02196F-8C4A-444D-AEE4-14925DAA75CB}" dt="2019-07-14T12:53:04.275" v="6383" actId="2696"/>
      <pc:docMkLst>
        <pc:docMk/>
      </pc:docMkLst>
      <pc:sldChg chg="addSp delSp modSp">
        <pc:chgData name="Plapp, Cody" userId="b3eeefd1-62af-48b6-9f06-769b84693217" providerId="ADAL" clId="{3B02196F-8C4A-444D-AEE4-14925DAA75CB}" dt="2019-07-14T12:52:24.355" v="6382" actId="255"/>
        <pc:sldMkLst>
          <pc:docMk/>
          <pc:sldMk cId="3481875387" sldId="256"/>
        </pc:sldMkLst>
        <pc:spChg chg="mod">
          <ac:chgData name="Plapp, Cody" userId="b3eeefd1-62af-48b6-9f06-769b84693217" providerId="ADAL" clId="{3B02196F-8C4A-444D-AEE4-14925DAA75CB}" dt="2019-07-13T22:07:25.114" v="5771" actId="1076"/>
          <ac:spMkLst>
            <pc:docMk/>
            <pc:sldMk cId="3481875387" sldId="256"/>
            <ac:spMk id="9" creationId="{00000000-0000-0000-0000-000000000000}"/>
          </ac:spMkLst>
        </pc:spChg>
        <pc:spChg chg="add del mod">
          <ac:chgData name="Plapp, Cody" userId="b3eeefd1-62af-48b6-9f06-769b84693217" providerId="ADAL" clId="{3B02196F-8C4A-444D-AEE4-14925DAA75CB}" dt="2019-07-13T18:11:07.940" v="2260"/>
          <ac:spMkLst>
            <pc:docMk/>
            <pc:sldMk cId="3481875387" sldId="256"/>
            <ac:spMk id="16" creationId="{7B76890B-9581-4214-B66E-53F8EF14BEC4}"/>
          </ac:spMkLst>
        </pc:spChg>
        <pc:spChg chg="add mod">
          <ac:chgData name="Plapp, Cody" userId="b3eeefd1-62af-48b6-9f06-769b84693217" providerId="ADAL" clId="{3B02196F-8C4A-444D-AEE4-14925DAA75CB}" dt="2019-07-14T12:47:01.623" v="6307"/>
          <ac:spMkLst>
            <pc:docMk/>
            <pc:sldMk cId="3481875387" sldId="256"/>
            <ac:spMk id="17" creationId="{AA610B0E-88A5-4FD5-8B78-51EC9BAFBE2B}"/>
          </ac:spMkLst>
        </pc:spChg>
        <pc:spChg chg="mod">
          <ac:chgData name="Plapp, Cody" userId="b3eeefd1-62af-48b6-9f06-769b84693217" providerId="ADAL" clId="{3B02196F-8C4A-444D-AEE4-14925DAA75CB}" dt="2019-07-14T12:51:37.863" v="6380" actId="14100"/>
          <ac:spMkLst>
            <pc:docMk/>
            <pc:sldMk cId="3481875387" sldId="256"/>
            <ac:spMk id="24" creationId="{00000000-0000-0000-0000-000000000000}"/>
          </ac:spMkLst>
        </pc:spChg>
        <pc:spChg chg="mod">
          <ac:chgData name="Plapp, Cody" userId="b3eeefd1-62af-48b6-9f06-769b84693217" providerId="ADAL" clId="{3B02196F-8C4A-444D-AEE4-14925DAA75CB}" dt="2019-07-13T18:40:35.678" v="2851" actId="1076"/>
          <ac:spMkLst>
            <pc:docMk/>
            <pc:sldMk cId="3481875387" sldId="256"/>
            <ac:spMk id="32" creationId="{00000000-0000-0000-0000-000000000000}"/>
          </ac:spMkLst>
        </pc:spChg>
        <pc:spChg chg="mod">
          <ac:chgData name="Plapp, Cody" userId="b3eeefd1-62af-48b6-9f06-769b84693217" providerId="ADAL" clId="{3B02196F-8C4A-444D-AEE4-14925DAA75CB}" dt="2019-07-13T22:05:41.270" v="5666" actId="122"/>
          <ac:spMkLst>
            <pc:docMk/>
            <pc:sldMk cId="3481875387" sldId="256"/>
            <ac:spMk id="33" creationId="{00000000-0000-0000-0000-000000000000}"/>
          </ac:spMkLst>
        </pc:spChg>
        <pc:spChg chg="mod">
          <ac:chgData name="Plapp, Cody" userId="b3eeefd1-62af-48b6-9f06-769b84693217" providerId="ADAL" clId="{3B02196F-8C4A-444D-AEE4-14925DAA75CB}" dt="2019-07-14T12:37:36.907" v="6026" actId="20577"/>
          <ac:spMkLst>
            <pc:docMk/>
            <pc:sldMk cId="3481875387" sldId="256"/>
            <ac:spMk id="34" creationId="{00000000-0000-0000-0000-000000000000}"/>
          </ac:spMkLst>
        </pc:spChg>
        <pc:spChg chg="del">
          <ac:chgData name="Plapp, Cody" userId="b3eeefd1-62af-48b6-9f06-769b84693217" providerId="ADAL" clId="{3B02196F-8C4A-444D-AEE4-14925DAA75CB}" dt="2019-07-13T15:54:26.020" v="781"/>
          <ac:spMkLst>
            <pc:docMk/>
            <pc:sldMk cId="3481875387" sldId="256"/>
            <ac:spMk id="35" creationId="{00000000-0000-0000-0000-000000000000}"/>
          </ac:spMkLst>
        </pc:spChg>
        <pc:spChg chg="add mod">
          <ac:chgData name="Plapp, Cody" userId="b3eeefd1-62af-48b6-9f06-769b84693217" providerId="ADAL" clId="{3B02196F-8C4A-444D-AEE4-14925DAA75CB}" dt="2019-07-14T12:52:24.355" v="6382" actId="255"/>
          <ac:spMkLst>
            <pc:docMk/>
            <pc:sldMk cId="3481875387" sldId="256"/>
            <ac:spMk id="35" creationId="{D67F128D-7628-4E18-BDD1-FF3D60142623}"/>
          </ac:spMkLst>
        </pc:spChg>
        <pc:spChg chg="add del mod">
          <ac:chgData name="Plapp, Cody" userId="b3eeefd1-62af-48b6-9f06-769b84693217" providerId="ADAL" clId="{3B02196F-8C4A-444D-AEE4-14925DAA75CB}" dt="2019-07-13T23:11:11.013" v="5785"/>
          <ac:spMkLst>
            <pc:docMk/>
            <pc:sldMk cId="3481875387" sldId="256"/>
            <ac:spMk id="38" creationId="{390026FB-2CF7-4F5C-AF54-8219D70FC61C}"/>
          </ac:spMkLst>
        </pc:spChg>
        <pc:spChg chg="add del mod">
          <ac:chgData name="Plapp, Cody" userId="b3eeefd1-62af-48b6-9f06-769b84693217" providerId="ADAL" clId="{3B02196F-8C4A-444D-AEE4-14925DAA75CB}" dt="2019-07-14T12:50:17.781" v="6369" actId="478"/>
          <ac:spMkLst>
            <pc:docMk/>
            <pc:sldMk cId="3481875387" sldId="256"/>
            <ac:spMk id="40" creationId="{628C3128-7CEE-40CD-A7D8-86E810869950}"/>
          </ac:spMkLst>
        </pc:spChg>
        <pc:spChg chg="mod">
          <ac:chgData name="Plapp, Cody" userId="b3eeefd1-62af-48b6-9f06-769b84693217" providerId="ADAL" clId="{3B02196F-8C4A-444D-AEE4-14925DAA75CB}" dt="2019-07-14T12:51:29.600" v="6378" actId="14100"/>
          <ac:spMkLst>
            <pc:docMk/>
            <pc:sldMk cId="3481875387" sldId="256"/>
            <ac:spMk id="45" creationId="{00000000-0000-0000-0000-000000000000}"/>
          </ac:spMkLst>
        </pc:spChg>
        <pc:spChg chg="del mod">
          <ac:chgData name="Plapp, Cody" userId="b3eeefd1-62af-48b6-9f06-769b84693217" providerId="ADAL" clId="{3B02196F-8C4A-444D-AEE4-14925DAA75CB}" dt="2019-07-13T23:10:33.945" v="5776"/>
          <ac:spMkLst>
            <pc:docMk/>
            <pc:sldMk cId="3481875387" sldId="256"/>
            <ac:spMk id="46" creationId="{00000000-0000-0000-0000-000000000000}"/>
          </ac:spMkLst>
        </pc:spChg>
        <pc:spChg chg="del mod">
          <ac:chgData name="Plapp, Cody" userId="b3eeefd1-62af-48b6-9f06-769b84693217" providerId="ADAL" clId="{3B02196F-8C4A-444D-AEE4-14925DAA75CB}" dt="2019-07-13T23:10:45.769" v="5778"/>
          <ac:spMkLst>
            <pc:docMk/>
            <pc:sldMk cId="3481875387" sldId="256"/>
            <ac:spMk id="47" creationId="{00000000-0000-0000-0000-000000000000}"/>
          </ac:spMkLst>
        </pc:spChg>
        <pc:spChg chg="del">
          <ac:chgData name="Plapp, Cody" userId="b3eeefd1-62af-48b6-9f06-769b84693217" providerId="ADAL" clId="{3B02196F-8C4A-444D-AEE4-14925DAA75CB}" dt="2019-07-13T23:10:47.332" v="5779"/>
          <ac:spMkLst>
            <pc:docMk/>
            <pc:sldMk cId="3481875387" sldId="256"/>
            <ac:spMk id="48" creationId="{00000000-0000-0000-0000-000000000000}"/>
          </ac:spMkLst>
        </pc:spChg>
        <pc:spChg chg="add mod">
          <ac:chgData name="Plapp, Cody" userId="b3eeefd1-62af-48b6-9f06-769b84693217" providerId="ADAL" clId="{3B02196F-8C4A-444D-AEE4-14925DAA75CB}" dt="2019-07-13T22:05:34.596" v="5663" actId="122"/>
          <ac:spMkLst>
            <pc:docMk/>
            <pc:sldMk cId="3481875387" sldId="256"/>
            <ac:spMk id="55" creationId="{7789C54C-F679-4FBA-89A5-744239A102FF}"/>
          </ac:spMkLst>
        </pc:spChg>
        <pc:spChg chg="del">
          <ac:chgData name="Plapp, Cody" userId="b3eeefd1-62af-48b6-9f06-769b84693217" providerId="ADAL" clId="{3B02196F-8C4A-444D-AEE4-14925DAA75CB}" dt="2019-07-13T17:01:22.813" v="1596" actId="478"/>
          <ac:spMkLst>
            <pc:docMk/>
            <pc:sldMk cId="3481875387" sldId="256"/>
            <ac:spMk id="56" creationId="{00000000-0000-0000-0000-000000000000}"/>
          </ac:spMkLst>
        </pc:spChg>
        <pc:spChg chg="mod">
          <ac:chgData name="Plapp, Cody" userId="b3eeefd1-62af-48b6-9f06-769b84693217" providerId="ADAL" clId="{3B02196F-8C4A-444D-AEE4-14925DAA75CB}" dt="2019-07-13T22:05:26.908" v="5659" actId="122"/>
          <ac:spMkLst>
            <pc:docMk/>
            <pc:sldMk cId="3481875387" sldId="256"/>
            <ac:spMk id="57" creationId="{00000000-0000-0000-0000-000000000000}"/>
          </ac:spMkLst>
        </pc:spChg>
        <pc:spChg chg="del">
          <ac:chgData name="Plapp, Cody" userId="b3eeefd1-62af-48b6-9f06-769b84693217" providerId="ADAL" clId="{3B02196F-8C4A-444D-AEE4-14925DAA75CB}" dt="2019-07-13T23:15:42.859" v="5864"/>
          <ac:spMkLst>
            <pc:docMk/>
            <pc:sldMk cId="3481875387" sldId="256"/>
            <ac:spMk id="63" creationId="{00000000-0000-0000-0000-000000000000}"/>
          </ac:spMkLst>
        </pc:spChg>
        <pc:spChg chg="del mod">
          <ac:chgData name="Plapp, Cody" userId="b3eeefd1-62af-48b6-9f06-769b84693217" providerId="ADAL" clId="{3B02196F-8C4A-444D-AEE4-14925DAA75CB}" dt="2019-07-13T23:10:33.940" v="5774"/>
          <ac:spMkLst>
            <pc:docMk/>
            <pc:sldMk cId="3481875387" sldId="256"/>
            <ac:spMk id="64" creationId="{00000000-0000-0000-0000-000000000000}"/>
          </ac:spMkLst>
        </pc:spChg>
        <pc:spChg chg="add mod">
          <ac:chgData name="Plapp, Cody" userId="b3eeefd1-62af-48b6-9f06-769b84693217" providerId="ADAL" clId="{3B02196F-8C4A-444D-AEE4-14925DAA75CB}" dt="2019-07-13T22:05:02.115" v="5653" actId="122"/>
          <ac:spMkLst>
            <pc:docMk/>
            <pc:sldMk cId="3481875387" sldId="256"/>
            <ac:spMk id="65" creationId="{82B27344-6502-43E3-81FE-52312F6FCA02}"/>
          </ac:spMkLst>
        </pc:spChg>
        <pc:spChg chg="del">
          <ac:chgData name="Plapp, Cody" userId="b3eeefd1-62af-48b6-9f06-769b84693217" providerId="ADAL" clId="{3B02196F-8C4A-444D-AEE4-14925DAA75CB}" dt="2019-07-13T23:15:38.472" v="5863"/>
          <ac:spMkLst>
            <pc:docMk/>
            <pc:sldMk cId="3481875387" sldId="256"/>
            <ac:spMk id="66" creationId="{00000000-0000-0000-0000-000000000000}"/>
          </ac:spMkLst>
        </pc:spChg>
        <pc:spChg chg="mod">
          <ac:chgData name="Plapp, Cody" userId="b3eeefd1-62af-48b6-9f06-769b84693217" providerId="ADAL" clId="{3B02196F-8C4A-444D-AEE4-14925DAA75CB}" dt="2019-07-14T12:39:53.603" v="6111"/>
          <ac:spMkLst>
            <pc:docMk/>
            <pc:sldMk cId="3481875387" sldId="256"/>
            <ac:spMk id="67" creationId="{00000000-0000-0000-0000-000000000000}"/>
          </ac:spMkLst>
        </pc:spChg>
        <pc:spChg chg="mod">
          <ac:chgData name="Plapp, Cody" userId="b3eeefd1-62af-48b6-9f06-769b84693217" providerId="ADAL" clId="{3B02196F-8C4A-444D-AEE4-14925DAA75CB}" dt="2019-07-14T12:51:19.762" v="6377" actId="14100"/>
          <ac:spMkLst>
            <pc:docMk/>
            <pc:sldMk cId="3481875387" sldId="256"/>
            <ac:spMk id="68" creationId="{00000000-0000-0000-0000-000000000000}"/>
          </ac:spMkLst>
        </pc:spChg>
        <pc:spChg chg="del mod">
          <ac:chgData name="Plapp, Cody" userId="b3eeefd1-62af-48b6-9f06-769b84693217" providerId="ADAL" clId="{3B02196F-8C4A-444D-AEE4-14925DAA75CB}" dt="2019-07-13T15:21:28.463" v="19"/>
          <ac:spMkLst>
            <pc:docMk/>
            <pc:sldMk cId="3481875387" sldId="256"/>
            <ac:spMk id="69" creationId="{00000000-0000-0000-0000-000000000000}"/>
          </ac:spMkLst>
        </pc:spChg>
        <pc:spChg chg="mod">
          <ac:chgData name="Plapp, Cody" userId="b3eeefd1-62af-48b6-9f06-769b84693217" providerId="ADAL" clId="{3B02196F-8C4A-444D-AEE4-14925DAA75CB}" dt="2019-07-14T12:43:34.320" v="6161" actId="20577"/>
          <ac:spMkLst>
            <pc:docMk/>
            <pc:sldMk cId="3481875387" sldId="256"/>
            <ac:spMk id="71" creationId="{00000000-0000-0000-0000-000000000000}"/>
          </ac:spMkLst>
        </pc:spChg>
        <pc:spChg chg="add mod">
          <ac:chgData name="Plapp, Cody" userId="b3eeefd1-62af-48b6-9f06-769b84693217" providerId="ADAL" clId="{3B02196F-8C4A-444D-AEE4-14925DAA75CB}" dt="2019-07-13T22:05:17.800" v="5656" actId="122"/>
          <ac:spMkLst>
            <pc:docMk/>
            <pc:sldMk cId="3481875387" sldId="256"/>
            <ac:spMk id="72" creationId="{83E230FD-9BD2-4DC2-8DF7-D746D4BF37EB}"/>
          </ac:spMkLst>
        </pc:spChg>
        <pc:spChg chg="del mod">
          <ac:chgData name="Plapp, Cody" userId="b3eeefd1-62af-48b6-9f06-769b84693217" providerId="ADAL" clId="{3B02196F-8C4A-444D-AEE4-14925DAA75CB}" dt="2019-07-13T21:22:27.904" v="4079"/>
          <ac:spMkLst>
            <pc:docMk/>
            <pc:sldMk cId="3481875387" sldId="256"/>
            <ac:spMk id="78" creationId="{00000000-0000-0000-0000-000000000000}"/>
          </ac:spMkLst>
        </pc:spChg>
        <pc:spChg chg="del">
          <ac:chgData name="Plapp, Cody" userId="b3eeefd1-62af-48b6-9f06-769b84693217" providerId="ADAL" clId="{3B02196F-8C4A-444D-AEE4-14925DAA75CB}" dt="2019-07-13T21:22:26.542" v="4077"/>
          <ac:spMkLst>
            <pc:docMk/>
            <pc:sldMk cId="3481875387" sldId="256"/>
            <ac:spMk id="79" creationId="{00000000-0000-0000-0000-000000000000}"/>
          </ac:spMkLst>
        </pc:spChg>
        <pc:spChg chg="mod">
          <ac:chgData name="Plapp, Cody" userId="b3eeefd1-62af-48b6-9f06-769b84693217" providerId="ADAL" clId="{3B02196F-8C4A-444D-AEE4-14925DAA75CB}" dt="2019-07-14T12:44:32.510" v="6213" actId="20577"/>
          <ac:spMkLst>
            <pc:docMk/>
            <pc:sldMk cId="3481875387" sldId="256"/>
            <ac:spMk id="81" creationId="{00000000-0000-0000-0000-000000000000}"/>
          </ac:spMkLst>
        </pc:spChg>
        <pc:spChg chg="del">
          <ac:chgData name="Plapp, Cody" userId="b3eeefd1-62af-48b6-9f06-769b84693217" providerId="ADAL" clId="{3B02196F-8C4A-444D-AEE4-14925DAA75CB}" dt="2019-07-13T17:04:27.497" v="1632" actId="478"/>
          <ac:spMkLst>
            <pc:docMk/>
            <pc:sldMk cId="3481875387" sldId="256"/>
            <ac:spMk id="82" creationId="{00000000-0000-0000-0000-000000000000}"/>
          </ac:spMkLst>
        </pc:spChg>
        <pc:spChg chg="del">
          <ac:chgData name="Plapp, Cody" userId="b3eeefd1-62af-48b6-9f06-769b84693217" providerId="ADAL" clId="{3B02196F-8C4A-444D-AEE4-14925DAA75CB}" dt="2019-07-13T21:20:42.195" v="4055"/>
          <ac:spMkLst>
            <pc:docMk/>
            <pc:sldMk cId="3481875387" sldId="256"/>
            <ac:spMk id="85" creationId="{00000000-0000-0000-0000-000000000000}"/>
          </ac:spMkLst>
        </pc:spChg>
        <pc:spChg chg="del">
          <ac:chgData name="Plapp, Cody" userId="b3eeefd1-62af-48b6-9f06-769b84693217" providerId="ADAL" clId="{3B02196F-8C4A-444D-AEE4-14925DAA75CB}" dt="2019-07-13T21:22:31.097" v="4081"/>
          <ac:spMkLst>
            <pc:docMk/>
            <pc:sldMk cId="3481875387" sldId="256"/>
            <ac:spMk id="86" creationId="{00000000-0000-0000-0000-000000000000}"/>
          </ac:spMkLst>
        </pc:spChg>
        <pc:spChg chg="del">
          <ac:chgData name="Plapp, Cody" userId="b3eeefd1-62af-48b6-9f06-769b84693217" providerId="ADAL" clId="{3B02196F-8C4A-444D-AEE4-14925DAA75CB}" dt="2019-07-13T21:22:32.228" v="4082"/>
          <ac:spMkLst>
            <pc:docMk/>
            <pc:sldMk cId="3481875387" sldId="256"/>
            <ac:spMk id="87" creationId="{00000000-0000-0000-0000-000000000000}"/>
          </ac:spMkLst>
        </pc:spChg>
        <pc:spChg chg="del">
          <ac:chgData name="Plapp, Cody" userId="b3eeefd1-62af-48b6-9f06-769b84693217" providerId="ADAL" clId="{3B02196F-8C4A-444D-AEE4-14925DAA75CB}" dt="2019-07-13T21:22:30.070" v="4080"/>
          <ac:spMkLst>
            <pc:docMk/>
            <pc:sldMk cId="3481875387" sldId="256"/>
            <ac:spMk id="88" creationId="{00000000-0000-0000-0000-000000000000}"/>
          </ac:spMkLst>
        </pc:spChg>
        <pc:spChg chg="del">
          <ac:chgData name="Plapp, Cody" userId="b3eeefd1-62af-48b6-9f06-769b84693217" providerId="ADAL" clId="{3B02196F-8C4A-444D-AEE4-14925DAA75CB}" dt="2019-07-13T21:21:08.072" v="4061"/>
          <ac:spMkLst>
            <pc:docMk/>
            <pc:sldMk cId="3481875387" sldId="256"/>
            <ac:spMk id="90" creationId="{00000000-0000-0000-0000-000000000000}"/>
          </ac:spMkLst>
        </pc:spChg>
        <pc:spChg chg="del">
          <ac:chgData name="Plapp, Cody" userId="b3eeefd1-62af-48b6-9f06-769b84693217" providerId="ADAL" clId="{3B02196F-8C4A-444D-AEE4-14925DAA75CB}" dt="2019-07-13T21:21:06.310" v="4060"/>
          <ac:spMkLst>
            <pc:docMk/>
            <pc:sldMk cId="3481875387" sldId="256"/>
            <ac:spMk id="91" creationId="{00000000-0000-0000-0000-000000000000}"/>
          </ac:spMkLst>
        </pc:spChg>
        <pc:grpChg chg="del">
          <ac:chgData name="Plapp, Cody" userId="b3eeefd1-62af-48b6-9f06-769b84693217" providerId="ADAL" clId="{3B02196F-8C4A-444D-AEE4-14925DAA75CB}" dt="2019-07-13T17:01:46.899" v="1598" actId="478"/>
          <ac:grpSpMkLst>
            <pc:docMk/>
            <pc:sldMk cId="3481875387" sldId="256"/>
            <ac:grpSpMk id="18" creationId="{00000000-0000-0000-0000-000000000000}"/>
          </ac:grpSpMkLst>
        </pc:grpChg>
        <pc:graphicFrameChg chg="del">
          <ac:chgData name="Plapp, Cody" userId="b3eeefd1-62af-48b6-9f06-769b84693217" providerId="ADAL" clId="{3B02196F-8C4A-444D-AEE4-14925DAA75CB}" dt="2019-07-13T17:01:21.325" v="1595" actId="478"/>
          <ac:graphicFrameMkLst>
            <pc:docMk/>
            <pc:sldMk cId="3481875387" sldId="256"/>
            <ac:graphicFrameMk id="13" creationId="{00000000-0000-0000-0000-000000000000}"/>
          </ac:graphicFrameMkLst>
        </pc:graphicFrameChg>
        <pc:picChg chg="add mod">
          <ac:chgData name="Plapp, Cody" userId="b3eeefd1-62af-48b6-9f06-769b84693217" providerId="ADAL" clId="{3B02196F-8C4A-444D-AEE4-14925DAA75CB}" dt="2019-07-14T12:40:05.066" v="6112" actId="1076"/>
          <ac:picMkLst>
            <pc:docMk/>
            <pc:sldMk cId="3481875387" sldId="256"/>
            <ac:picMk id="4" creationId="{73B1E677-0236-4987-8C07-5D61B7D08A76}"/>
          </ac:picMkLst>
        </pc:picChg>
        <pc:picChg chg="add del mod">
          <ac:chgData name="Plapp, Cody" userId="b3eeefd1-62af-48b6-9f06-769b84693217" providerId="ADAL" clId="{3B02196F-8C4A-444D-AEE4-14925DAA75CB}" dt="2019-07-13T21:17:19.042" v="4042" actId="478"/>
          <ac:picMkLst>
            <pc:docMk/>
            <pc:sldMk cId="3481875387" sldId="256"/>
            <ac:picMk id="12" creationId="{43FBF1A3-3B03-42AC-82D4-1DE7EB4A2134}"/>
          </ac:picMkLst>
        </pc:picChg>
        <pc:picChg chg="add mod">
          <ac:chgData name="Plapp, Cody" userId="b3eeefd1-62af-48b6-9f06-769b84693217" providerId="ADAL" clId="{3B02196F-8C4A-444D-AEE4-14925DAA75CB}" dt="2019-07-13T21:36:20.254" v="4985" actId="1076"/>
          <ac:picMkLst>
            <pc:docMk/>
            <pc:sldMk cId="3481875387" sldId="256"/>
            <ac:picMk id="15" creationId="{F3475F3E-7AA4-4E4B-BCE8-8AAD81045CA4}"/>
          </ac:picMkLst>
        </pc:picChg>
        <pc:picChg chg="add del mod">
          <ac:chgData name="Plapp, Cody" userId="b3eeefd1-62af-48b6-9f06-769b84693217" providerId="ADAL" clId="{3B02196F-8C4A-444D-AEE4-14925DAA75CB}" dt="2019-07-13T21:17:18.233" v="4041" actId="478"/>
          <ac:picMkLst>
            <pc:docMk/>
            <pc:sldMk cId="3481875387" sldId="256"/>
            <ac:picMk id="20" creationId="{7CF89DFC-A21E-4531-B08F-B385B69D3A24}"/>
          </ac:picMkLst>
        </pc:picChg>
        <pc:picChg chg="add del mod">
          <ac:chgData name="Plapp, Cody" userId="b3eeefd1-62af-48b6-9f06-769b84693217" providerId="ADAL" clId="{3B02196F-8C4A-444D-AEE4-14925DAA75CB}" dt="2019-07-13T21:36:47.076" v="4991" actId="478"/>
          <ac:picMkLst>
            <pc:docMk/>
            <pc:sldMk cId="3481875387" sldId="256"/>
            <ac:picMk id="22" creationId="{2FD2C833-4E53-4092-B961-214907D60455}"/>
          </ac:picMkLst>
        </pc:picChg>
        <pc:picChg chg="add mod">
          <ac:chgData name="Plapp, Cody" userId="b3eeefd1-62af-48b6-9f06-769b84693217" providerId="ADAL" clId="{3B02196F-8C4A-444D-AEE4-14925DAA75CB}" dt="2019-07-13T23:16:46.417" v="5870" actId="14100"/>
          <ac:picMkLst>
            <pc:docMk/>
            <pc:sldMk cId="3481875387" sldId="256"/>
            <ac:picMk id="25" creationId="{080D18F5-B8F5-4A9D-886F-A31A7713F8EF}"/>
          </ac:picMkLst>
        </pc:picChg>
        <pc:picChg chg="add mod">
          <ac:chgData name="Plapp, Cody" userId="b3eeefd1-62af-48b6-9f06-769b84693217" providerId="ADAL" clId="{3B02196F-8C4A-444D-AEE4-14925DAA75CB}" dt="2019-07-13T23:16:56.897" v="5871" actId="1076"/>
          <ac:picMkLst>
            <pc:docMk/>
            <pc:sldMk cId="3481875387" sldId="256"/>
            <ac:picMk id="37" creationId="{655F81E8-C30C-44C2-A37E-C1112215C883}"/>
          </ac:picMkLst>
        </pc:picChg>
        <pc:picChg chg="add del">
          <ac:chgData name="Plapp, Cody" userId="b3eeefd1-62af-48b6-9f06-769b84693217" providerId="ADAL" clId="{3B02196F-8C4A-444D-AEE4-14925DAA75CB}" dt="2019-07-13T23:11:11.012" v="5783"/>
          <ac:picMkLst>
            <pc:docMk/>
            <pc:sldMk cId="3481875387" sldId="256"/>
            <ac:picMk id="39" creationId="{3F7DFF9E-A874-4CCE-BEFF-F212782AE980}"/>
          </ac:picMkLst>
        </pc:picChg>
        <pc:cxnChg chg="mod">
          <ac:chgData name="Plapp, Cody" userId="b3eeefd1-62af-48b6-9f06-769b84693217" providerId="ADAL" clId="{3B02196F-8C4A-444D-AEE4-14925DAA75CB}" dt="2019-07-13T21:27:35.284" v="4217" actId="14100"/>
          <ac:cxnSpMkLst>
            <pc:docMk/>
            <pc:sldMk cId="3481875387" sldId="256"/>
            <ac:cxnSpMk id="49" creationId="{79810691-E65E-4B1C-9855-FB30F4C47D71}"/>
          </ac:cxnSpMkLst>
        </pc:cxnChg>
        <pc:cxnChg chg="mod">
          <ac:chgData name="Plapp, Cody" userId="b3eeefd1-62af-48b6-9f06-769b84693217" providerId="ADAL" clId="{3B02196F-8C4A-444D-AEE4-14925DAA75CB}" dt="2019-07-13T21:23:22.168" v="4090" actId="14100"/>
          <ac:cxnSpMkLst>
            <pc:docMk/>
            <pc:sldMk cId="3481875387" sldId="256"/>
            <ac:cxnSpMk id="50" creationId="{00000000-0000-0000-0000-000000000000}"/>
          </ac:cxnSpMkLst>
        </pc:cxnChg>
        <pc:cxnChg chg="del mod">
          <ac:chgData name="Plapp, Cody" userId="b3eeefd1-62af-48b6-9f06-769b84693217" providerId="ADAL" clId="{3B02196F-8C4A-444D-AEE4-14925DAA75CB}" dt="2019-07-13T21:23:27.729" v="4092" actId="478"/>
          <ac:cxnSpMkLst>
            <pc:docMk/>
            <pc:sldMk cId="3481875387" sldId="256"/>
            <ac:cxnSpMk id="53" creationId="{00000000-0000-0000-0000-000000000000}"/>
          </ac:cxnSpMkLst>
        </pc:cxnChg>
        <pc:cxnChg chg="del">
          <ac:chgData name="Plapp, Cody" userId="b3eeefd1-62af-48b6-9f06-769b84693217" providerId="ADAL" clId="{3B02196F-8C4A-444D-AEE4-14925DAA75CB}" dt="2019-07-13T17:02:36.433" v="1608" actId="478"/>
          <ac:cxnSpMkLst>
            <pc:docMk/>
            <pc:sldMk cId="3481875387" sldId="256"/>
            <ac:cxnSpMk id="54" creationId="{00000000-0000-0000-0000-000000000000}"/>
          </ac:cxnSpMkLst>
        </pc:cxnChg>
        <pc:cxnChg chg="mod">
          <ac:chgData name="Plapp, Cody" userId="b3eeefd1-62af-48b6-9f06-769b84693217" providerId="ADAL" clId="{3B02196F-8C4A-444D-AEE4-14925DAA75CB}" dt="2019-07-13T17:01:41.309" v="1597" actId="14100"/>
          <ac:cxnSpMkLst>
            <pc:docMk/>
            <pc:sldMk cId="3481875387" sldId="256"/>
            <ac:cxnSpMk id="59" creationId="{00000000-0000-0000-0000-000000000000}"/>
          </ac:cxnSpMkLst>
        </pc:cxnChg>
        <pc:cxnChg chg="del">
          <ac:chgData name="Plapp, Cody" userId="b3eeefd1-62af-48b6-9f06-769b84693217" providerId="ADAL" clId="{3B02196F-8C4A-444D-AEE4-14925DAA75CB}" dt="2019-07-13T23:10:48.311" v="5780"/>
          <ac:cxnSpMkLst>
            <pc:docMk/>
            <pc:sldMk cId="3481875387" sldId="256"/>
            <ac:cxnSpMk id="61" creationId="{00000000-0000-0000-0000-000000000000}"/>
          </ac:cxnSpMkLst>
        </pc:cxnChg>
        <pc:cxnChg chg="mod">
          <ac:chgData name="Plapp, Cody" userId="b3eeefd1-62af-48b6-9f06-769b84693217" providerId="ADAL" clId="{3B02196F-8C4A-444D-AEE4-14925DAA75CB}" dt="2019-07-13T23:16:32.493" v="5867" actId="14100"/>
          <ac:cxnSpMkLst>
            <pc:docMk/>
            <pc:sldMk cId="3481875387" sldId="256"/>
            <ac:cxnSpMk id="62" creationId="{00000000-0000-0000-0000-000000000000}"/>
          </ac:cxnSpMkLst>
        </pc:cxnChg>
        <pc:cxnChg chg="add mod">
          <ac:chgData name="Plapp, Cody" userId="b3eeefd1-62af-48b6-9f06-769b84693217" providerId="ADAL" clId="{3B02196F-8C4A-444D-AEE4-14925DAA75CB}" dt="2019-07-13T21:23:53.900" v="4096" actId="1076"/>
          <ac:cxnSpMkLst>
            <pc:docMk/>
            <pc:sldMk cId="3481875387" sldId="256"/>
            <ac:cxnSpMk id="73" creationId="{C94C4094-A5DC-4C92-812B-3840E24BA099}"/>
          </ac:cxnSpMkLst>
        </pc:cxnChg>
        <pc:cxnChg chg="del">
          <ac:chgData name="Plapp, Cody" userId="b3eeefd1-62af-48b6-9f06-769b84693217" providerId="ADAL" clId="{3B02196F-8C4A-444D-AEE4-14925DAA75CB}" dt="2019-07-13T21:21:01.662" v="4058" actId="478"/>
          <ac:cxnSpMkLst>
            <pc:docMk/>
            <pc:sldMk cId="3481875387" sldId="256"/>
            <ac:cxnSpMk id="75" creationId="{00000000-0000-0000-0000-00000000000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D04D4-6CFF-4B51-B109-0D27A169964B}" type="datetimeFigureOut">
              <a:rPr lang="en-US" smtClean="0"/>
              <a:t>7/23/2019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7A641C-4ECD-4D80-9F8A-8D42A1BDBE61}" type="slidenum">
              <a:rPr lang="en-US" smtClean="0"/>
              <a:t>‹#›</a:t>
            </a:fld>
            <a:endParaRPr lang="en-US"/>
          </a:p>
        </p:txBody>
      </p:sp>
    </p:spTree>
    <p:extLst>
      <p:ext uri="{BB962C8B-B14F-4D97-AF65-F5344CB8AC3E}">
        <p14:creationId xmlns:p14="http://schemas.microsoft.com/office/powerpoint/2010/main" val="354921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B7A641C-4ECD-4D80-9F8A-8D42A1BDBE61}" type="slidenum">
              <a:rPr lang="en-US" smtClean="0"/>
              <a:t>1</a:t>
            </a:fld>
            <a:endParaRPr lang="en-US"/>
          </a:p>
        </p:txBody>
      </p:sp>
    </p:spTree>
    <p:extLst>
      <p:ext uri="{BB962C8B-B14F-4D97-AF65-F5344CB8AC3E}">
        <p14:creationId xmlns:p14="http://schemas.microsoft.com/office/powerpoint/2010/main" val="416741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1602" y="144300"/>
            <a:ext cx="12191999" cy="369332"/>
          </a:xfrm>
          <a:prstGeom prst="rect">
            <a:avLst/>
          </a:prstGeom>
          <a:noFill/>
        </p:spPr>
        <p:txBody>
          <a:bodyPr wrap="square" rtlCol="0">
            <a:spAutoFit/>
          </a:bodyPr>
          <a:lstStyle/>
          <a:p>
            <a:pPr algn="ctr"/>
            <a:r>
              <a:rPr lang="en-US" b="1" dirty="0"/>
              <a:t>Pheochromocytoma</a:t>
            </a:r>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i="1" dirty="0"/>
              <a:t>Cody Plapp, BSN, RN, CCRN-CMC</a:t>
            </a:r>
          </a:p>
        </p:txBody>
      </p:sp>
      <p:sp>
        <p:nvSpPr>
          <p:cNvPr id="33" name="TextBox 32"/>
          <p:cNvSpPr txBox="1"/>
          <p:nvPr/>
        </p:nvSpPr>
        <p:spPr>
          <a:xfrm>
            <a:off x="50229" y="829662"/>
            <a:ext cx="1515788" cy="276999"/>
          </a:xfrm>
          <a:prstGeom prst="rect">
            <a:avLst/>
          </a:prstGeom>
          <a:noFill/>
        </p:spPr>
        <p:txBody>
          <a:bodyPr wrap="square" rtlCol="0">
            <a:spAutoFit/>
          </a:bodyPr>
          <a:lstStyle/>
          <a:p>
            <a:pPr algn="ctr"/>
            <a:r>
              <a:rPr lang="en-US" sz="1200" b="1" dirty="0"/>
              <a:t>Introduction</a:t>
            </a:r>
          </a:p>
        </p:txBody>
      </p:sp>
      <p:sp>
        <p:nvSpPr>
          <p:cNvPr id="34" name="TextBox 33"/>
          <p:cNvSpPr txBox="1"/>
          <p:nvPr/>
        </p:nvSpPr>
        <p:spPr>
          <a:xfrm>
            <a:off x="40820" y="1077218"/>
            <a:ext cx="1513060" cy="5509200"/>
          </a:xfrm>
          <a:prstGeom prst="rect">
            <a:avLst/>
          </a:prstGeom>
          <a:noFill/>
        </p:spPr>
        <p:txBody>
          <a:bodyPr wrap="square" rtlCol="0">
            <a:spAutoFit/>
          </a:bodyPr>
          <a:lstStyle/>
          <a:p>
            <a:r>
              <a:rPr lang="en-US" sz="800" dirty="0">
                <a:latin typeface="Cambria" panose="02040503050406030204" pitchFamily="18" charset="0"/>
              </a:rPr>
              <a:t>Topic</a:t>
            </a:r>
          </a:p>
          <a:p>
            <a:pPr marL="171450" indent="-171450">
              <a:buFont typeface="Arial" panose="020B0604020202020204" pitchFamily="34" charset="0"/>
              <a:buChar char="•"/>
            </a:pPr>
            <a:r>
              <a:rPr lang="en-US" sz="600" dirty="0">
                <a:latin typeface="Cambria" panose="02040503050406030204" pitchFamily="18" charset="0"/>
              </a:rPr>
              <a:t>Pheochromocytomas are tumors of the endocrine system, otherwise known as paragangliomas that affect the adrenal medulla (</a:t>
            </a:r>
            <a:r>
              <a:rPr lang="en-US" sz="600" dirty="0" err="1">
                <a:latin typeface="Cambria" panose="02040503050406030204" pitchFamily="18" charset="0"/>
              </a:rPr>
              <a:t>Azadeh</a:t>
            </a:r>
            <a:r>
              <a:rPr lang="en-US" sz="600" dirty="0">
                <a:latin typeface="Cambria" panose="02040503050406030204" pitchFamily="18" charset="0"/>
              </a:rPr>
              <a:t>, Ramakrishna, Bhatia, Charles, &amp; </a:t>
            </a:r>
            <a:r>
              <a:rPr lang="en-US" sz="600" dirty="0" err="1">
                <a:latin typeface="Cambria" panose="02040503050406030204" pitchFamily="18" charset="0"/>
              </a:rPr>
              <a:t>Mookadam</a:t>
            </a:r>
            <a:r>
              <a:rPr lang="en-US" sz="600" dirty="0">
                <a:latin typeface="Cambria" panose="02040503050406030204" pitchFamily="18" charset="0"/>
              </a:rPr>
              <a:t>, 2015).  </a:t>
            </a:r>
          </a:p>
          <a:p>
            <a:pPr marL="171450" indent="-171450">
              <a:buFont typeface="Arial" panose="020B0604020202020204" pitchFamily="34" charset="0"/>
              <a:buChar char="•"/>
            </a:pPr>
            <a:r>
              <a:rPr lang="en-US" sz="600" dirty="0">
                <a:latin typeface="Cambria" panose="02040503050406030204" pitchFamily="18" charset="0"/>
              </a:rPr>
              <a:t>Wu </a:t>
            </a:r>
            <a:r>
              <a:rPr lang="da-DK" sz="600" dirty="0">
                <a:latin typeface="Cambria" panose="02040503050406030204" pitchFamily="18" charset="0"/>
              </a:rPr>
              <a:t>et al. (2018, p. 1)</a:t>
            </a:r>
            <a:r>
              <a:rPr lang="en-US" sz="600" dirty="0">
                <a:latin typeface="Cambria" panose="02040503050406030204" pitchFamily="18" charset="0"/>
              </a:rPr>
              <a:t> defines pheochromocytoma as “a tumor deriving from adrenomedullary chromaffin cells that produces one or more catecholamines: epinephrine, norepinephrine, and dopamine”. </a:t>
            </a:r>
          </a:p>
          <a:p>
            <a:pPr marL="171450" indent="-171450">
              <a:buFont typeface="Arial" panose="020B0604020202020204" pitchFamily="34" charset="0"/>
              <a:buChar char="•"/>
            </a:pPr>
            <a:r>
              <a:rPr lang="en-US" sz="600" dirty="0">
                <a:latin typeface="Cambria" panose="02040503050406030204" pitchFamily="18" charset="0"/>
              </a:rPr>
              <a:t>This tumor produces catecholamines such as epinephrine and norepinephrine, and can be lethal if un-treated (</a:t>
            </a:r>
            <a:r>
              <a:rPr lang="en-US" sz="600" dirty="0" err="1">
                <a:latin typeface="Cambria" panose="02040503050406030204" pitchFamily="18" charset="0"/>
              </a:rPr>
              <a:t>Azadeh</a:t>
            </a:r>
            <a:r>
              <a:rPr lang="en-US" sz="600" dirty="0">
                <a:latin typeface="Cambria" panose="02040503050406030204" pitchFamily="18" charset="0"/>
              </a:rPr>
              <a:t> et al., 2015). </a:t>
            </a:r>
          </a:p>
          <a:p>
            <a:pPr marL="171450" indent="-171450">
              <a:buFont typeface="Arial" panose="020B0604020202020204" pitchFamily="34" charset="0"/>
              <a:buChar char="•"/>
            </a:pPr>
            <a:r>
              <a:rPr lang="en-US" sz="600" dirty="0">
                <a:latin typeface="Cambria" panose="02040503050406030204" pitchFamily="18" charset="0"/>
              </a:rPr>
              <a:t>Between 1.5-2.1 million individuals will be affected with the disease and the disease affects 0.1% of the high blood pressure population (</a:t>
            </a:r>
            <a:r>
              <a:rPr lang="en-US" sz="600" dirty="0" err="1">
                <a:latin typeface="Cambria" panose="02040503050406030204" pitchFamily="18" charset="0"/>
              </a:rPr>
              <a:t>Sonntagbauer</a:t>
            </a:r>
            <a:r>
              <a:rPr lang="en-US" sz="600" dirty="0">
                <a:latin typeface="Cambria" panose="02040503050406030204" pitchFamily="18" charset="0"/>
              </a:rPr>
              <a:t>, Koch, </a:t>
            </a:r>
            <a:r>
              <a:rPr lang="en-US" sz="600" dirty="0" err="1">
                <a:latin typeface="Cambria" panose="02040503050406030204" pitchFamily="18" charset="0"/>
              </a:rPr>
              <a:t>Strouhal</a:t>
            </a:r>
            <a:r>
              <a:rPr lang="en-US" sz="600" dirty="0">
                <a:latin typeface="Cambria" panose="02040503050406030204" pitchFamily="18" charset="0"/>
              </a:rPr>
              <a:t>, </a:t>
            </a:r>
            <a:r>
              <a:rPr lang="en-US" sz="600" dirty="0" err="1">
                <a:latin typeface="Cambria" panose="02040503050406030204" pitchFamily="18" charset="0"/>
              </a:rPr>
              <a:t>Zacharowski</a:t>
            </a:r>
            <a:r>
              <a:rPr lang="en-US" sz="600" dirty="0">
                <a:latin typeface="Cambria" panose="02040503050406030204" pitchFamily="18" charset="0"/>
              </a:rPr>
              <a:t>, &amp; Weber, 2018); (</a:t>
            </a:r>
            <a:r>
              <a:rPr lang="en-US" sz="600" dirty="0" err="1">
                <a:latin typeface="Cambria" panose="02040503050406030204" pitchFamily="18" charset="0"/>
              </a:rPr>
              <a:t>Aksakal</a:t>
            </a:r>
            <a:r>
              <a:rPr lang="en-US" sz="600" dirty="0">
                <a:latin typeface="Cambria" panose="02040503050406030204" pitchFamily="18" charset="0"/>
              </a:rPr>
              <a:t> et al., 2018).</a:t>
            </a:r>
          </a:p>
          <a:p>
            <a:pPr marL="171450" indent="-171450">
              <a:buFont typeface="Arial" panose="020B0604020202020204" pitchFamily="34" charset="0"/>
              <a:buChar char="•"/>
            </a:pPr>
            <a:r>
              <a:rPr lang="en-US" sz="600" dirty="0">
                <a:latin typeface="Cambria" panose="02040503050406030204" pitchFamily="18" charset="0"/>
              </a:rPr>
              <a:t>Pheochromocytoma’s diagnosis depends on the clinician’s knowledge of the condition combined with computerized tomography (CT) scanning (</a:t>
            </a:r>
            <a:r>
              <a:rPr lang="en-US" sz="600" dirty="0" err="1">
                <a:latin typeface="Cambria" panose="02040503050406030204" pitchFamily="18" charset="0"/>
              </a:rPr>
              <a:t>Mula</a:t>
            </a:r>
            <a:r>
              <a:rPr lang="en-US" sz="600" dirty="0">
                <a:latin typeface="Cambria" panose="02040503050406030204" pitchFamily="18" charset="0"/>
              </a:rPr>
              <a:t>-Abed et al., 2015) (See Figure 1).</a:t>
            </a:r>
          </a:p>
          <a:p>
            <a:pPr marL="171450" indent="-171450">
              <a:buFont typeface="Arial" panose="020B0604020202020204" pitchFamily="34" charset="0"/>
              <a:buChar char="•"/>
            </a:pPr>
            <a:endParaRPr lang="en-US" sz="600" dirty="0">
              <a:latin typeface="Cambria" panose="02040503050406030204" pitchFamily="18" charset="0"/>
            </a:endParaRPr>
          </a:p>
          <a:p>
            <a:r>
              <a:rPr lang="en-US" sz="800" dirty="0">
                <a:latin typeface="Cambria" panose="02040503050406030204" pitchFamily="18" charset="0"/>
              </a:rPr>
              <a:t>Clinical Relevance</a:t>
            </a:r>
          </a:p>
          <a:p>
            <a:pPr marL="171450" indent="-171450">
              <a:buFont typeface="Arial" panose="020B0604020202020204" pitchFamily="34" charset="0"/>
              <a:buChar char="•"/>
            </a:pPr>
            <a:r>
              <a:rPr lang="en-US" sz="600" dirty="0">
                <a:latin typeface="Cambria" panose="02040503050406030204" pitchFamily="18" charset="0"/>
              </a:rPr>
              <a:t>The importance of proper assessment and diagnosis of individuals with symptomology suggesting pheochromocytoma is paramount.</a:t>
            </a:r>
          </a:p>
          <a:p>
            <a:pPr marL="171450" indent="-171450">
              <a:buFont typeface="Arial" panose="020B0604020202020204" pitchFamily="34" charset="0"/>
              <a:buChar char="•"/>
            </a:pPr>
            <a:r>
              <a:rPr lang="en-US" sz="600" dirty="0">
                <a:latin typeface="Cambria" panose="02040503050406030204" pitchFamily="18" charset="0"/>
              </a:rPr>
              <a:t>The clinical relevance is due to there being a definite risk of undergoing general anesthesia/surgical procedure when afflicted with this disease, since, according to </a:t>
            </a:r>
            <a:r>
              <a:rPr lang="en-US" sz="600" dirty="0" err="1">
                <a:latin typeface="Cambria" panose="02040503050406030204" pitchFamily="18" charset="0"/>
              </a:rPr>
              <a:t>Azadeh</a:t>
            </a:r>
            <a:r>
              <a:rPr lang="en-US" sz="600" dirty="0">
                <a:latin typeface="Cambria" panose="02040503050406030204" pitchFamily="18" charset="0"/>
              </a:rPr>
              <a:t> et al., (2015), patients with undiagnosed pheochromocytoma, while under the effects of anesthesia, may have a fatal hypertensive crisis.</a:t>
            </a:r>
          </a:p>
          <a:p>
            <a:pPr marL="171450" indent="-171450">
              <a:buFont typeface="Arial" panose="020B0604020202020204" pitchFamily="34" charset="0"/>
              <a:buChar char="•"/>
            </a:pPr>
            <a:r>
              <a:rPr lang="en-US" sz="600" dirty="0">
                <a:latin typeface="Cambria" panose="02040503050406030204" pitchFamily="18" charset="0"/>
              </a:rPr>
              <a:t>There are specific interventions to take as the anesthetist when pheochromocytoma removal is proposed (</a:t>
            </a:r>
            <a:r>
              <a:rPr lang="en-US" sz="600" dirty="0" err="1">
                <a:latin typeface="Cambria" panose="02040503050406030204" pitchFamily="18" charset="0"/>
              </a:rPr>
              <a:t>Sonntagbauer</a:t>
            </a:r>
            <a:r>
              <a:rPr lang="en-US" sz="600" dirty="0">
                <a:latin typeface="Cambria" panose="02040503050406030204" pitchFamily="18" charset="0"/>
              </a:rPr>
              <a:t> et al., 2018).</a:t>
            </a:r>
          </a:p>
          <a:p>
            <a:pPr marL="171450" indent="-171450">
              <a:buFont typeface="Arial" panose="020B0604020202020204" pitchFamily="34" charset="0"/>
              <a:buChar char="•"/>
            </a:pPr>
            <a:endParaRPr lang="en-US" sz="600" dirty="0">
              <a:latin typeface="Cambria" panose="02040503050406030204" pitchFamily="18" charset="0"/>
            </a:endParaRPr>
          </a:p>
          <a:p>
            <a:pPr marL="171450" indent="-171450">
              <a:buFont typeface="Arial" panose="020B0604020202020204" pitchFamily="34" charset="0"/>
              <a:buChar char="•"/>
            </a:pPr>
            <a:endParaRPr lang="en-US" sz="600" dirty="0">
              <a:latin typeface="Cambria" panose="02040503050406030204" pitchFamily="18" charset="0"/>
            </a:endParaRPr>
          </a:p>
          <a:p>
            <a:pPr marL="171450" indent="-171450">
              <a:buFont typeface="Arial" panose="020B0604020202020204" pitchFamily="34" charset="0"/>
              <a:buChar char="•"/>
            </a:pPr>
            <a:endParaRPr lang="en-US" sz="600" dirty="0">
              <a:latin typeface="Cambria" panose="02040503050406030204" pitchFamily="18" charset="0"/>
            </a:endParaRPr>
          </a:p>
          <a:p>
            <a:endParaRPr lang="en-US" sz="600" dirty="0">
              <a:latin typeface="Cambria" panose="02040503050406030204" pitchFamily="18" charset="0"/>
            </a:endParaRPr>
          </a:p>
        </p:txBody>
      </p:sp>
      <p:sp>
        <p:nvSpPr>
          <p:cNvPr id="45" name="TextBox 44"/>
          <p:cNvSpPr txBox="1"/>
          <p:nvPr/>
        </p:nvSpPr>
        <p:spPr>
          <a:xfrm>
            <a:off x="10674095" y="829662"/>
            <a:ext cx="1466840" cy="276999"/>
          </a:xfrm>
          <a:prstGeom prst="rect">
            <a:avLst/>
          </a:prstGeom>
          <a:noFill/>
        </p:spPr>
        <p:txBody>
          <a:bodyPr wrap="square" rtlCol="0">
            <a:spAutoFit/>
          </a:bodyPr>
          <a:lstStyle/>
          <a:p>
            <a:pPr algn="ctr"/>
            <a:r>
              <a:rPr lang="en-US" sz="1200" b="1" dirty="0"/>
              <a:t>References</a:t>
            </a:r>
          </a:p>
        </p:txBody>
      </p:sp>
      <p:cxnSp>
        <p:nvCxnSpPr>
          <p:cNvPr id="50" name="Straight Connector 49"/>
          <p:cNvCxnSpPr>
            <a:cxnSpLocks/>
          </p:cNvCxnSpPr>
          <p:nvPr/>
        </p:nvCxnSpPr>
        <p:spPr>
          <a:xfrm flipH="1">
            <a:off x="1544825" y="1127164"/>
            <a:ext cx="6268" cy="543369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086277" y="834747"/>
            <a:ext cx="1473955" cy="276999"/>
          </a:xfrm>
          <a:prstGeom prst="rect">
            <a:avLst/>
          </a:prstGeom>
          <a:noFill/>
        </p:spPr>
        <p:txBody>
          <a:bodyPr wrap="square" rtlCol="0">
            <a:spAutoFit/>
          </a:bodyPr>
          <a:lstStyle/>
          <a:p>
            <a:pPr algn="ctr"/>
            <a:r>
              <a:rPr lang="en-US" sz="1200" b="1" dirty="0"/>
              <a:t>Pathophysiology</a:t>
            </a:r>
          </a:p>
        </p:txBody>
      </p:sp>
      <p:cxnSp>
        <p:nvCxnSpPr>
          <p:cNvPr id="59" name="Straight Connector 58"/>
          <p:cNvCxnSpPr>
            <a:cxnSpLocks/>
          </p:cNvCxnSpPr>
          <p:nvPr/>
        </p:nvCxnSpPr>
        <p:spPr>
          <a:xfrm flipH="1">
            <a:off x="3051174" y="1127164"/>
            <a:ext cx="30724" cy="328575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551917" y="1111746"/>
            <a:ext cx="1515788" cy="3693319"/>
          </a:xfrm>
          <a:prstGeom prst="rect">
            <a:avLst/>
          </a:prstGeom>
          <a:noFill/>
        </p:spPr>
        <p:txBody>
          <a:bodyPr wrap="square" rtlCol="0">
            <a:spAutoFit/>
          </a:bodyPr>
          <a:lstStyle/>
          <a:p>
            <a:pPr marL="171450" indent="-171450">
              <a:buFont typeface="Arial" panose="020B0604020202020204" pitchFamily="34" charset="0"/>
              <a:buChar char="•"/>
            </a:pPr>
            <a:r>
              <a:rPr lang="en-US" sz="600" dirty="0">
                <a:latin typeface="Cambria" panose="02040503050406030204" pitchFamily="18" charset="0"/>
              </a:rPr>
              <a:t>During perioperative management, it is important to manage symptomology that the patient may experience such as hyperglycemia or fever (</a:t>
            </a:r>
            <a:r>
              <a:rPr lang="en-US" sz="600" dirty="0" err="1">
                <a:latin typeface="Cambria" panose="02040503050406030204" pitchFamily="18" charset="0"/>
              </a:rPr>
              <a:t>Azadeh</a:t>
            </a:r>
            <a:r>
              <a:rPr lang="en-US" sz="600" dirty="0">
                <a:latin typeface="Cambria" panose="02040503050406030204" pitchFamily="18" charset="0"/>
              </a:rPr>
              <a:t> et al., 2015).</a:t>
            </a:r>
          </a:p>
          <a:p>
            <a:pPr marL="171450" indent="-171450">
              <a:buFont typeface="Arial" panose="020B0604020202020204" pitchFamily="34" charset="0"/>
              <a:buChar char="•"/>
            </a:pPr>
            <a:r>
              <a:rPr lang="en-US" sz="600" dirty="0">
                <a:latin typeface="Cambria" panose="02040503050406030204" pitchFamily="18" charset="0"/>
              </a:rPr>
              <a:t>Common symptoms of the disease can also include  include headache, sweating, fluttering in chest, and high blood pressure (</a:t>
            </a:r>
            <a:r>
              <a:rPr lang="en-US" sz="600" dirty="0" err="1">
                <a:latin typeface="Cambria" panose="02040503050406030204" pitchFamily="18" charset="0"/>
              </a:rPr>
              <a:t>Mula</a:t>
            </a:r>
            <a:r>
              <a:rPr lang="en-US" sz="600" dirty="0">
                <a:latin typeface="Cambria" panose="02040503050406030204" pitchFamily="18" charset="0"/>
              </a:rPr>
              <a:t>-Abed et al., 2015).</a:t>
            </a:r>
          </a:p>
          <a:p>
            <a:pPr marL="171450" indent="-171450">
              <a:buFont typeface="Arial" panose="020B0604020202020204" pitchFamily="34" charset="0"/>
              <a:buChar char="•"/>
            </a:pPr>
            <a:r>
              <a:rPr lang="en-US" sz="600" dirty="0">
                <a:latin typeface="Cambria" panose="02040503050406030204" pitchFamily="18" charset="0"/>
              </a:rPr>
              <a:t>Pheochromocytoma may exhibit primarily with external symptoms of tachyarrhythmias, hypertension, sweating, and headache (</a:t>
            </a:r>
            <a:r>
              <a:rPr lang="en-US" sz="600" dirty="0" err="1">
                <a:latin typeface="Cambria" panose="02040503050406030204" pitchFamily="18" charset="0"/>
              </a:rPr>
              <a:t>Aksakal</a:t>
            </a:r>
            <a:r>
              <a:rPr lang="en-US" sz="600" dirty="0">
                <a:latin typeface="Cambria" panose="02040503050406030204" pitchFamily="18" charset="0"/>
              </a:rPr>
              <a:t> et al., 2018). </a:t>
            </a:r>
          </a:p>
          <a:p>
            <a:pPr marL="171450" indent="-171450">
              <a:buFont typeface="Arial" panose="020B0604020202020204" pitchFamily="34" charset="0"/>
              <a:buChar char="•"/>
            </a:pPr>
            <a:r>
              <a:rPr lang="en-US" sz="600" dirty="0">
                <a:latin typeface="Cambria" panose="02040503050406030204" pitchFamily="18" charset="0"/>
              </a:rPr>
              <a:t>Langton et al., (2018) proposes immense risk for the pregnant mother and her unborn baby throughout antepartum due to possibility of tachycardia and malignant hypertension</a:t>
            </a:r>
          </a:p>
          <a:p>
            <a:pPr marL="171450" indent="-171450">
              <a:buFont typeface="Arial" panose="020B0604020202020204" pitchFamily="34" charset="0"/>
              <a:buChar char="•"/>
            </a:pPr>
            <a:r>
              <a:rPr lang="da-DK" sz="600" dirty="0">
                <a:latin typeface="Cambria" panose="02040503050406030204" pitchFamily="18" charset="0"/>
              </a:rPr>
              <a:t>Wu et al., (2018)</a:t>
            </a:r>
            <a:r>
              <a:rPr lang="en-US" sz="600" dirty="0">
                <a:latin typeface="Cambria" panose="02040503050406030204" pitchFamily="18" charset="0"/>
              </a:rPr>
              <a:t> studies a case report of a teenager with pheochromocytoma presenting to the emergency department with tachycardia, hypotension, hypoxia, and cough with hemoptysis. This patient also presented with takotsubo cardiomyopathy, diastolic heart failure, upper respiratory tract infection, and acute liver dysfunction.</a:t>
            </a:r>
          </a:p>
          <a:p>
            <a:pPr marL="171450" indent="-171450">
              <a:buFont typeface="Arial" panose="020B0604020202020204" pitchFamily="34" charset="0"/>
              <a:buChar char="•"/>
            </a:pPr>
            <a:r>
              <a:rPr lang="en-US" sz="600" dirty="0">
                <a:latin typeface="Cambria" panose="02040503050406030204" pitchFamily="18" charset="0"/>
              </a:rPr>
              <a:t>Some patients may only have abdominal pain with concurrent distention of the abdomen (</a:t>
            </a:r>
            <a:r>
              <a:rPr lang="en-US" sz="600" dirty="0" err="1">
                <a:latin typeface="Cambria" panose="02040503050406030204" pitchFamily="18" charset="0"/>
              </a:rPr>
              <a:t>Afaneh</a:t>
            </a:r>
            <a:r>
              <a:rPr lang="en-US" sz="600" dirty="0">
                <a:latin typeface="Cambria" panose="02040503050406030204" pitchFamily="18" charset="0"/>
              </a:rPr>
              <a:t>, Yang, Hamza, </a:t>
            </a:r>
            <a:r>
              <a:rPr lang="en-US" sz="600" dirty="0" err="1">
                <a:latin typeface="Cambria" panose="02040503050406030204" pitchFamily="18" charset="0"/>
              </a:rPr>
              <a:t>Schervish</a:t>
            </a:r>
            <a:r>
              <a:rPr lang="en-US" sz="600" dirty="0">
                <a:latin typeface="Cambria" panose="02040503050406030204" pitchFamily="18" charset="0"/>
              </a:rPr>
              <a:t>, &amp; Berri, 2017).</a:t>
            </a:r>
          </a:p>
          <a:p>
            <a:pPr marL="171450" indent="-171450">
              <a:buFont typeface="Arial" panose="020B0604020202020204" pitchFamily="34" charset="0"/>
              <a:buChar char="•"/>
            </a:pPr>
            <a:endParaRPr lang="en-US" sz="600" dirty="0">
              <a:latin typeface="Cambria" panose="02040503050406030204" pitchFamily="18" charset="0"/>
            </a:endParaRPr>
          </a:p>
          <a:p>
            <a:pPr marL="171450" indent="-171450">
              <a:buFont typeface="Arial" panose="020B0604020202020204" pitchFamily="34" charset="0"/>
              <a:buChar char="•"/>
            </a:pPr>
            <a:endParaRPr lang="en-US" sz="600" dirty="0">
              <a:latin typeface="Cambria" panose="02040503050406030204" pitchFamily="18" charset="0"/>
            </a:endParaRPr>
          </a:p>
        </p:txBody>
      </p:sp>
      <p:sp>
        <p:nvSpPr>
          <p:cNvPr id="68" name="TextBox 67"/>
          <p:cNvSpPr txBox="1"/>
          <p:nvPr/>
        </p:nvSpPr>
        <p:spPr>
          <a:xfrm>
            <a:off x="9171473" y="1077218"/>
            <a:ext cx="1498633" cy="2308324"/>
          </a:xfrm>
          <a:prstGeom prst="rect">
            <a:avLst/>
          </a:prstGeom>
          <a:noFill/>
        </p:spPr>
        <p:txBody>
          <a:bodyPr wrap="square" rtlCol="0">
            <a:spAutoFit/>
          </a:bodyPr>
          <a:lstStyle/>
          <a:p>
            <a:pPr marL="171450" indent="-171450">
              <a:buFont typeface="Arial" panose="020B0604020202020204" pitchFamily="34" charset="0"/>
              <a:buChar char="•"/>
            </a:pPr>
            <a:r>
              <a:rPr lang="en-US" sz="600" dirty="0">
                <a:latin typeface="Cambria" panose="02040503050406030204" pitchFamily="18" charset="0"/>
              </a:rPr>
              <a:t>Pheochromocytoma presents with unusual symptomology and can remain difficult to diagnose.</a:t>
            </a:r>
          </a:p>
          <a:p>
            <a:pPr marL="171450" indent="-171450">
              <a:buFont typeface="Arial" panose="020B0604020202020204" pitchFamily="34" charset="0"/>
              <a:buChar char="•"/>
            </a:pPr>
            <a:r>
              <a:rPr lang="en-US" sz="600" dirty="0">
                <a:latin typeface="Cambria" panose="02040503050406030204" pitchFamily="18" charset="0"/>
              </a:rPr>
              <a:t>Early detection is paramount along with pre-surgical pharmacological intervention for best outcomes.</a:t>
            </a:r>
          </a:p>
          <a:p>
            <a:pPr marL="171450" indent="-171450">
              <a:buFont typeface="Arial" panose="020B0604020202020204" pitchFamily="34" charset="0"/>
              <a:buChar char="•"/>
            </a:pPr>
            <a:r>
              <a:rPr lang="en-US" sz="600" dirty="0">
                <a:latin typeface="Cambria" panose="02040503050406030204" pitchFamily="18" charset="0"/>
              </a:rPr>
              <a:t>Decrease manipulation of tumor to avoid additional secretion of catecholamine (Chung et al., 2018).</a:t>
            </a:r>
          </a:p>
          <a:p>
            <a:pPr marL="171450" indent="-171450">
              <a:buFont typeface="Arial" panose="020B0604020202020204" pitchFamily="34" charset="0"/>
              <a:buChar char="•"/>
            </a:pPr>
            <a:r>
              <a:rPr lang="en-US" sz="600" dirty="0">
                <a:latin typeface="Cambria" panose="02040503050406030204" pitchFamily="18" charset="0"/>
              </a:rPr>
              <a:t>From an anesthesia perspective, pheochromocytomas in patients presents a severe risk to the preservation of life pre, intra, and post-operatively.  </a:t>
            </a:r>
          </a:p>
          <a:p>
            <a:pPr marL="171450" indent="-171450">
              <a:buFont typeface="Arial" panose="020B0604020202020204" pitchFamily="34" charset="0"/>
              <a:buChar char="•"/>
            </a:pPr>
            <a:r>
              <a:rPr lang="en-US" sz="600" dirty="0">
                <a:latin typeface="Cambria" panose="02040503050406030204" pitchFamily="18" charset="0"/>
              </a:rPr>
              <a:t>It remains necessary to prevent hemodynamic instability and to prevent administration of drugs which may elicit hemodynamic instability, since prolonged hemodynamic instability may lead to loss of life or chronic disability (</a:t>
            </a:r>
            <a:r>
              <a:rPr lang="en-US" sz="600" dirty="0" err="1">
                <a:latin typeface="Cambria" panose="02040503050406030204" pitchFamily="18" charset="0"/>
              </a:rPr>
              <a:t>Sonntagbauer</a:t>
            </a:r>
            <a:r>
              <a:rPr lang="en-US" sz="600" dirty="0">
                <a:latin typeface="Cambria" panose="02040503050406030204" pitchFamily="18" charset="0"/>
              </a:rPr>
              <a:t> et al., 2018).</a:t>
            </a:r>
          </a:p>
          <a:p>
            <a:pPr marL="171450" indent="-171450">
              <a:buFont typeface="Arial" panose="020B0604020202020204" pitchFamily="34" charset="0"/>
              <a:buChar char="•"/>
            </a:pPr>
            <a:endParaRPr lang="en-US" sz="600" dirty="0">
              <a:latin typeface="Cambria" panose="02040503050406030204" pitchFamily="18" charset="0"/>
            </a:endParaRPr>
          </a:p>
          <a:p>
            <a:pPr marL="171450" indent="-171450">
              <a:buFont typeface="Arial" panose="020B0604020202020204" pitchFamily="34" charset="0"/>
              <a:buChar char="•"/>
            </a:pPr>
            <a:endParaRPr lang="en-US" sz="600" dirty="0">
              <a:latin typeface="Cambria" panose="02040503050406030204" pitchFamily="18" charset="0"/>
            </a:endParaRPr>
          </a:p>
        </p:txBody>
      </p:sp>
      <p:sp>
        <p:nvSpPr>
          <p:cNvPr id="71" name="Rectangle 70"/>
          <p:cNvSpPr/>
          <p:nvPr/>
        </p:nvSpPr>
        <p:spPr>
          <a:xfrm>
            <a:off x="3086277" y="1077218"/>
            <a:ext cx="1482256" cy="3139321"/>
          </a:xfrm>
          <a:prstGeom prst="rect">
            <a:avLst/>
          </a:prstGeom>
        </p:spPr>
        <p:txBody>
          <a:bodyPr wrap="square">
            <a:spAutoFit/>
          </a:bodyPr>
          <a:lstStyle/>
          <a:p>
            <a:pPr marL="119063" indent="-119063">
              <a:buFont typeface="Arial" panose="020B0604020202020204" pitchFamily="34" charset="0"/>
              <a:buChar char="•"/>
            </a:pPr>
            <a:r>
              <a:rPr lang="en-US" sz="600" dirty="0" err="1">
                <a:latin typeface="Cambria" panose="02040503050406030204" pitchFamily="18" charset="0"/>
              </a:rPr>
              <a:t>Angelousi</a:t>
            </a:r>
            <a:r>
              <a:rPr lang="en-US" sz="600" dirty="0">
                <a:latin typeface="Cambria" panose="02040503050406030204" pitchFamily="18" charset="0"/>
              </a:rPr>
              <a:t>, </a:t>
            </a:r>
            <a:r>
              <a:rPr lang="en-US" sz="600" dirty="0" err="1">
                <a:latin typeface="Cambria" panose="02040503050406030204" pitchFamily="18" charset="0"/>
              </a:rPr>
              <a:t>Kassi</a:t>
            </a:r>
            <a:r>
              <a:rPr lang="en-US" sz="600" dirty="0">
                <a:latin typeface="Cambria" panose="02040503050406030204" pitchFamily="18" charset="0"/>
              </a:rPr>
              <a:t>, </a:t>
            </a:r>
            <a:r>
              <a:rPr lang="en-US" sz="600" dirty="0" err="1">
                <a:latin typeface="Cambria" panose="02040503050406030204" pitchFamily="18" charset="0"/>
              </a:rPr>
              <a:t>Zografos</a:t>
            </a:r>
            <a:r>
              <a:rPr lang="en-US" sz="600" dirty="0">
                <a:latin typeface="Cambria" panose="02040503050406030204" pitchFamily="18" charset="0"/>
              </a:rPr>
              <a:t>, and   </a:t>
            </a:r>
            <a:r>
              <a:rPr lang="en-US" sz="600" dirty="0" err="1">
                <a:latin typeface="Cambria" panose="02040503050406030204" pitchFamily="18" charset="0"/>
              </a:rPr>
              <a:t>Kaltsas</a:t>
            </a:r>
            <a:r>
              <a:rPr lang="en-US" sz="600" dirty="0">
                <a:latin typeface="Cambria" panose="02040503050406030204" pitchFamily="18" charset="0"/>
              </a:rPr>
              <a:t> (2015) associate “genetic alterations of these genes with transcriptome changes” and divide pheochromocytoma into two clusters of genetic disorders </a:t>
            </a:r>
            <a:r>
              <a:rPr lang="fi-FI" sz="600" dirty="0">
                <a:latin typeface="Cambria" panose="02040503050406030204" pitchFamily="18" charset="0"/>
              </a:rPr>
              <a:t>(Angelousi, Kassi, Zografos, &amp; Kaltsas, 2015, p. 987)</a:t>
            </a:r>
            <a:r>
              <a:rPr lang="en-US" sz="600" dirty="0">
                <a:latin typeface="Cambria" panose="02040503050406030204" pitchFamily="18" charset="0"/>
              </a:rPr>
              <a:t>.</a:t>
            </a:r>
          </a:p>
          <a:p>
            <a:pPr marL="119063" indent="-119063">
              <a:buFont typeface="Arial" panose="020B0604020202020204" pitchFamily="34" charset="0"/>
              <a:buChar char="•"/>
            </a:pPr>
            <a:r>
              <a:rPr lang="en-US" sz="600" dirty="0">
                <a:latin typeface="Cambria" panose="02040503050406030204" pitchFamily="18" charset="0"/>
              </a:rPr>
              <a:t>Pheochromocytomas are very vascularized, making the patient potentially hemodynamically unstable even if early intervention occurs (</a:t>
            </a:r>
            <a:r>
              <a:rPr lang="en-US" sz="600" dirty="0" err="1">
                <a:latin typeface="Cambria" panose="02040503050406030204" pitchFamily="18" charset="0"/>
              </a:rPr>
              <a:t>Aksakal</a:t>
            </a:r>
            <a:r>
              <a:rPr lang="en-US" sz="600" dirty="0">
                <a:latin typeface="Cambria" panose="02040503050406030204" pitchFamily="18" charset="0"/>
              </a:rPr>
              <a:t> et al., 2018) (See figure 2).</a:t>
            </a:r>
          </a:p>
          <a:p>
            <a:pPr marL="119063" indent="-119063">
              <a:buFont typeface="Arial" panose="020B0604020202020204" pitchFamily="34" charset="0"/>
              <a:buChar char="•"/>
            </a:pPr>
            <a:r>
              <a:rPr lang="en-US" sz="600" dirty="0">
                <a:latin typeface="Cambria" panose="02040503050406030204" pitchFamily="18" charset="0"/>
              </a:rPr>
              <a:t>Individuals who have pheochromocytoma that go undiagnosed may develop catecholamine crisis, which is a life threatening increase in circulating catecholamines.  This can cause dangerous cardiovascular dysrhythmias and contribute to death (</a:t>
            </a:r>
            <a:r>
              <a:rPr lang="en-US" sz="600" dirty="0" err="1">
                <a:latin typeface="Cambria" panose="02040503050406030204" pitchFamily="18" charset="0"/>
              </a:rPr>
              <a:t>Sonntagbauer</a:t>
            </a:r>
            <a:r>
              <a:rPr lang="en-US" sz="600" dirty="0">
                <a:latin typeface="Cambria" panose="02040503050406030204" pitchFamily="18" charset="0"/>
              </a:rPr>
              <a:t> et al., 2018).</a:t>
            </a:r>
          </a:p>
          <a:p>
            <a:pPr marL="119063" indent="-119063">
              <a:buFont typeface="Arial" panose="020B0604020202020204" pitchFamily="34" charset="0"/>
              <a:buChar char="•"/>
            </a:pPr>
            <a:r>
              <a:rPr lang="en-US" sz="600" dirty="0">
                <a:latin typeface="Cambria" panose="02040503050406030204" pitchFamily="18" charset="0"/>
              </a:rPr>
              <a:t>One way to diagnose the disease is by a metabolized 24-hour urine test that analyzes the urine for catecholamine metabolites. Another test that is more commonly used is the analysis of fractioned catecholamines in the patient’s plasma (</a:t>
            </a:r>
            <a:r>
              <a:rPr lang="en-US" sz="600" dirty="0" err="1">
                <a:latin typeface="Cambria" panose="02040503050406030204" pitchFamily="18" charset="0"/>
              </a:rPr>
              <a:t>Mula</a:t>
            </a:r>
            <a:r>
              <a:rPr lang="en-US" sz="600" dirty="0">
                <a:latin typeface="Cambria" panose="02040503050406030204" pitchFamily="18" charset="0"/>
              </a:rPr>
              <a:t>-Abed et al., 2015).</a:t>
            </a:r>
          </a:p>
          <a:p>
            <a:pPr marL="119063" indent="-119063">
              <a:buFont typeface="Arial" panose="020B0604020202020204" pitchFamily="34" charset="0"/>
              <a:buChar char="•"/>
            </a:pPr>
            <a:endParaRPr lang="en-US" sz="600" dirty="0">
              <a:latin typeface="Cambria" panose="02040503050406030204" pitchFamily="18" charset="0"/>
            </a:endParaRPr>
          </a:p>
        </p:txBody>
      </p:sp>
      <p:sp>
        <p:nvSpPr>
          <p:cNvPr id="31" name="TextBox 30"/>
          <p:cNvSpPr txBox="1"/>
          <p:nvPr/>
        </p:nvSpPr>
        <p:spPr>
          <a:xfrm>
            <a:off x="0" y="552663"/>
            <a:ext cx="12191999" cy="276999"/>
          </a:xfrm>
          <a:prstGeom prst="rect">
            <a:avLst/>
          </a:prstGeom>
          <a:noFill/>
        </p:spPr>
        <p:txBody>
          <a:bodyPr wrap="square" rtlCol="0">
            <a:spAutoFit/>
          </a:bodyPr>
          <a:lstStyle/>
          <a:p>
            <a:pPr>
              <a:tabLst>
                <a:tab pos="6003925" algn="ctr"/>
                <a:tab pos="11999913" algn="r"/>
              </a:tabLst>
            </a:pPr>
            <a:r>
              <a:rPr lang="en-US" sz="1200" dirty="0"/>
              <a:t>	</a:t>
            </a:r>
            <a:r>
              <a:rPr lang="en-US" sz="1200" i="1" dirty="0"/>
              <a:t>Otterbein University, Westerville, Ohio</a:t>
            </a:r>
            <a:r>
              <a:rPr lang="en-US" sz="1200" dirty="0"/>
              <a:t>	</a:t>
            </a:r>
          </a:p>
        </p:txBody>
      </p:sp>
      <p:sp>
        <p:nvSpPr>
          <p:cNvPr id="32" name="Rectangle 31"/>
          <p:cNvSpPr/>
          <p:nvPr/>
        </p:nvSpPr>
        <p:spPr>
          <a:xfrm>
            <a:off x="40820" y="829662"/>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18336" y="5799300"/>
            <a:ext cx="1388915" cy="914400"/>
          </a:xfrm>
          <a:prstGeom prst="rect">
            <a:avLst/>
          </a:prstGeom>
        </p:spPr>
      </p:pic>
      <p:sp>
        <p:nvSpPr>
          <p:cNvPr id="24" name="Rectangle 23"/>
          <p:cNvSpPr/>
          <p:nvPr/>
        </p:nvSpPr>
        <p:spPr>
          <a:xfrm>
            <a:off x="9159846" y="829662"/>
            <a:ext cx="1501751" cy="276999"/>
          </a:xfrm>
          <a:prstGeom prst="rect">
            <a:avLst/>
          </a:prstGeom>
        </p:spPr>
        <p:txBody>
          <a:bodyPr wrap="square">
            <a:spAutoFit/>
          </a:bodyPr>
          <a:lstStyle/>
          <a:p>
            <a:pPr algn="ctr"/>
            <a:r>
              <a:rPr lang="en-US" sz="1200" b="1" dirty="0"/>
              <a:t>Conclusion</a:t>
            </a:r>
            <a:endParaRPr lang="en-US" sz="1200" dirty="0"/>
          </a:p>
        </p:txBody>
      </p:sp>
      <p:cxnSp>
        <p:nvCxnSpPr>
          <p:cNvPr id="62" name="Straight Connector 61"/>
          <p:cNvCxnSpPr>
            <a:cxnSpLocks/>
          </p:cNvCxnSpPr>
          <p:nvPr/>
        </p:nvCxnSpPr>
        <p:spPr>
          <a:xfrm>
            <a:off x="10664293" y="1015767"/>
            <a:ext cx="0" cy="571543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9165659" y="1007113"/>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4565664" y="1278009"/>
            <a:ext cx="1541969" cy="2123658"/>
          </a:xfrm>
          <a:prstGeom prst="rect">
            <a:avLst/>
          </a:prstGeom>
          <a:noFill/>
        </p:spPr>
        <p:txBody>
          <a:bodyPr wrap="square" rtlCol="0">
            <a:spAutoFit/>
          </a:bodyPr>
          <a:lstStyle/>
          <a:p>
            <a:pPr marL="171450" indent="-171450">
              <a:buFont typeface="Arial" panose="020B0604020202020204" pitchFamily="34" charset="0"/>
              <a:buChar char="•"/>
            </a:pPr>
            <a:r>
              <a:rPr lang="en-US" sz="600" dirty="0">
                <a:latin typeface="Cambria" panose="02040503050406030204" pitchFamily="18" charset="0"/>
              </a:rPr>
              <a:t>Special consideration should be regarded to those with known diagnosis of pheochromocytoma or those undergoing tumor excision via </a:t>
            </a:r>
            <a:r>
              <a:rPr lang="en-US" sz="600" dirty="0" err="1">
                <a:latin typeface="Cambria" panose="02040503050406030204" pitchFamily="18" charset="0"/>
              </a:rPr>
              <a:t>en</a:t>
            </a:r>
            <a:r>
              <a:rPr lang="en-US" sz="600" dirty="0">
                <a:latin typeface="Cambria" panose="02040503050406030204" pitchFamily="18" charset="0"/>
              </a:rPr>
              <a:t> bloc resection or adrenalectomy (</a:t>
            </a:r>
            <a:r>
              <a:rPr lang="en-US" sz="600" dirty="0" err="1">
                <a:latin typeface="Cambria" panose="02040503050406030204" pitchFamily="18" charset="0"/>
              </a:rPr>
              <a:t>Aksakal</a:t>
            </a:r>
            <a:r>
              <a:rPr lang="en-US" sz="600" dirty="0">
                <a:latin typeface="Cambria" panose="02040503050406030204" pitchFamily="18" charset="0"/>
              </a:rPr>
              <a:t> et al., 2018).</a:t>
            </a:r>
          </a:p>
          <a:p>
            <a:pPr marL="171450" indent="-171450">
              <a:buFont typeface="Arial" panose="020B0604020202020204" pitchFamily="34" charset="0"/>
              <a:buChar char="•"/>
            </a:pPr>
            <a:r>
              <a:rPr lang="en-US" sz="600" dirty="0">
                <a:latin typeface="Cambria" panose="02040503050406030204" pitchFamily="18" charset="0"/>
              </a:rPr>
              <a:t>If patients develop hypotension during the case, crystalloid infusion is indicated first, followed by dopamine after excision of the tumor (</a:t>
            </a:r>
            <a:r>
              <a:rPr lang="en-US" sz="600" dirty="0" err="1">
                <a:latin typeface="Cambria" panose="02040503050406030204" pitchFamily="18" charset="0"/>
              </a:rPr>
              <a:t>Aksakal</a:t>
            </a:r>
            <a:r>
              <a:rPr lang="en-US" sz="600" dirty="0">
                <a:latin typeface="Cambria" panose="02040503050406030204" pitchFamily="18" charset="0"/>
              </a:rPr>
              <a:t> et al., 2018).</a:t>
            </a:r>
          </a:p>
          <a:p>
            <a:pPr marL="171450" indent="-171450">
              <a:buFont typeface="Arial" panose="020B0604020202020204" pitchFamily="34" charset="0"/>
              <a:buChar char="•"/>
            </a:pPr>
            <a:r>
              <a:rPr lang="en-US" sz="600" dirty="0" err="1">
                <a:latin typeface="Cambria" panose="02040503050406030204" pitchFamily="18" charset="0"/>
              </a:rPr>
              <a:t>Sonntagbauer</a:t>
            </a:r>
            <a:r>
              <a:rPr lang="en-US" sz="600" dirty="0">
                <a:latin typeface="Cambria" panose="02040503050406030204" pitchFamily="18" charset="0"/>
              </a:rPr>
              <a:t> et al., (2018) states that propofol may stimulate the sympathetic nervous system due to injection pain.  Fentanyl, under certain doses, may elicit a positive inotropic effect.  Rocuronium, on the other hand, influences atrial tissue by stimulating norepinephrine release along with stimulation of beta-1 receptors. </a:t>
            </a:r>
          </a:p>
          <a:p>
            <a:pPr marL="171450" indent="-171450">
              <a:buFont typeface="Arial" panose="020B0604020202020204" pitchFamily="34" charset="0"/>
              <a:buChar char="•"/>
            </a:pPr>
            <a:endParaRPr lang="en-US" sz="600" dirty="0">
              <a:latin typeface="Cambria" panose="02040503050406030204" pitchFamily="18" charset="0"/>
            </a:endParaRPr>
          </a:p>
        </p:txBody>
      </p:sp>
      <p:cxnSp>
        <p:nvCxnSpPr>
          <p:cNvPr id="49" name="Straight Connector 48">
            <a:extLst>
              <a:ext uri="{FF2B5EF4-FFF2-40B4-BE49-F238E27FC236}">
                <a16:creationId xmlns:a16="http://schemas.microsoft.com/office/drawing/2014/main" id="{79810691-E65E-4B1C-9855-FB30F4C47D71}"/>
              </a:ext>
            </a:extLst>
          </p:cNvPr>
          <p:cNvCxnSpPr>
            <a:cxnSpLocks/>
          </p:cNvCxnSpPr>
          <p:nvPr/>
        </p:nvCxnSpPr>
        <p:spPr>
          <a:xfrm flipH="1">
            <a:off x="6100978" y="914294"/>
            <a:ext cx="7056" cy="229348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7789C54C-F679-4FBA-89A5-744239A102FF}"/>
              </a:ext>
            </a:extLst>
          </p:cNvPr>
          <p:cNvSpPr txBox="1"/>
          <p:nvPr/>
        </p:nvSpPr>
        <p:spPr>
          <a:xfrm>
            <a:off x="1556790" y="834747"/>
            <a:ext cx="1532023" cy="276999"/>
          </a:xfrm>
          <a:prstGeom prst="rect">
            <a:avLst/>
          </a:prstGeom>
          <a:noFill/>
        </p:spPr>
        <p:txBody>
          <a:bodyPr wrap="square" rtlCol="0">
            <a:spAutoFit/>
          </a:bodyPr>
          <a:lstStyle/>
          <a:p>
            <a:pPr algn="ctr"/>
            <a:r>
              <a:rPr lang="en-US" sz="1200" b="1" dirty="0"/>
              <a:t>Signs and Symptoms</a:t>
            </a:r>
          </a:p>
        </p:txBody>
      </p:sp>
      <p:pic>
        <p:nvPicPr>
          <p:cNvPr id="4" name="Picture 3">
            <a:extLst>
              <a:ext uri="{FF2B5EF4-FFF2-40B4-BE49-F238E27FC236}">
                <a16:creationId xmlns:a16="http://schemas.microsoft.com/office/drawing/2014/main" id="{73B1E677-0236-4987-8C07-5D61B7D08A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5872" y="4546284"/>
            <a:ext cx="2943915" cy="1945764"/>
          </a:xfrm>
          <a:prstGeom prst="rect">
            <a:avLst/>
          </a:prstGeom>
        </p:spPr>
      </p:pic>
      <p:pic>
        <p:nvPicPr>
          <p:cNvPr id="15" name="Picture 14">
            <a:extLst>
              <a:ext uri="{FF2B5EF4-FFF2-40B4-BE49-F238E27FC236}">
                <a16:creationId xmlns:a16="http://schemas.microsoft.com/office/drawing/2014/main" id="{F3475F3E-7AA4-4E4B-BCE8-8AAD81045C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8081" y="3604964"/>
            <a:ext cx="3830027" cy="1344418"/>
          </a:xfrm>
          <a:prstGeom prst="rect">
            <a:avLst/>
          </a:prstGeom>
        </p:spPr>
      </p:pic>
      <p:sp>
        <p:nvSpPr>
          <p:cNvPr id="17" name="Rectangle 16">
            <a:extLst>
              <a:ext uri="{FF2B5EF4-FFF2-40B4-BE49-F238E27FC236}">
                <a16:creationId xmlns:a16="http://schemas.microsoft.com/office/drawing/2014/main" id="{AA610B0E-88A5-4FD5-8B78-51EC9BAFBE2B}"/>
              </a:ext>
            </a:extLst>
          </p:cNvPr>
          <p:cNvSpPr/>
          <p:nvPr/>
        </p:nvSpPr>
        <p:spPr>
          <a:xfrm>
            <a:off x="6109078" y="1116943"/>
            <a:ext cx="3050768" cy="2677656"/>
          </a:xfrm>
          <a:prstGeom prst="rect">
            <a:avLst/>
          </a:prstGeom>
        </p:spPr>
        <p:txBody>
          <a:bodyPr wrap="square">
            <a:spAutoFit/>
          </a:bodyPr>
          <a:lstStyle/>
          <a:p>
            <a:pPr marL="171450" indent="-171450">
              <a:buFont typeface="Arial" panose="020B0604020202020204" pitchFamily="34" charset="0"/>
              <a:buChar char="•"/>
            </a:pPr>
            <a:r>
              <a:rPr lang="en-US" sz="600" dirty="0">
                <a:latin typeface="Cambria" panose="02040503050406030204" pitchFamily="18" charset="0"/>
              </a:rPr>
              <a:t>According to </a:t>
            </a:r>
            <a:r>
              <a:rPr lang="en-US" sz="600" dirty="0" err="1">
                <a:latin typeface="Cambria" panose="02040503050406030204" pitchFamily="18" charset="0"/>
              </a:rPr>
              <a:t>Azadeh</a:t>
            </a:r>
            <a:r>
              <a:rPr lang="en-US" sz="600" dirty="0">
                <a:latin typeface="Cambria" panose="02040503050406030204" pitchFamily="18" charset="0"/>
              </a:rPr>
              <a:t> et al., (2015), the adrenergic receptors throughout the body are typically sensitized to the high level of circulating catecholamines and can cause hypotension and/or hypertension. Patients are generally started on high volumes of crystalloid infusions to prevent hypotension. The preferred pharmacological management of the patient involves alpha-blockers, beta-blockers, and calcium channel blockers to maintain normotension and normal resting heart rate.  The preferred alpha blocker to achieve normotension is phenoxybenzamine. Secondly, after successful alpha blockade has been initiated, beta-blockers are to be started on a case by case basis.  Calcium channel blockers can also be used to prevent coronary artery vasospasm or unintended tachydysrhythmias. “In this situation calcium channel blockers can be used as an adjunct to help control vasospasm as well as tachyarrhythmias” (</a:t>
            </a:r>
            <a:r>
              <a:rPr lang="en-US" sz="600" dirty="0" err="1">
                <a:latin typeface="Cambria" panose="02040503050406030204" pitchFamily="18" charset="0"/>
              </a:rPr>
              <a:t>Azadeh</a:t>
            </a:r>
            <a:r>
              <a:rPr lang="en-US" sz="600" dirty="0">
                <a:latin typeface="Cambria" panose="02040503050406030204" pitchFamily="18" charset="0"/>
              </a:rPr>
              <a:t> et al., 2015).</a:t>
            </a:r>
          </a:p>
          <a:p>
            <a:pPr marL="171450" indent="-171450">
              <a:buFont typeface="Arial" panose="020B0604020202020204" pitchFamily="34" charset="0"/>
              <a:buChar char="•"/>
            </a:pPr>
            <a:r>
              <a:rPr lang="en-US" sz="600" dirty="0">
                <a:latin typeface="Cambria" panose="02040503050406030204" pitchFamily="18" charset="0"/>
              </a:rPr>
              <a:t>If the tumor is diagnosed in its infancy, simple laparoscopic technique may be indicated (</a:t>
            </a:r>
            <a:r>
              <a:rPr lang="en-US" sz="600" dirty="0" err="1">
                <a:latin typeface="Cambria" panose="02040503050406030204" pitchFamily="18" charset="0"/>
              </a:rPr>
              <a:t>Mula</a:t>
            </a:r>
            <a:r>
              <a:rPr lang="en-US" sz="600" dirty="0">
                <a:latin typeface="Cambria" panose="02040503050406030204" pitchFamily="18" charset="0"/>
              </a:rPr>
              <a:t>-Abed et al., 2015).</a:t>
            </a:r>
          </a:p>
          <a:p>
            <a:pPr marL="171450" indent="-171450">
              <a:buFont typeface="Arial" panose="020B0604020202020204" pitchFamily="34" charset="0"/>
              <a:buChar char="•"/>
            </a:pPr>
            <a:r>
              <a:rPr lang="en-US" sz="600" dirty="0" err="1">
                <a:latin typeface="Cambria" panose="02040503050406030204" pitchFamily="18" charset="0"/>
              </a:rPr>
              <a:t>En</a:t>
            </a:r>
            <a:r>
              <a:rPr lang="en-US" sz="600" dirty="0">
                <a:latin typeface="Cambria" panose="02040503050406030204" pitchFamily="18" charset="0"/>
              </a:rPr>
              <a:t> bloc technique may also be indicated, with the five year survival rate of over 90 percent if the tumor is benign (</a:t>
            </a:r>
            <a:r>
              <a:rPr lang="en-US" sz="600" dirty="0" err="1">
                <a:latin typeface="Cambria" panose="02040503050406030204" pitchFamily="18" charset="0"/>
              </a:rPr>
              <a:t>Aksakal</a:t>
            </a:r>
            <a:r>
              <a:rPr lang="en-US" sz="600" dirty="0">
                <a:latin typeface="Cambria" panose="02040503050406030204" pitchFamily="18" charset="0"/>
              </a:rPr>
              <a:t> et al., 2018).</a:t>
            </a:r>
          </a:p>
          <a:p>
            <a:pPr marL="171450" indent="-171450">
              <a:buFont typeface="Arial" panose="020B0604020202020204" pitchFamily="34" charset="0"/>
              <a:buChar char="•"/>
            </a:pPr>
            <a:r>
              <a:rPr lang="en-US" sz="600" dirty="0">
                <a:latin typeface="Cambria" panose="02040503050406030204" pitchFamily="18" charset="0"/>
              </a:rPr>
              <a:t>Complicated cases, possibly related to tumor size, or surgeon preference, may elicit the patient to undergo adrenalectomy to reduce risk of excess catecholamine secretion during surgery (Chung et al., 2018) (See figure 3).</a:t>
            </a:r>
          </a:p>
          <a:p>
            <a:pPr marL="171450" indent="-171450">
              <a:buFont typeface="Arial" panose="020B0604020202020204" pitchFamily="34" charset="0"/>
              <a:buChar char="•"/>
            </a:pPr>
            <a:r>
              <a:rPr lang="en-US" sz="600" dirty="0">
                <a:latin typeface="Cambria" panose="02040503050406030204" pitchFamily="18" charset="0"/>
              </a:rPr>
              <a:t>The role of the anesthetist is to prevent concurrent hemodynamic instability throughout the case and to assure that pre-operative medications were administered appropriately and in the correct timeframe (Wolf et al., 2019) (See figure 4).</a:t>
            </a:r>
          </a:p>
          <a:p>
            <a:pPr marL="171450" indent="-171450">
              <a:buFont typeface="Arial" panose="020B0604020202020204" pitchFamily="34" charset="0"/>
              <a:buChar char="•"/>
            </a:pPr>
            <a:r>
              <a:rPr lang="en-US" sz="600" dirty="0">
                <a:latin typeface="Cambria" panose="02040503050406030204" pitchFamily="18" charset="0"/>
              </a:rPr>
              <a:t>Special consideration is to be undertaken when tumor size is &lt;6cm in diameter along with urinary catecholamine values higher than the maximum value of 2000 ug/24 hour period (</a:t>
            </a:r>
            <a:r>
              <a:rPr lang="en-US" sz="600" dirty="0" err="1">
                <a:latin typeface="Cambria" panose="02040503050406030204" pitchFamily="18" charset="0"/>
              </a:rPr>
              <a:t>Aksakal</a:t>
            </a:r>
            <a:r>
              <a:rPr lang="en-US" sz="600" dirty="0">
                <a:latin typeface="Cambria" panose="02040503050406030204" pitchFamily="18" charset="0"/>
              </a:rPr>
              <a:t> et al., 2018).</a:t>
            </a:r>
          </a:p>
          <a:p>
            <a:pPr marL="171450" indent="-171450">
              <a:buFont typeface="Arial" panose="020B0604020202020204" pitchFamily="34" charset="0"/>
              <a:buChar char="•"/>
            </a:pPr>
            <a:endParaRPr lang="en-US" sz="600" dirty="0">
              <a:latin typeface="Cambria" panose="02040503050406030204" pitchFamily="18" charset="0"/>
            </a:endParaRPr>
          </a:p>
        </p:txBody>
      </p:sp>
      <p:sp>
        <p:nvSpPr>
          <p:cNvPr id="65" name="TextBox 64">
            <a:extLst>
              <a:ext uri="{FF2B5EF4-FFF2-40B4-BE49-F238E27FC236}">
                <a16:creationId xmlns:a16="http://schemas.microsoft.com/office/drawing/2014/main" id="{82B27344-6502-43E3-81FE-52312F6FCA02}"/>
              </a:ext>
            </a:extLst>
          </p:cNvPr>
          <p:cNvSpPr txBox="1"/>
          <p:nvPr/>
        </p:nvSpPr>
        <p:spPr>
          <a:xfrm>
            <a:off x="6111942" y="853910"/>
            <a:ext cx="3059531" cy="276999"/>
          </a:xfrm>
          <a:prstGeom prst="rect">
            <a:avLst/>
          </a:prstGeom>
          <a:noFill/>
        </p:spPr>
        <p:txBody>
          <a:bodyPr wrap="square" rtlCol="0">
            <a:spAutoFit/>
          </a:bodyPr>
          <a:lstStyle/>
          <a:p>
            <a:pPr algn="ctr"/>
            <a:r>
              <a:rPr lang="en-US" sz="1200" b="1" dirty="0"/>
              <a:t>Treatment</a:t>
            </a:r>
          </a:p>
        </p:txBody>
      </p:sp>
      <p:sp>
        <p:nvSpPr>
          <p:cNvPr id="72" name="TextBox 71">
            <a:extLst>
              <a:ext uri="{FF2B5EF4-FFF2-40B4-BE49-F238E27FC236}">
                <a16:creationId xmlns:a16="http://schemas.microsoft.com/office/drawing/2014/main" id="{83E230FD-9BD2-4DC2-8DF7-D746D4BF37EB}"/>
              </a:ext>
            </a:extLst>
          </p:cNvPr>
          <p:cNvSpPr txBox="1"/>
          <p:nvPr/>
        </p:nvSpPr>
        <p:spPr>
          <a:xfrm>
            <a:off x="4560274" y="843176"/>
            <a:ext cx="1545897" cy="461665"/>
          </a:xfrm>
          <a:prstGeom prst="rect">
            <a:avLst/>
          </a:prstGeom>
          <a:noFill/>
        </p:spPr>
        <p:txBody>
          <a:bodyPr wrap="square" rtlCol="0">
            <a:spAutoFit/>
          </a:bodyPr>
          <a:lstStyle/>
          <a:p>
            <a:pPr algn="ctr"/>
            <a:r>
              <a:rPr lang="en-US" sz="1200" b="1" dirty="0"/>
              <a:t>Implications for Anesthesia Care</a:t>
            </a:r>
          </a:p>
        </p:txBody>
      </p:sp>
      <p:pic>
        <p:nvPicPr>
          <p:cNvPr id="25" name="Picture 24">
            <a:extLst>
              <a:ext uri="{FF2B5EF4-FFF2-40B4-BE49-F238E27FC236}">
                <a16:creationId xmlns:a16="http://schemas.microsoft.com/office/drawing/2014/main" id="{080D18F5-B8F5-4A9D-886F-A31A7713F8E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87652" y="3604963"/>
            <a:ext cx="1465645" cy="1518943"/>
          </a:xfrm>
          <a:prstGeom prst="rect">
            <a:avLst/>
          </a:prstGeom>
        </p:spPr>
      </p:pic>
      <p:cxnSp>
        <p:nvCxnSpPr>
          <p:cNvPr id="73" name="Straight Connector 72">
            <a:extLst>
              <a:ext uri="{FF2B5EF4-FFF2-40B4-BE49-F238E27FC236}">
                <a16:creationId xmlns:a16="http://schemas.microsoft.com/office/drawing/2014/main" id="{C94C4094-A5DC-4C92-812B-3840E24BA099}"/>
              </a:ext>
            </a:extLst>
          </p:cNvPr>
          <p:cNvCxnSpPr>
            <a:cxnSpLocks/>
          </p:cNvCxnSpPr>
          <p:nvPr/>
        </p:nvCxnSpPr>
        <p:spPr>
          <a:xfrm flipH="1">
            <a:off x="4553583" y="1058349"/>
            <a:ext cx="6268" cy="543369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655F81E8-C30C-44C2-A37E-C1112215C88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59404" y="5059014"/>
            <a:ext cx="2860721" cy="1694460"/>
          </a:xfrm>
          <a:prstGeom prst="rect">
            <a:avLst/>
          </a:prstGeom>
        </p:spPr>
      </p:pic>
      <p:sp>
        <p:nvSpPr>
          <p:cNvPr id="35" name="TextBox 34">
            <a:extLst>
              <a:ext uri="{FF2B5EF4-FFF2-40B4-BE49-F238E27FC236}">
                <a16:creationId xmlns:a16="http://schemas.microsoft.com/office/drawing/2014/main" id="{D67F128D-7628-4E18-BDD1-FF3D60142623}"/>
              </a:ext>
            </a:extLst>
          </p:cNvPr>
          <p:cNvSpPr txBox="1"/>
          <p:nvPr/>
        </p:nvSpPr>
        <p:spPr>
          <a:xfrm>
            <a:off x="10661597" y="1025692"/>
            <a:ext cx="1445645" cy="4939814"/>
          </a:xfrm>
          <a:prstGeom prst="rect">
            <a:avLst/>
          </a:prstGeom>
          <a:noFill/>
        </p:spPr>
        <p:txBody>
          <a:bodyPr wrap="square" rtlCol="0">
            <a:spAutoFit/>
          </a:bodyPr>
          <a:lstStyle/>
          <a:p>
            <a:pPr marL="171450" indent="-171450" hangingPunct="0">
              <a:buFont typeface="Arial" panose="020B0604020202020204" pitchFamily="34" charset="0"/>
              <a:buChar char="•"/>
            </a:pPr>
            <a:r>
              <a:rPr lang="en-US" sz="450" dirty="0" err="1"/>
              <a:t>Afaneh</a:t>
            </a:r>
            <a:r>
              <a:rPr lang="en-US" sz="450" dirty="0"/>
              <a:t>, A., Yang, M., Hamza, A., </a:t>
            </a:r>
            <a:r>
              <a:rPr lang="en-US" sz="450" dirty="0" err="1"/>
              <a:t>Schervish</a:t>
            </a:r>
            <a:r>
              <a:rPr lang="en-US" sz="450" dirty="0"/>
              <a:t>, E., &amp; Berri, R. (2017). Surgical management of a giant pheochromocytoma. </a:t>
            </a:r>
            <a:r>
              <a:rPr lang="en-US" sz="450" i="1" dirty="0"/>
              <a:t>in vivo</a:t>
            </a:r>
            <a:r>
              <a:rPr lang="en-US" sz="450" dirty="0"/>
              <a:t>, </a:t>
            </a:r>
            <a:r>
              <a:rPr lang="en-US" sz="450" i="1" dirty="0"/>
              <a:t>32</a:t>
            </a:r>
            <a:r>
              <a:rPr lang="en-US" sz="450" dirty="0"/>
              <a:t>, 703-706. https://doi.org/10.21873/invivo.11297</a:t>
            </a:r>
          </a:p>
          <a:p>
            <a:pPr marL="171450" indent="-171450" hangingPunct="0">
              <a:buFont typeface="Arial" panose="020B0604020202020204" pitchFamily="34" charset="0"/>
              <a:buChar char="•"/>
            </a:pPr>
            <a:r>
              <a:rPr lang="en-US" sz="450" dirty="0" err="1"/>
              <a:t>Aksakal</a:t>
            </a:r>
            <a:r>
              <a:rPr lang="en-US" sz="450" dirty="0"/>
              <a:t>, N., </a:t>
            </a:r>
            <a:r>
              <a:rPr lang="en-US" sz="450" dirty="0" err="1"/>
              <a:t>Agcaoglu</a:t>
            </a:r>
            <a:r>
              <a:rPr lang="en-US" sz="450" dirty="0"/>
              <a:t>, O., </a:t>
            </a:r>
            <a:r>
              <a:rPr lang="en-US" sz="450" dirty="0" err="1"/>
              <a:t>Sahbaz</a:t>
            </a:r>
            <a:r>
              <a:rPr lang="en-US" sz="450" dirty="0"/>
              <a:t>, N. A., </a:t>
            </a:r>
            <a:r>
              <a:rPr lang="en-US" sz="450" dirty="0" err="1"/>
              <a:t>Albuz</a:t>
            </a:r>
            <a:r>
              <a:rPr lang="en-US" sz="450" dirty="0"/>
              <a:t>, O., </a:t>
            </a:r>
            <a:r>
              <a:rPr lang="en-US" sz="450" dirty="0" err="1"/>
              <a:t>Saracoglu</a:t>
            </a:r>
            <a:r>
              <a:rPr lang="en-US" sz="450" dirty="0"/>
              <a:t>, A., </a:t>
            </a:r>
            <a:r>
              <a:rPr lang="en-US" sz="450" dirty="0" err="1"/>
              <a:t>Yavru</a:t>
            </a:r>
            <a:r>
              <a:rPr lang="en-US" sz="450" dirty="0"/>
              <a:t>, A., ... Erbil, Y. (2018). Predictive factors of operative hemodynamic instability for pheochromocytoma. </a:t>
            </a:r>
            <a:r>
              <a:rPr lang="en-US" sz="450" i="1" dirty="0"/>
              <a:t>THE AMERICAN SURGEON</a:t>
            </a:r>
            <a:r>
              <a:rPr lang="en-US" sz="450" dirty="0"/>
              <a:t>, </a:t>
            </a:r>
            <a:r>
              <a:rPr lang="en-US" sz="450" i="1" dirty="0"/>
              <a:t>84</a:t>
            </a:r>
            <a:r>
              <a:rPr lang="en-US" sz="450" dirty="0"/>
              <a:t>, 920-923. Retrieved from https://www.ingentaconnect.com/content/sesc/tas</a:t>
            </a:r>
          </a:p>
          <a:p>
            <a:pPr marL="171450" indent="-171450" hangingPunct="0">
              <a:buFont typeface="Arial" panose="020B0604020202020204" pitchFamily="34" charset="0"/>
              <a:buChar char="•"/>
            </a:pPr>
            <a:r>
              <a:rPr lang="en-US" sz="450" dirty="0" err="1"/>
              <a:t>Angelousi</a:t>
            </a:r>
            <a:r>
              <a:rPr lang="en-US" sz="450" dirty="0"/>
              <a:t>, A., </a:t>
            </a:r>
            <a:r>
              <a:rPr lang="en-US" sz="450" dirty="0" err="1"/>
              <a:t>Kassi</a:t>
            </a:r>
            <a:r>
              <a:rPr lang="en-US" sz="450" dirty="0"/>
              <a:t>, E., </a:t>
            </a:r>
            <a:r>
              <a:rPr lang="en-US" sz="450" dirty="0" err="1"/>
              <a:t>Zografos</a:t>
            </a:r>
            <a:r>
              <a:rPr lang="en-US" sz="450" dirty="0"/>
              <a:t>, G., &amp; </a:t>
            </a:r>
            <a:r>
              <a:rPr lang="en-US" sz="450" dirty="0" err="1"/>
              <a:t>Kaltsas</a:t>
            </a:r>
            <a:r>
              <a:rPr lang="en-US" sz="450" dirty="0"/>
              <a:t>, G. (2015). Metastatic pheochromocytoma and paraganglioma. </a:t>
            </a:r>
            <a:r>
              <a:rPr lang="en-US" sz="450" i="1" dirty="0"/>
              <a:t>European Journal of Clinical Investigation</a:t>
            </a:r>
            <a:r>
              <a:rPr lang="en-US" sz="450" dirty="0"/>
              <a:t>, </a:t>
            </a:r>
            <a:r>
              <a:rPr lang="en-US" sz="450" i="1" dirty="0"/>
              <a:t>45</a:t>
            </a:r>
            <a:r>
              <a:rPr lang="en-US" sz="450" dirty="0"/>
              <a:t>, 986-997. https://doi.org/10.1111/eci.12495</a:t>
            </a:r>
          </a:p>
          <a:p>
            <a:pPr marL="171450" indent="-171450" hangingPunct="0">
              <a:buFont typeface="Arial" panose="020B0604020202020204" pitchFamily="34" charset="0"/>
              <a:buChar char="•"/>
            </a:pPr>
            <a:r>
              <a:rPr lang="en-US" sz="450" dirty="0" err="1"/>
              <a:t>Azadeh</a:t>
            </a:r>
            <a:r>
              <a:rPr lang="en-US" sz="450" dirty="0"/>
              <a:t>, N., Ramakrishna, H., Bhatia, N. L., Charles, J. C., &amp; </a:t>
            </a:r>
            <a:r>
              <a:rPr lang="en-US" sz="450" dirty="0" err="1"/>
              <a:t>Mookadam</a:t>
            </a:r>
            <a:r>
              <a:rPr lang="en-US" sz="450" dirty="0"/>
              <a:t>, F. (2015). Therapeutic goals in patients with pheochromocytoma: A guide to perioperative management. </a:t>
            </a:r>
            <a:r>
              <a:rPr lang="en-US" sz="450" i="1" dirty="0"/>
              <a:t>Irish Journal of Medical Science</a:t>
            </a:r>
            <a:r>
              <a:rPr lang="en-US" sz="450" dirty="0"/>
              <a:t>, </a:t>
            </a:r>
            <a:r>
              <a:rPr lang="en-US" sz="450" i="1" dirty="0"/>
              <a:t>185</a:t>
            </a:r>
            <a:r>
              <a:rPr lang="en-US" sz="450" dirty="0"/>
              <a:t>, 43-49. https://doi.org/10.1007/s11845-015-1383-5</a:t>
            </a:r>
          </a:p>
          <a:p>
            <a:pPr marL="171450" indent="-171450" hangingPunct="0">
              <a:buFont typeface="Arial" panose="020B0604020202020204" pitchFamily="34" charset="0"/>
              <a:buChar char="•"/>
            </a:pPr>
            <a:r>
              <a:rPr lang="en-US" sz="450" dirty="0"/>
              <a:t>Chung, H. S., Kim, M. S., Yu, H. S., Hwang, E. C., Kim, S., Oh, K. J., ... Kwon, D. D. (2018). Laparoscopic adrenalectomy using the lateral retroperitoneal approach: Is it a safe and feasible treatment option for pheochromocytomas larger than 6 cm? </a:t>
            </a:r>
            <a:r>
              <a:rPr lang="en-US" sz="450" i="1" dirty="0"/>
              <a:t>International Journal of Urology</a:t>
            </a:r>
            <a:r>
              <a:rPr lang="en-US" sz="450" dirty="0"/>
              <a:t>, </a:t>
            </a:r>
            <a:r>
              <a:rPr lang="en-US" sz="450" i="1" dirty="0"/>
              <a:t>25</a:t>
            </a:r>
            <a:r>
              <a:rPr lang="en-US" sz="450" dirty="0"/>
              <a:t>, 414-419. https://doi.org/10.1111/iju.13524</a:t>
            </a:r>
          </a:p>
          <a:p>
            <a:pPr marL="171450" indent="-171450" hangingPunct="0">
              <a:buFont typeface="Arial" panose="020B0604020202020204" pitchFamily="34" charset="0"/>
              <a:buChar char="•"/>
            </a:pPr>
            <a:r>
              <a:rPr lang="en-US" sz="450" dirty="0"/>
              <a:t>Langton, K., Gruber, M., </a:t>
            </a:r>
            <a:r>
              <a:rPr lang="en-US" sz="450" dirty="0" err="1"/>
              <a:t>Masjkur</a:t>
            </a:r>
            <a:r>
              <a:rPr lang="en-US" sz="450" dirty="0"/>
              <a:t>, J., </a:t>
            </a:r>
            <a:r>
              <a:rPr lang="en-US" sz="450" dirty="0" err="1"/>
              <a:t>Steenblock</a:t>
            </a:r>
            <a:r>
              <a:rPr lang="en-US" sz="450" dirty="0"/>
              <a:t>, C., </a:t>
            </a:r>
            <a:r>
              <a:rPr lang="en-US" sz="450" dirty="0" err="1"/>
              <a:t>Peitzsch</a:t>
            </a:r>
            <a:r>
              <a:rPr lang="en-US" sz="450" dirty="0"/>
              <a:t>, M., </a:t>
            </a:r>
            <a:r>
              <a:rPr lang="en-US" sz="450" dirty="0" err="1"/>
              <a:t>Meinel</a:t>
            </a:r>
            <a:r>
              <a:rPr lang="en-US" sz="450" dirty="0"/>
              <a:t>, J., ... </a:t>
            </a:r>
            <a:r>
              <a:rPr lang="en-US" sz="450" dirty="0" err="1"/>
              <a:t>Eisenhofer</a:t>
            </a:r>
            <a:r>
              <a:rPr lang="en-US" sz="450" dirty="0"/>
              <a:t>, G. (2018). Hypertensive crisis in pregnancy due to a metamorphosing pheochromocytoma with postdelivery </a:t>
            </a:r>
            <a:r>
              <a:rPr lang="en-US" sz="450" dirty="0" err="1"/>
              <a:t>cushing’s</a:t>
            </a:r>
            <a:r>
              <a:rPr lang="en-US" sz="450" dirty="0"/>
              <a:t> syndrome. </a:t>
            </a:r>
            <a:r>
              <a:rPr lang="en-US" sz="450" i="1" dirty="0"/>
              <a:t>GYNECOLOGICAL ENDOCRINOLOGY</a:t>
            </a:r>
            <a:r>
              <a:rPr lang="en-US" sz="450" dirty="0"/>
              <a:t>, </a:t>
            </a:r>
            <a:r>
              <a:rPr lang="en-US" sz="450" i="1" dirty="0"/>
              <a:t>34</a:t>
            </a:r>
            <a:r>
              <a:rPr lang="en-US" sz="450" dirty="0"/>
              <a:t>, 20-24. https://doi.org/10.1080/09513590.2017.1379497</a:t>
            </a:r>
          </a:p>
          <a:p>
            <a:pPr marL="171450" indent="-171450" hangingPunct="0">
              <a:buFont typeface="Arial" panose="020B0604020202020204" pitchFamily="34" charset="0"/>
              <a:buChar char="•"/>
            </a:pPr>
            <a:r>
              <a:rPr lang="en-US" sz="450" dirty="0" err="1"/>
              <a:t>Mula</a:t>
            </a:r>
            <a:r>
              <a:rPr lang="en-US" sz="450" dirty="0"/>
              <a:t>-Abed, W. S., Ahmed, R., Ramadhan, F. A., Al-</a:t>
            </a:r>
            <a:r>
              <a:rPr lang="en-US" sz="450" dirty="0" err="1"/>
              <a:t>Kindi</a:t>
            </a:r>
            <a:r>
              <a:rPr lang="en-US" sz="450" dirty="0"/>
              <a:t>, M. K., Al-</a:t>
            </a:r>
            <a:r>
              <a:rPr lang="en-US" sz="450" dirty="0" err="1"/>
              <a:t>Busaidi</a:t>
            </a:r>
            <a:r>
              <a:rPr lang="en-US" sz="450" dirty="0"/>
              <a:t>, N. B., Al-</a:t>
            </a:r>
            <a:r>
              <a:rPr lang="en-US" sz="450" dirty="0" err="1"/>
              <a:t>Muslahi</a:t>
            </a:r>
            <a:r>
              <a:rPr lang="en-US" sz="450" dirty="0"/>
              <a:t>, H. N., &amp; Al-</a:t>
            </a:r>
            <a:r>
              <a:rPr lang="en-US" sz="450" dirty="0" err="1"/>
              <a:t>Lamki</a:t>
            </a:r>
            <a:r>
              <a:rPr lang="en-US" sz="450" dirty="0"/>
              <a:t>, M. A. (2015). A rare case of adrenal pheochromocytoma with unusual clinical and biochemical presentation: A case report and literature review. </a:t>
            </a:r>
            <a:r>
              <a:rPr lang="en-US" sz="450" i="1" dirty="0"/>
              <a:t>Oman Medical Journal</a:t>
            </a:r>
            <a:r>
              <a:rPr lang="en-US" sz="450" dirty="0"/>
              <a:t>, </a:t>
            </a:r>
            <a:r>
              <a:rPr lang="en-US" sz="450" i="1" dirty="0"/>
              <a:t>30</a:t>
            </a:r>
            <a:r>
              <a:rPr lang="en-US" sz="450" dirty="0"/>
              <a:t>, 382-390. https://doi.org/10.5001/omj.2015.76</a:t>
            </a:r>
          </a:p>
          <a:p>
            <a:pPr marL="171450" indent="-171450" hangingPunct="0">
              <a:buFont typeface="Arial" panose="020B0604020202020204" pitchFamily="34" charset="0"/>
              <a:buChar char="•"/>
            </a:pPr>
            <a:r>
              <a:rPr lang="en-US" sz="450" dirty="0" err="1"/>
              <a:t>Sonntagbauer</a:t>
            </a:r>
            <a:r>
              <a:rPr lang="en-US" sz="450" dirty="0"/>
              <a:t>, M., Koch, A., </a:t>
            </a:r>
            <a:r>
              <a:rPr lang="en-US" sz="450" dirty="0" err="1"/>
              <a:t>Strouhal</a:t>
            </a:r>
            <a:r>
              <a:rPr lang="en-US" sz="450" dirty="0"/>
              <a:t>, U., </a:t>
            </a:r>
            <a:r>
              <a:rPr lang="en-US" sz="450" dirty="0" err="1"/>
              <a:t>Zacharowski</a:t>
            </a:r>
            <a:r>
              <a:rPr lang="en-US" sz="450" dirty="0"/>
              <a:t>, K., &amp; Weber, C. F. (2018). Catecholamine crisis during induction of general anesthesia: A case report. </a:t>
            </a:r>
            <a:r>
              <a:rPr lang="en-US" sz="450" i="1" dirty="0"/>
              <a:t>Der </a:t>
            </a:r>
            <a:r>
              <a:rPr lang="en-US" sz="450" i="1" dirty="0" err="1"/>
              <a:t>Anaesthesist</a:t>
            </a:r>
            <a:r>
              <a:rPr lang="en-US" sz="450" dirty="0"/>
              <a:t>, </a:t>
            </a:r>
            <a:r>
              <a:rPr lang="en-US" sz="450" i="1" dirty="0"/>
              <a:t>67</a:t>
            </a:r>
            <a:r>
              <a:rPr lang="en-US" sz="450" dirty="0"/>
              <a:t>, 209-215. https://doi.org/10.1007/s00101-018-0409-6</a:t>
            </a:r>
          </a:p>
          <a:p>
            <a:pPr marL="171450" indent="-171450" hangingPunct="0">
              <a:buFont typeface="Arial" panose="020B0604020202020204" pitchFamily="34" charset="0"/>
              <a:buChar char="•"/>
            </a:pPr>
            <a:r>
              <a:rPr lang="en-US" sz="450" dirty="0"/>
              <a:t>Wolf, K. I., Santos, J. R., &amp; </a:t>
            </a:r>
            <a:r>
              <a:rPr lang="en-US" sz="450" dirty="0" err="1"/>
              <a:t>Pacak</a:t>
            </a:r>
            <a:r>
              <a:rPr lang="en-US" sz="450" dirty="0"/>
              <a:t>, K. (2019). Why take the risk? We only live once: The dangers associated with neglecting a pre-operative alpha adrenoceptor blockade in pheochromocytoma patients. </a:t>
            </a:r>
            <a:r>
              <a:rPr lang="en-US" sz="450" i="1" dirty="0"/>
              <a:t>ENDOCRINE PRACTICE</a:t>
            </a:r>
            <a:r>
              <a:rPr lang="en-US" sz="450" dirty="0"/>
              <a:t>, </a:t>
            </a:r>
            <a:r>
              <a:rPr lang="en-US" sz="450" i="1" dirty="0"/>
              <a:t>25</a:t>
            </a:r>
            <a:r>
              <a:rPr lang="en-US" sz="450" dirty="0"/>
              <a:t>, 106-108. https://doi.org/10.4158/EP-2018-0455</a:t>
            </a:r>
          </a:p>
          <a:p>
            <a:pPr marL="171450" indent="-171450" hangingPunct="0">
              <a:buFont typeface="Arial" panose="020B0604020202020204" pitchFamily="34" charset="0"/>
              <a:buChar char="•"/>
            </a:pPr>
            <a:r>
              <a:rPr lang="en-US" sz="450" dirty="0"/>
              <a:t>Wu, R., Tong, N., Chen, X., Xu, S., Zhang, F., Tang, L., &amp; Zhang, Y. (2018). Pheochromocytoma crisis presenting with hypotension, hemoptysis, and abnormal liver function: A case report. </a:t>
            </a:r>
            <a:r>
              <a:rPr lang="en-US" sz="450" i="1" dirty="0"/>
              <a:t>Medicine</a:t>
            </a:r>
            <a:r>
              <a:rPr lang="en-US" sz="450" dirty="0"/>
              <a:t>, </a:t>
            </a:r>
            <a:r>
              <a:rPr lang="en-US" sz="450" i="1" dirty="0"/>
              <a:t>97</a:t>
            </a:r>
            <a:r>
              <a:rPr lang="en-US" sz="450" dirty="0"/>
              <a:t>(25), 1-3. https://doi.org/10.1097/MD.0000000000011054</a:t>
            </a:r>
          </a:p>
          <a:p>
            <a:endParaRPr lang="en-US" sz="450" dirty="0"/>
          </a:p>
        </p:txBody>
      </p:sp>
      <p:sp>
        <p:nvSpPr>
          <p:cNvPr id="3" name="TextBox 2">
            <a:extLst>
              <a:ext uri="{FF2B5EF4-FFF2-40B4-BE49-F238E27FC236}">
                <a16:creationId xmlns:a16="http://schemas.microsoft.com/office/drawing/2014/main" id="{71DED8AC-2E51-4CF9-B408-D2E57128F685}"/>
              </a:ext>
            </a:extLst>
          </p:cNvPr>
          <p:cNvSpPr txBox="1"/>
          <p:nvPr/>
        </p:nvSpPr>
        <p:spPr>
          <a:xfrm>
            <a:off x="6966210" y="6318891"/>
            <a:ext cx="1064715" cy="184666"/>
          </a:xfrm>
          <a:prstGeom prst="rect">
            <a:avLst/>
          </a:prstGeom>
          <a:noFill/>
        </p:spPr>
        <p:txBody>
          <a:bodyPr wrap="none" rtlCol="0">
            <a:spAutoFit/>
          </a:bodyPr>
          <a:lstStyle/>
          <a:p>
            <a:r>
              <a:rPr lang="en-US" sz="600" dirty="0"/>
              <a:t>Figure 2. Chung. et al (2018)</a:t>
            </a:r>
          </a:p>
        </p:txBody>
      </p:sp>
      <p:sp>
        <p:nvSpPr>
          <p:cNvPr id="38" name="TextBox 37">
            <a:extLst>
              <a:ext uri="{FF2B5EF4-FFF2-40B4-BE49-F238E27FC236}">
                <a16:creationId xmlns:a16="http://schemas.microsoft.com/office/drawing/2014/main" id="{9941BC56-07D8-4FD0-BCC9-5437A7C8AAD2}"/>
              </a:ext>
            </a:extLst>
          </p:cNvPr>
          <p:cNvSpPr txBox="1"/>
          <p:nvPr/>
        </p:nvSpPr>
        <p:spPr>
          <a:xfrm>
            <a:off x="4871609" y="4909981"/>
            <a:ext cx="1016625" cy="184666"/>
          </a:xfrm>
          <a:prstGeom prst="rect">
            <a:avLst/>
          </a:prstGeom>
          <a:noFill/>
        </p:spPr>
        <p:txBody>
          <a:bodyPr wrap="none" rtlCol="0">
            <a:spAutoFit/>
          </a:bodyPr>
          <a:lstStyle/>
          <a:p>
            <a:r>
              <a:rPr lang="en-US" sz="600" dirty="0"/>
              <a:t>Figure 4. Wolf. et al (2019)</a:t>
            </a:r>
          </a:p>
        </p:txBody>
      </p:sp>
      <p:sp>
        <p:nvSpPr>
          <p:cNvPr id="39" name="TextBox 38">
            <a:extLst>
              <a:ext uri="{FF2B5EF4-FFF2-40B4-BE49-F238E27FC236}">
                <a16:creationId xmlns:a16="http://schemas.microsoft.com/office/drawing/2014/main" id="{A71A0E99-BA2B-4081-80C9-563465186EB9}"/>
              </a:ext>
            </a:extLst>
          </p:cNvPr>
          <p:cNvSpPr txBox="1"/>
          <p:nvPr/>
        </p:nvSpPr>
        <p:spPr>
          <a:xfrm>
            <a:off x="9097171" y="5101741"/>
            <a:ext cx="1646605" cy="169277"/>
          </a:xfrm>
          <a:prstGeom prst="rect">
            <a:avLst/>
          </a:prstGeom>
          <a:noFill/>
        </p:spPr>
        <p:txBody>
          <a:bodyPr wrap="none" rtlCol="0">
            <a:spAutoFit/>
          </a:bodyPr>
          <a:lstStyle/>
          <a:p>
            <a:r>
              <a:rPr lang="en-US" sz="500" dirty="0"/>
              <a:t>Figure 3. </a:t>
            </a:r>
            <a:r>
              <a:rPr lang="en-US" sz="500" dirty="0" err="1"/>
              <a:t>Afaneh</a:t>
            </a:r>
            <a:r>
              <a:rPr lang="en-US" sz="500" dirty="0"/>
              <a:t>, Yang, Hamza, </a:t>
            </a:r>
            <a:r>
              <a:rPr lang="en-US" sz="500" dirty="0" err="1"/>
              <a:t>Schervish</a:t>
            </a:r>
            <a:r>
              <a:rPr lang="en-US" sz="500" dirty="0"/>
              <a:t>, &amp; Berri (2017)</a:t>
            </a:r>
          </a:p>
        </p:txBody>
      </p:sp>
      <p:sp>
        <p:nvSpPr>
          <p:cNvPr id="40" name="TextBox 39">
            <a:extLst>
              <a:ext uri="{FF2B5EF4-FFF2-40B4-BE49-F238E27FC236}">
                <a16:creationId xmlns:a16="http://schemas.microsoft.com/office/drawing/2014/main" id="{5772082B-CCB7-4982-9EFC-9900A47AE6B6}"/>
              </a:ext>
            </a:extLst>
          </p:cNvPr>
          <p:cNvSpPr txBox="1"/>
          <p:nvPr/>
        </p:nvSpPr>
        <p:spPr>
          <a:xfrm>
            <a:off x="1492398" y="6509503"/>
            <a:ext cx="974947" cy="184666"/>
          </a:xfrm>
          <a:prstGeom prst="rect">
            <a:avLst/>
          </a:prstGeom>
          <a:noFill/>
        </p:spPr>
        <p:txBody>
          <a:bodyPr wrap="none" rtlCol="0">
            <a:spAutoFit/>
          </a:bodyPr>
          <a:lstStyle/>
          <a:p>
            <a:r>
              <a:rPr lang="en-US" sz="600" dirty="0"/>
              <a:t>Figure 1. Wu. et al (2018)</a:t>
            </a:r>
          </a:p>
        </p:txBody>
      </p:sp>
    </p:spTree>
    <p:extLst>
      <p:ext uri="{BB962C8B-B14F-4D97-AF65-F5344CB8AC3E}">
        <p14:creationId xmlns:p14="http://schemas.microsoft.com/office/powerpoint/2010/main" val="3481875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768</TotalTime>
  <Words>1844</Words>
  <Application>Microsoft Office PowerPoint</Application>
  <PresentationFormat>Widescreen</PresentationFormat>
  <Paragraphs>62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vt:lpstr>
      <vt:lpstr>Office Theme</vt:lpstr>
      <vt:lpstr>PowerPoint Presentation</vt:lpstr>
    </vt:vector>
  </TitlesOfParts>
  <Company>Otterbein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Cody Plapp</cp:lastModifiedBy>
  <cp:revision>31</cp:revision>
  <dcterms:created xsi:type="dcterms:W3CDTF">2014-10-09T18:51:19Z</dcterms:created>
  <dcterms:modified xsi:type="dcterms:W3CDTF">2019-07-23T21:46:52Z</dcterms:modified>
</cp:coreProperties>
</file>