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7015" autoAdjust="0"/>
    <p:restoredTop sz="94660"/>
  </p:normalViewPr>
  <p:slideViewPr>
    <p:cSldViewPr snapToGrid="0">
      <p:cViewPr>
        <p:scale>
          <a:sx n="100" d="100"/>
          <a:sy n="100" d="100"/>
        </p:scale>
        <p:origin x="-1752" y="-3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50651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3">
            <a:lum/>
          </a:blip>
          <a:srcRect/>
          <a:stretch>
            <a:fillRect l="-4000" r="-4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3401982"/>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Rectangle 90"/>
          <p:cNvSpPr/>
          <p:nvPr/>
        </p:nvSpPr>
        <p:spPr>
          <a:xfrm>
            <a:off x="7727154" y="1046361"/>
            <a:ext cx="1363451" cy="276999"/>
          </a:xfrm>
          <a:prstGeom prst="rect">
            <a:avLst/>
          </a:prstGeom>
        </p:spPr>
        <p:txBody>
          <a:bodyPr wrap="none">
            <a:spAutoFit/>
          </a:bodyPr>
          <a:lstStyle/>
          <a:p>
            <a:pPr algn="ctr"/>
            <a:r>
              <a:rPr lang="en-US" sz="1200" b="1" dirty="0"/>
              <a:t>Signs &amp; Symptoms</a:t>
            </a:r>
            <a:endParaRPr lang="en-US" sz="1200" dirty="0"/>
          </a:p>
        </p:txBody>
      </p:sp>
      <p:sp>
        <p:nvSpPr>
          <p:cNvPr id="9" name="TextBox 8"/>
          <p:cNvSpPr txBox="1"/>
          <p:nvPr/>
        </p:nvSpPr>
        <p:spPr>
          <a:xfrm>
            <a:off x="9339" y="75971"/>
            <a:ext cx="12191999" cy="369332"/>
          </a:xfrm>
          <a:prstGeom prst="rect">
            <a:avLst/>
          </a:prstGeom>
          <a:noFill/>
        </p:spPr>
        <p:txBody>
          <a:bodyPr wrap="square" rtlCol="0">
            <a:spAutoFit/>
          </a:bodyPr>
          <a:lstStyle/>
          <a:p>
            <a:pPr algn="ctr"/>
            <a:r>
              <a:rPr lang="en-US" b="1" dirty="0"/>
              <a:t>Ischemic Cardiomyopathy</a:t>
            </a:r>
          </a:p>
        </p:txBody>
      </p:sp>
      <p:sp>
        <p:nvSpPr>
          <p:cNvPr id="10" name="TextBox 9"/>
          <p:cNvSpPr txBox="1"/>
          <p:nvPr/>
        </p:nvSpPr>
        <p:spPr>
          <a:xfrm>
            <a:off x="-51064" y="356633"/>
            <a:ext cx="12191999" cy="276999"/>
          </a:xfrm>
          <a:prstGeom prst="rect">
            <a:avLst/>
          </a:prstGeom>
          <a:noFill/>
        </p:spPr>
        <p:txBody>
          <a:bodyPr wrap="square" rtlCol="0">
            <a:spAutoFit/>
          </a:bodyPr>
          <a:lstStyle/>
          <a:p>
            <a:pPr algn="ctr"/>
            <a:r>
              <a:rPr lang="en-US" sz="1200" i="1" dirty="0"/>
              <a:t>Sarah A. </a:t>
            </a:r>
            <a:r>
              <a:rPr lang="en-US" sz="1200" i="1" dirty="0" err="1"/>
              <a:t>Crawmer</a:t>
            </a:r>
            <a:r>
              <a:rPr lang="en-US" sz="1200" i="1" dirty="0"/>
              <a:t> RN, BSN</a:t>
            </a:r>
          </a:p>
        </p:txBody>
      </p:sp>
      <p:sp>
        <p:nvSpPr>
          <p:cNvPr id="33" name="TextBox 32"/>
          <p:cNvSpPr txBox="1"/>
          <p:nvPr/>
        </p:nvSpPr>
        <p:spPr>
          <a:xfrm>
            <a:off x="-6436" y="1291327"/>
            <a:ext cx="1566017" cy="276999"/>
          </a:xfrm>
          <a:prstGeom prst="rect">
            <a:avLst/>
          </a:prstGeom>
          <a:noFill/>
        </p:spPr>
        <p:txBody>
          <a:bodyPr wrap="square" rtlCol="0">
            <a:spAutoFit/>
          </a:bodyPr>
          <a:lstStyle/>
          <a:p>
            <a:pPr algn="ctr"/>
            <a:r>
              <a:rPr lang="en-US" sz="1200" b="1" dirty="0"/>
              <a:t>Introduction</a:t>
            </a:r>
          </a:p>
        </p:txBody>
      </p:sp>
      <p:sp>
        <p:nvSpPr>
          <p:cNvPr id="35" name="TextBox 34"/>
          <p:cNvSpPr txBox="1"/>
          <p:nvPr/>
        </p:nvSpPr>
        <p:spPr>
          <a:xfrm>
            <a:off x="1559581" y="1127164"/>
            <a:ext cx="1469576" cy="461665"/>
          </a:xfrm>
          <a:prstGeom prst="rect">
            <a:avLst/>
          </a:prstGeom>
          <a:noFill/>
        </p:spPr>
        <p:txBody>
          <a:bodyPr wrap="square" rtlCol="0">
            <a:spAutoFit/>
          </a:bodyPr>
          <a:lstStyle/>
          <a:p>
            <a:pPr algn="ctr"/>
            <a:r>
              <a:rPr lang="en-US" sz="1200" b="1" dirty="0"/>
              <a:t>Presentation of Process</a:t>
            </a:r>
          </a:p>
        </p:txBody>
      </p:sp>
      <p:sp>
        <p:nvSpPr>
          <p:cNvPr id="45" name="TextBox 44"/>
          <p:cNvSpPr txBox="1"/>
          <p:nvPr/>
        </p:nvSpPr>
        <p:spPr>
          <a:xfrm>
            <a:off x="10673291" y="1446550"/>
            <a:ext cx="1533449" cy="276999"/>
          </a:xfrm>
          <a:prstGeom prst="rect">
            <a:avLst/>
          </a:prstGeom>
          <a:noFill/>
        </p:spPr>
        <p:txBody>
          <a:bodyPr wrap="square" rtlCol="0">
            <a:spAutoFit/>
          </a:bodyPr>
          <a:lstStyle/>
          <a:p>
            <a:pPr algn="ctr"/>
            <a:r>
              <a:rPr lang="en-US" sz="1200" b="1" dirty="0"/>
              <a:t>References Cont.</a:t>
            </a:r>
          </a:p>
        </p:txBody>
      </p:sp>
      <p:cxnSp>
        <p:nvCxnSpPr>
          <p:cNvPr id="50" name="Straight Connector 49"/>
          <p:cNvCxnSpPr/>
          <p:nvPr/>
        </p:nvCxnSpPr>
        <p:spPr>
          <a:xfrm flipH="1">
            <a:off x="1545946" y="1127164"/>
            <a:ext cx="5146" cy="3789269"/>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3081897" y="1128523"/>
            <a:ext cx="1471257" cy="461665"/>
          </a:xfrm>
          <a:prstGeom prst="rect">
            <a:avLst/>
          </a:prstGeom>
          <a:noFill/>
        </p:spPr>
        <p:txBody>
          <a:bodyPr wrap="square" rtlCol="0">
            <a:spAutoFit/>
          </a:bodyPr>
          <a:lstStyle/>
          <a:p>
            <a:pPr algn="ctr"/>
            <a:r>
              <a:rPr lang="en-US" sz="1200" b="1" dirty="0"/>
              <a:t>Implications for Nursing Care</a:t>
            </a:r>
          </a:p>
        </p:txBody>
      </p:sp>
      <p:cxnSp>
        <p:nvCxnSpPr>
          <p:cNvPr id="59" name="Straight Connector 58"/>
          <p:cNvCxnSpPr/>
          <p:nvPr/>
        </p:nvCxnSpPr>
        <p:spPr>
          <a:xfrm>
            <a:off x="3081898" y="1127164"/>
            <a:ext cx="0" cy="3789269"/>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flipH="1" flipV="1">
            <a:off x="12107251" y="3590044"/>
            <a:ext cx="33684" cy="9176"/>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a:off x="9165659" y="1118530"/>
            <a:ext cx="1528002" cy="1592744"/>
          </a:xfrm>
          <a:prstGeom prst="rect">
            <a:avLst/>
          </a:prstGeom>
          <a:noFill/>
        </p:spPr>
        <p:txBody>
          <a:bodyPr wrap="square" rtlCol="0">
            <a:spAutoFit/>
          </a:bodyPr>
          <a:lstStyle/>
          <a:p>
            <a:pPr indent="115888">
              <a:lnSpc>
                <a:spcPct val="150000"/>
              </a:lnSpc>
            </a:pPr>
            <a:r>
              <a:rPr lang="en-US" sz="650" dirty="0">
                <a:latin typeface="Cambria" panose="02040503050406030204" pitchFamily="18" charset="0"/>
              </a:rPr>
              <a:t>Ischemic cardiomyopathy is when the heart’s ability to pump blood is decreased because the left ventricle is enlarged, dilated, and weak. This is due to lack of blood supply to the heart muscle caused by coronary artery disease and heart attacks. The pump is increased by medications, revascularization, implantable devices, or with transplant.</a:t>
            </a:r>
          </a:p>
        </p:txBody>
      </p:sp>
      <p:sp>
        <p:nvSpPr>
          <p:cNvPr id="31" name="TextBox 30"/>
          <p:cNvSpPr txBox="1"/>
          <p:nvPr/>
        </p:nvSpPr>
        <p:spPr>
          <a:xfrm>
            <a:off x="0" y="552663"/>
            <a:ext cx="12191999" cy="276999"/>
          </a:xfrm>
          <a:prstGeom prst="rect">
            <a:avLst/>
          </a:prstGeom>
          <a:noFill/>
        </p:spPr>
        <p:txBody>
          <a:bodyPr wrap="square" rtlCol="0">
            <a:spAutoFit/>
          </a:bodyPr>
          <a:lstStyle/>
          <a:p>
            <a:pPr>
              <a:tabLst>
                <a:tab pos="6003925" algn="ctr"/>
                <a:tab pos="11999913" algn="r"/>
              </a:tabLst>
            </a:pPr>
            <a:r>
              <a:rPr lang="en-US" sz="1200" dirty="0"/>
              <a:t>	</a:t>
            </a:r>
            <a:r>
              <a:rPr lang="en-US" sz="1200" i="1" dirty="0"/>
              <a:t>Otterbein University, Westerville, Ohio</a:t>
            </a:r>
            <a:r>
              <a:rPr lang="en-US" sz="1200" dirty="0"/>
              <a:t>	</a:t>
            </a:r>
          </a:p>
        </p:txBody>
      </p:sp>
      <p:sp>
        <p:nvSpPr>
          <p:cNvPr id="32" name="Rectangle 31"/>
          <p:cNvSpPr/>
          <p:nvPr/>
        </p:nvSpPr>
        <p:spPr>
          <a:xfrm>
            <a:off x="40820" y="829662"/>
            <a:ext cx="12100115" cy="5957965"/>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Picture 3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18336" y="5799300"/>
            <a:ext cx="1388915" cy="914400"/>
          </a:xfrm>
          <a:prstGeom prst="rect">
            <a:avLst/>
          </a:prstGeom>
        </p:spPr>
      </p:pic>
      <p:cxnSp>
        <p:nvCxnSpPr>
          <p:cNvPr id="53" name="Straight Connector 52"/>
          <p:cNvCxnSpPr/>
          <p:nvPr/>
        </p:nvCxnSpPr>
        <p:spPr>
          <a:xfrm>
            <a:off x="4556180" y="1162439"/>
            <a:ext cx="17997" cy="562518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1545946" y="4993921"/>
            <a:ext cx="2972313" cy="184666"/>
          </a:xfrm>
          <a:prstGeom prst="rect">
            <a:avLst/>
          </a:prstGeom>
          <a:noFill/>
        </p:spPr>
        <p:txBody>
          <a:bodyPr wrap="square" rtlCol="0">
            <a:spAutoFit/>
          </a:bodyPr>
          <a:lstStyle/>
          <a:p>
            <a:endParaRPr lang="en-US" sz="600" b="1" i="1" dirty="0">
              <a:latin typeface="Cambria" panose="02040503050406030204" pitchFamily="18" charset="0"/>
            </a:endParaRPr>
          </a:p>
        </p:txBody>
      </p:sp>
      <p:sp>
        <p:nvSpPr>
          <p:cNvPr id="24" name="Rectangle 23"/>
          <p:cNvSpPr/>
          <p:nvPr/>
        </p:nvSpPr>
        <p:spPr>
          <a:xfrm>
            <a:off x="9461793" y="921994"/>
            <a:ext cx="885179" cy="276999"/>
          </a:xfrm>
          <a:prstGeom prst="rect">
            <a:avLst/>
          </a:prstGeom>
        </p:spPr>
        <p:txBody>
          <a:bodyPr wrap="none">
            <a:spAutoFit/>
          </a:bodyPr>
          <a:lstStyle/>
          <a:p>
            <a:pPr algn="ctr"/>
            <a:r>
              <a:rPr lang="en-US" sz="1200" b="1" dirty="0"/>
              <a:t>Conclusion</a:t>
            </a:r>
            <a:endParaRPr lang="en-US" sz="1200" dirty="0"/>
          </a:p>
        </p:txBody>
      </p:sp>
      <p:cxnSp>
        <p:nvCxnSpPr>
          <p:cNvPr id="62" name="Straight Connector 61"/>
          <p:cNvCxnSpPr/>
          <p:nvPr/>
        </p:nvCxnSpPr>
        <p:spPr>
          <a:xfrm>
            <a:off x="10664294" y="1015767"/>
            <a:ext cx="0" cy="5369751"/>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66" name="Rectangle 65"/>
          <p:cNvSpPr/>
          <p:nvPr/>
        </p:nvSpPr>
        <p:spPr>
          <a:xfrm>
            <a:off x="9488577" y="2638149"/>
            <a:ext cx="882165" cy="276999"/>
          </a:xfrm>
          <a:prstGeom prst="rect">
            <a:avLst/>
          </a:prstGeom>
        </p:spPr>
        <p:txBody>
          <a:bodyPr wrap="none">
            <a:spAutoFit/>
          </a:bodyPr>
          <a:lstStyle/>
          <a:p>
            <a:pPr algn="ctr"/>
            <a:r>
              <a:rPr lang="en-US" sz="1200" b="1" dirty="0"/>
              <a:t>References</a:t>
            </a:r>
            <a:endParaRPr lang="en-US" sz="1200" dirty="0"/>
          </a:p>
        </p:txBody>
      </p:sp>
      <p:cxnSp>
        <p:nvCxnSpPr>
          <p:cNvPr id="70" name="Straight Connector 69"/>
          <p:cNvCxnSpPr/>
          <p:nvPr/>
        </p:nvCxnSpPr>
        <p:spPr>
          <a:xfrm>
            <a:off x="9165659" y="1007113"/>
            <a:ext cx="0" cy="5780514"/>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a:off x="7653498" y="1049766"/>
            <a:ext cx="0" cy="5780514"/>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78" name="TextBox 77"/>
          <p:cNvSpPr txBox="1"/>
          <p:nvPr/>
        </p:nvSpPr>
        <p:spPr>
          <a:xfrm>
            <a:off x="7693109" y="4399440"/>
            <a:ext cx="1519025" cy="2176878"/>
          </a:xfrm>
          <a:prstGeom prst="rect">
            <a:avLst/>
          </a:prstGeom>
          <a:noFill/>
        </p:spPr>
        <p:txBody>
          <a:bodyPr wrap="square" rtlCol="0">
            <a:spAutoFit/>
          </a:bodyPr>
          <a:lstStyle/>
          <a:p>
            <a:pPr marL="342900" marR="0" lvl="0" indent="-342900">
              <a:lnSpc>
                <a:spcPct val="150000"/>
              </a:lnSpc>
              <a:spcBef>
                <a:spcPts val="0"/>
              </a:spcBef>
              <a:spcAft>
                <a:spcPts val="0"/>
              </a:spcAft>
              <a:buFont typeface="+mj-lt"/>
              <a:buAutoNum type="arabicPeriod"/>
            </a:pPr>
            <a:r>
              <a:rPr lang="en-US" sz="650" dirty="0">
                <a:latin typeface="Times New Roman"/>
                <a:ea typeface="Calibri"/>
                <a:cs typeface="Times New Roman"/>
              </a:rPr>
              <a:t>Medications such as beta-blockers, ACE Inhibitors, digoxin, diuretics, aldosterone inhibitors, and nitrates.</a:t>
            </a:r>
            <a:endParaRPr lang="en-US" sz="650" dirty="0">
              <a:ea typeface="Calibri"/>
              <a:cs typeface="Times New Roman"/>
            </a:endParaRPr>
          </a:p>
          <a:p>
            <a:pPr marL="342900" marR="0" lvl="0" indent="-342900">
              <a:lnSpc>
                <a:spcPct val="150000"/>
              </a:lnSpc>
              <a:spcBef>
                <a:spcPts val="0"/>
              </a:spcBef>
              <a:spcAft>
                <a:spcPts val="0"/>
              </a:spcAft>
              <a:buFont typeface="+mj-lt"/>
              <a:buAutoNum type="arabicPeriod"/>
            </a:pPr>
            <a:r>
              <a:rPr lang="en-US" sz="650" dirty="0">
                <a:latin typeface="Times New Roman"/>
                <a:ea typeface="Calibri"/>
                <a:cs typeface="Times New Roman"/>
              </a:rPr>
              <a:t> Lifestyle changes of diet and exercise</a:t>
            </a:r>
            <a:endParaRPr lang="en-US" sz="650" dirty="0">
              <a:ea typeface="Calibri"/>
              <a:cs typeface="Times New Roman"/>
            </a:endParaRPr>
          </a:p>
          <a:p>
            <a:pPr marL="342900" marR="0" lvl="0" indent="-342900">
              <a:lnSpc>
                <a:spcPct val="150000"/>
              </a:lnSpc>
              <a:spcBef>
                <a:spcPts val="0"/>
              </a:spcBef>
              <a:spcAft>
                <a:spcPts val="0"/>
              </a:spcAft>
              <a:buFont typeface="+mj-lt"/>
              <a:buAutoNum type="arabicPeriod"/>
            </a:pPr>
            <a:r>
              <a:rPr lang="en-US" sz="650" dirty="0">
                <a:latin typeface="Times New Roman"/>
                <a:ea typeface="Calibri"/>
                <a:cs typeface="Times New Roman"/>
              </a:rPr>
              <a:t>Implantable Devices- Cardiac Resynchronization Therapy or Implantable Cardioverter Defibrillators</a:t>
            </a:r>
            <a:endParaRPr lang="en-US" sz="650" dirty="0">
              <a:ea typeface="Calibri"/>
              <a:cs typeface="Times New Roman"/>
            </a:endParaRPr>
          </a:p>
          <a:p>
            <a:pPr marL="342900" marR="0" lvl="0" indent="-342900">
              <a:lnSpc>
                <a:spcPct val="150000"/>
              </a:lnSpc>
              <a:spcBef>
                <a:spcPts val="0"/>
              </a:spcBef>
              <a:spcAft>
                <a:spcPts val="0"/>
              </a:spcAft>
              <a:buFont typeface="+mj-lt"/>
              <a:buAutoNum type="arabicPeriod"/>
            </a:pPr>
            <a:r>
              <a:rPr lang="en-US" sz="650" dirty="0">
                <a:latin typeface="Times New Roman"/>
                <a:ea typeface="Calibri"/>
                <a:cs typeface="Times New Roman"/>
              </a:rPr>
              <a:t>Revascularization- Angioplasty, stents, or coronary bypass graft surgery</a:t>
            </a:r>
            <a:endParaRPr lang="en-US" sz="650" dirty="0">
              <a:ea typeface="Calibri"/>
              <a:cs typeface="Times New Roman"/>
            </a:endParaRPr>
          </a:p>
          <a:p>
            <a:pPr marL="342900" marR="0" lvl="0" indent="-342900">
              <a:lnSpc>
                <a:spcPct val="150000"/>
              </a:lnSpc>
              <a:spcBef>
                <a:spcPts val="0"/>
              </a:spcBef>
              <a:spcAft>
                <a:spcPts val="800"/>
              </a:spcAft>
              <a:buFont typeface="+mj-lt"/>
              <a:buAutoNum type="arabicPeriod"/>
            </a:pPr>
            <a:r>
              <a:rPr lang="en-US" sz="650" dirty="0">
                <a:latin typeface="Times New Roman"/>
                <a:ea typeface="Calibri"/>
                <a:cs typeface="Times New Roman"/>
              </a:rPr>
              <a:t>Heart transplant</a:t>
            </a:r>
            <a:endParaRPr lang="en-US" sz="650" dirty="0">
              <a:ea typeface="Calibri"/>
              <a:cs typeface="Times New Roman"/>
            </a:endParaRPr>
          </a:p>
        </p:txBody>
      </p:sp>
      <p:sp>
        <p:nvSpPr>
          <p:cNvPr id="79" name="Rectangle 78"/>
          <p:cNvSpPr/>
          <p:nvPr/>
        </p:nvSpPr>
        <p:spPr>
          <a:xfrm>
            <a:off x="7668035" y="4054625"/>
            <a:ext cx="1496614" cy="276999"/>
          </a:xfrm>
          <a:prstGeom prst="rect">
            <a:avLst/>
          </a:prstGeom>
        </p:spPr>
        <p:txBody>
          <a:bodyPr wrap="square">
            <a:spAutoFit/>
          </a:bodyPr>
          <a:lstStyle/>
          <a:p>
            <a:pPr algn="ctr"/>
            <a:r>
              <a:rPr lang="en-US" sz="1200" b="1" dirty="0"/>
              <a:t>Treatment</a:t>
            </a:r>
            <a:endParaRPr lang="en-US" sz="1200" dirty="0"/>
          </a:p>
        </p:txBody>
      </p:sp>
      <p:sp>
        <p:nvSpPr>
          <p:cNvPr id="85" name="TextBox 84"/>
          <p:cNvSpPr txBox="1"/>
          <p:nvPr/>
        </p:nvSpPr>
        <p:spPr>
          <a:xfrm>
            <a:off x="4596450" y="1291327"/>
            <a:ext cx="3067267" cy="3395866"/>
          </a:xfrm>
          <a:prstGeom prst="rect">
            <a:avLst/>
          </a:prstGeom>
          <a:noFill/>
        </p:spPr>
        <p:txBody>
          <a:bodyPr wrap="square" rtlCol="0">
            <a:spAutoFit/>
          </a:bodyPr>
          <a:lstStyle/>
          <a:p>
            <a:pPr>
              <a:lnSpc>
                <a:spcPct val="200000"/>
              </a:lnSpc>
              <a:spcAft>
                <a:spcPts val="800"/>
              </a:spcAft>
            </a:pPr>
            <a:r>
              <a:rPr lang="en-US" sz="675" dirty="0">
                <a:latin typeface="Times New Roman"/>
                <a:ea typeface="Calibri"/>
                <a:cs typeface="Times New Roman"/>
              </a:rPr>
              <a:t>According to </a:t>
            </a:r>
            <a:r>
              <a:rPr lang="en-US" sz="675" dirty="0" err="1">
                <a:latin typeface="Times New Roman"/>
                <a:ea typeface="Calibri"/>
                <a:cs typeface="Times New Roman"/>
              </a:rPr>
              <a:t>Aksut</a:t>
            </a:r>
            <a:r>
              <a:rPr lang="en-US" sz="675" dirty="0">
                <a:latin typeface="Times New Roman"/>
                <a:ea typeface="Calibri"/>
                <a:cs typeface="Times New Roman"/>
              </a:rPr>
              <a:t> MD, B. &amp; </a:t>
            </a:r>
            <a:r>
              <a:rPr lang="en-US" sz="675" dirty="0" err="1">
                <a:latin typeface="Times New Roman"/>
                <a:ea typeface="Calibri"/>
                <a:cs typeface="Times New Roman"/>
              </a:rPr>
              <a:t>Bott</a:t>
            </a:r>
            <a:r>
              <a:rPr lang="en-US" sz="675" dirty="0">
                <a:latin typeface="Times New Roman"/>
                <a:ea typeface="Calibri"/>
                <a:cs typeface="Times New Roman"/>
              </a:rPr>
              <a:t>-Silverman MD, C., (2015)</a:t>
            </a:r>
            <a:endParaRPr lang="en-US" sz="675" dirty="0">
              <a:ea typeface="Calibri"/>
              <a:cs typeface="Times New Roman"/>
            </a:endParaRPr>
          </a:p>
          <a:p>
            <a:pPr marL="171450" marR="0" lvl="0" indent="-171450">
              <a:lnSpc>
                <a:spcPct val="150000"/>
              </a:lnSpc>
              <a:spcBef>
                <a:spcPts val="0"/>
              </a:spcBef>
              <a:spcAft>
                <a:spcPts val="0"/>
              </a:spcAft>
              <a:buFont typeface="Arial" panose="020B0604020202020204" pitchFamily="34" charset="0"/>
              <a:buChar char="•"/>
            </a:pPr>
            <a:r>
              <a:rPr lang="en-US" sz="675" dirty="0">
                <a:latin typeface="Times New Roman"/>
                <a:ea typeface="Calibri"/>
                <a:cs typeface="Times New Roman"/>
              </a:rPr>
              <a:t>Ischemic cardiomyopathy is the most commonly identified specific cause of dilated cardiomyopathy</a:t>
            </a:r>
            <a:endParaRPr lang="en-US" sz="675" dirty="0">
              <a:ea typeface="Calibri"/>
              <a:cs typeface="Times New Roman"/>
            </a:endParaRPr>
          </a:p>
          <a:p>
            <a:pPr marL="171450" marR="0" lvl="0" indent="-171450">
              <a:lnSpc>
                <a:spcPct val="150000"/>
              </a:lnSpc>
              <a:spcBef>
                <a:spcPts val="0"/>
              </a:spcBef>
              <a:spcAft>
                <a:spcPts val="0"/>
              </a:spcAft>
              <a:buFont typeface="Arial" panose="020B0604020202020204" pitchFamily="34" charset="0"/>
              <a:buChar char="•"/>
            </a:pPr>
            <a:r>
              <a:rPr lang="en-US" sz="675" dirty="0">
                <a:latin typeface="Times New Roman"/>
                <a:ea typeface="Calibri"/>
                <a:cs typeface="Times New Roman"/>
              </a:rPr>
              <a:t>Myocardial infarction causes localized myocyte necrosis, with resultant scar formation and loss of contractile function in the ventricular segment perfused by the culprit artery. In addition, the myocardium distal to the area of infarction develops increased wall stress, adverse remodeling, and chamber dilation, so that a </a:t>
            </a:r>
            <a:r>
              <a:rPr lang="en-US" sz="675" dirty="0" err="1">
                <a:latin typeface="Times New Roman"/>
                <a:ea typeface="Calibri"/>
                <a:cs typeface="Times New Roman"/>
              </a:rPr>
              <a:t>cardiomyopathic</a:t>
            </a:r>
            <a:r>
              <a:rPr lang="en-US" sz="675" dirty="0">
                <a:latin typeface="Times New Roman"/>
                <a:ea typeface="Calibri"/>
                <a:cs typeface="Times New Roman"/>
              </a:rPr>
              <a:t> process occurs in adjacent </a:t>
            </a:r>
            <a:r>
              <a:rPr lang="en-US" sz="675" dirty="0" err="1">
                <a:latin typeface="Times New Roman"/>
                <a:ea typeface="Calibri"/>
                <a:cs typeface="Times New Roman"/>
              </a:rPr>
              <a:t>nonischemic</a:t>
            </a:r>
            <a:r>
              <a:rPr lang="en-US" sz="675" dirty="0">
                <a:latin typeface="Times New Roman"/>
                <a:ea typeface="Calibri"/>
                <a:cs typeface="Times New Roman"/>
              </a:rPr>
              <a:t> areas.</a:t>
            </a:r>
            <a:endParaRPr lang="en-US" sz="675" dirty="0">
              <a:ea typeface="Calibri"/>
              <a:cs typeface="Times New Roman"/>
            </a:endParaRPr>
          </a:p>
          <a:p>
            <a:pPr marL="171450" marR="0" lvl="0" indent="-171450">
              <a:lnSpc>
                <a:spcPct val="150000"/>
              </a:lnSpc>
              <a:spcBef>
                <a:spcPts val="0"/>
              </a:spcBef>
              <a:spcAft>
                <a:spcPts val="800"/>
              </a:spcAft>
              <a:buFont typeface="Arial" panose="020B0604020202020204" pitchFamily="34" charset="0"/>
              <a:buChar char="•"/>
            </a:pPr>
            <a:r>
              <a:rPr lang="en-US" sz="675" dirty="0">
                <a:latin typeface="Times New Roman"/>
                <a:ea typeface="Calibri"/>
                <a:cs typeface="Times New Roman"/>
              </a:rPr>
              <a:t>Ischemic cardiomyopathy is generally ascribed to </a:t>
            </a:r>
            <a:r>
              <a:rPr lang="en-US" sz="675" dirty="0" err="1">
                <a:latin typeface="Times New Roman"/>
                <a:ea typeface="Calibri"/>
                <a:cs typeface="Times New Roman"/>
              </a:rPr>
              <a:t>epicardial</a:t>
            </a:r>
            <a:r>
              <a:rPr lang="en-US" sz="675" dirty="0">
                <a:latin typeface="Times New Roman"/>
                <a:ea typeface="Calibri"/>
                <a:cs typeface="Times New Roman"/>
              </a:rPr>
              <a:t> coronary atherosclerosis, but it can also occur in any </a:t>
            </a:r>
            <a:r>
              <a:rPr lang="en-US" sz="675" dirty="0" err="1">
                <a:latin typeface="Times New Roman"/>
                <a:ea typeface="Calibri"/>
                <a:cs typeface="Times New Roman"/>
              </a:rPr>
              <a:t>vasculitic</a:t>
            </a:r>
            <a:r>
              <a:rPr lang="en-US" sz="675" dirty="0">
                <a:latin typeface="Times New Roman"/>
                <a:ea typeface="Calibri"/>
                <a:cs typeface="Times New Roman"/>
              </a:rPr>
              <a:t> process (</a:t>
            </a:r>
            <a:r>
              <a:rPr lang="en-US" sz="675" dirty="0" err="1">
                <a:latin typeface="Times New Roman"/>
                <a:ea typeface="Calibri"/>
                <a:cs typeface="Times New Roman"/>
              </a:rPr>
              <a:t>eg</a:t>
            </a:r>
            <a:r>
              <a:rPr lang="en-US" sz="675" dirty="0">
                <a:latin typeface="Times New Roman"/>
                <a:ea typeface="Calibri"/>
                <a:cs typeface="Times New Roman"/>
              </a:rPr>
              <a:t>, </a:t>
            </a:r>
            <a:r>
              <a:rPr lang="en-US" sz="675" dirty="0" err="1">
                <a:latin typeface="Times New Roman"/>
                <a:ea typeface="Calibri"/>
                <a:cs typeface="Times New Roman"/>
              </a:rPr>
              <a:t>Takayasu’s</a:t>
            </a:r>
            <a:r>
              <a:rPr lang="en-US" sz="675" dirty="0">
                <a:latin typeface="Times New Roman"/>
                <a:ea typeface="Calibri"/>
                <a:cs typeface="Times New Roman"/>
              </a:rPr>
              <a:t> arteritis), congenital abnormalities, embolic conditions (</a:t>
            </a:r>
            <a:r>
              <a:rPr lang="en-US" sz="675" dirty="0" err="1">
                <a:latin typeface="Times New Roman"/>
                <a:ea typeface="Calibri"/>
                <a:cs typeface="Times New Roman"/>
              </a:rPr>
              <a:t>eg</a:t>
            </a:r>
            <a:r>
              <a:rPr lang="en-US" sz="675" dirty="0">
                <a:latin typeface="Times New Roman"/>
                <a:ea typeface="Calibri"/>
                <a:cs typeface="Times New Roman"/>
              </a:rPr>
              <a:t>, atrial fibrillation, endocarditis, </a:t>
            </a:r>
            <a:r>
              <a:rPr lang="en-US" sz="675" dirty="0" err="1">
                <a:latin typeface="Times New Roman"/>
                <a:ea typeface="Calibri"/>
                <a:cs typeface="Times New Roman"/>
              </a:rPr>
              <a:t>thrombophilic</a:t>
            </a:r>
            <a:r>
              <a:rPr lang="en-US" sz="675" dirty="0">
                <a:latin typeface="Times New Roman"/>
                <a:ea typeface="Calibri"/>
                <a:cs typeface="Times New Roman"/>
              </a:rPr>
              <a:t> states), cardiac allograft </a:t>
            </a:r>
            <a:r>
              <a:rPr lang="en-US" sz="675" dirty="0" err="1">
                <a:latin typeface="Times New Roman"/>
                <a:ea typeface="Calibri"/>
                <a:cs typeface="Times New Roman"/>
              </a:rPr>
              <a:t>vasculopathy</a:t>
            </a:r>
            <a:r>
              <a:rPr lang="en-US" sz="675" dirty="0">
                <a:latin typeface="Times New Roman"/>
                <a:ea typeface="Calibri"/>
                <a:cs typeface="Times New Roman"/>
              </a:rPr>
              <a:t>, and microvascular ischemia.</a:t>
            </a:r>
          </a:p>
          <a:p>
            <a:pPr marL="171450" marR="0" lvl="0" indent="-171450">
              <a:lnSpc>
                <a:spcPct val="150000"/>
              </a:lnSpc>
              <a:spcBef>
                <a:spcPts val="0"/>
              </a:spcBef>
              <a:spcAft>
                <a:spcPts val="800"/>
              </a:spcAft>
              <a:buFont typeface="Arial" panose="020B0604020202020204" pitchFamily="34" charset="0"/>
              <a:buChar char="•"/>
            </a:pPr>
            <a:r>
              <a:rPr lang="en-US" sz="675" dirty="0">
                <a:latin typeface="Times New Roman"/>
                <a:ea typeface="Calibri"/>
                <a:cs typeface="Times New Roman"/>
              </a:rPr>
              <a:t>Ischemic cardiomyopathy can occur as the direct result of myocardial infarction or can result from repetitive ischemic results in those with poorly controlled angina</a:t>
            </a:r>
          </a:p>
          <a:p>
            <a:pPr marL="171450" marR="0" lvl="0" indent="-171450">
              <a:lnSpc>
                <a:spcPct val="150000"/>
              </a:lnSpc>
              <a:spcBef>
                <a:spcPts val="0"/>
              </a:spcBef>
              <a:spcAft>
                <a:spcPts val="800"/>
              </a:spcAft>
              <a:buFont typeface="Arial" panose="020B0604020202020204" pitchFamily="34" charset="0"/>
              <a:buChar char="•"/>
            </a:pPr>
            <a:r>
              <a:rPr lang="en-US" sz="675" dirty="0">
                <a:latin typeface="Times New Roman"/>
                <a:ea typeface="Calibri"/>
                <a:cs typeface="Times New Roman"/>
              </a:rPr>
              <a:t>.Decreased blood flow to the cardiac muscle makes it weak or even die, which decreases its functionality as a pump.</a:t>
            </a:r>
            <a:endParaRPr lang="en-US" sz="675" dirty="0">
              <a:ea typeface="Calibri"/>
              <a:cs typeface="Times New Roman"/>
            </a:endParaRPr>
          </a:p>
        </p:txBody>
      </p:sp>
      <p:sp>
        <p:nvSpPr>
          <p:cNvPr id="86" name="TextBox 85"/>
          <p:cNvSpPr txBox="1"/>
          <p:nvPr/>
        </p:nvSpPr>
        <p:spPr>
          <a:xfrm>
            <a:off x="4580547" y="4836618"/>
            <a:ext cx="3099071" cy="1972335"/>
          </a:xfrm>
          <a:prstGeom prst="rect">
            <a:avLst/>
          </a:prstGeom>
          <a:noFill/>
        </p:spPr>
        <p:txBody>
          <a:bodyPr wrap="square" rtlCol="0">
            <a:spAutoFit/>
          </a:bodyPr>
          <a:lstStyle/>
          <a:p>
            <a:pPr marL="171450" marR="0" lvl="0" indent="-171450">
              <a:lnSpc>
                <a:spcPct val="150000"/>
              </a:lnSpc>
              <a:spcBef>
                <a:spcPts val="0"/>
              </a:spcBef>
              <a:spcAft>
                <a:spcPts val="0"/>
              </a:spcAft>
              <a:buFont typeface="Arial" panose="020B0604020202020204" pitchFamily="34" charset="0"/>
              <a:buChar char="•"/>
            </a:pPr>
            <a:r>
              <a:rPr lang="en-US" sz="700" dirty="0">
                <a:latin typeface="Times New Roman"/>
                <a:ea typeface="Calibri"/>
                <a:cs typeface="Times New Roman"/>
              </a:rPr>
              <a:t>Due to the lack of blood flow to the cardiac muscle from coronary artery disease the muscle becomes weak and dilated. The pump function is decreased which then causes the symptoms listed. </a:t>
            </a:r>
            <a:endParaRPr lang="en-US" sz="700" dirty="0">
              <a:ea typeface="Calibri"/>
              <a:cs typeface="Times New Roman"/>
            </a:endParaRPr>
          </a:p>
          <a:p>
            <a:pPr marL="171450" marR="0" lvl="0" indent="-171450">
              <a:lnSpc>
                <a:spcPct val="150000"/>
              </a:lnSpc>
              <a:spcBef>
                <a:spcPts val="0"/>
              </a:spcBef>
              <a:spcAft>
                <a:spcPts val="0"/>
              </a:spcAft>
              <a:buFont typeface="Arial" panose="020B0604020202020204" pitchFamily="34" charset="0"/>
              <a:buChar char="•"/>
            </a:pPr>
            <a:r>
              <a:rPr lang="en-US" sz="700" dirty="0">
                <a:latin typeface="Times New Roman"/>
                <a:ea typeface="Calibri"/>
                <a:cs typeface="Times New Roman"/>
              </a:rPr>
              <a:t>Without an adequate pump function, the fluid is not pushed out which then causes fluid retention in the heart, lungs, and extremities. This is why the shortness of breath and edema. </a:t>
            </a:r>
            <a:endParaRPr lang="en-US" sz="700" dirty="0">
              <a:ea typeface="Calibri"/>
              <a:cs typeface="Times New Roman"/>
            </a:endParaRPr>
          </a:p>
          <a:p>
            <a:pPr marL="171450" marR="0" lvl="0" indent="-171450">
              <a:lnSpc>
                <a:spcPct val="150000"/>
              </a:lnSpc>
              <a:spcBef>
                <a:spcPts val="0"/>
              </a:spcBef>
              <a:spcAft>
                <a:spcPts val="0"/>
              </a:spcAft>
              <a:buFont typeface="Arial" panose="020B0604020202020204" pitchFamily="34" charset="0"/>
              <a:buChar char="•"/>
            </a:pPr>
            <a:r>
              <a:rPr lang="en-US" sz="700" dirty="0">
                <a:latin typeface="Times New Roman"/>
                <a:ea typeface="Calibri"/>
                <a:cs typeface="Times New Roman"/>
              </a:rPr>
              <a:t>The ischemia causes the chest pain or angina; revascularization can be performed to help reduce the angina. </a:t>
            </a:r>
            <a:endParaRPr lang="en-US" sz="700" dirty="0">
              <a:ea typeface="Calibri"/>
              <a:cs typeface="Times New Roman"/>
            </a:endParaRPr>
          </a:p>
          <a:p>
            <a:pPr marL="171450" marR="0" lvl="0" indent="-171450">
              <a:lnSpc>
                <a:spcPct val="150000"/>
              </a:lnSpc>
              <a:spcBef>
                <a:spcPts val="0"/>
              </a:spcBef>
              <a:spcAft>
                <a:spcPts val="800"/>
              </a:spcAft>
              <a:buFont typeface="Arial" panose="020B0604020202020204" pitchFamily="34" charset="0"/>
              <a:buChar char="•"/>
            </a:pPr>
            <a:r>
              <a:rPr lang="en-US" sz="700" dirty="0">
                <a:latin typeface="Times New Roman"/>
                <a:ea typeface="Calibri"/>
                <a:cs typeface="Times New Roman"/>
              </a:rPr>
              <a:t>The weak heart muscle can then cause arrhythmias which can be fatal.</a:t>
            </a:r>
          </a:p>
          <a:p>
            <a:pPr marL="171450" marR="0" lvl="0" indent="-171450">
              <a:lnSpc>
                <a:spcPct val="150000"/>
              </a:lnSpc>
              <a:spcBef>
                <a:spcPts val="0"/>
              </a:spcBef>
              <a:spcAft>
                <a:spcPts val="800"/>
              </a:spcAft>
              <a:buFont typeface="Arial" panose="020B0604020202020204" pitchFamily="34" charset="0"/>
              <a:buChar char="•"/>
            </a:pPr>
            <a:r>
              <a:rPr lang="en-US" sz="700" dirty="0">
                <a:latin typeface="Times New Roman"/>
                <a:ea typeface="Calibri"/>
                <a:cs typeface="Times New Roman"/>
              </a:rPr>
              <a:t>Implantable Cardioverter Defibrillators are implanted to help prevent death due to fatal arrhythmias from the weak heart muscle. </a:t>
            </a:r>
            <a:endParaRPr lang="en-US" sz="700" dirty="0">
              <a:ea typeface="Calibri"/>
              <a:cs typeface="Times New Roman"/>
            </a:endParaRPr>
          </a:p>
        </p:txBody>
      </p:sp>
      <p:sp>
        <p:nvSpPr>
          <p:cNvPr id="88" name="Rectangle 87"/>
          <p:cNvSpPr/>
          <p:nvPr/>
        </p:nvSpPr>
        <p:spPr>
          <a:xfrm>
            <a:off x="4595228" y="4611630"/>
            <a:ext cx="3045951" cy="276999"/>
          </a:xfrm>
          <a:prstGeom prst="rect">
            <a:avLst/>
          </a:prstGeom>
        </p:spPr>
        <p:txBody>
          <a:bodyPr wrap="square">
            <a:spAutoFit/>
          </a:bodyPr>
          <a:lstStyle/>
          <a:p>
            <a:pPr algn="ctr"/>
            <a:r>
              <a:rPr lang="en-US" sz="1200" b="1" dirty="0"/>
              <a:t>Significance of Pathophysiology</a:t>
            </a:r>
            <a:endParaRPr lang="en-US" sz="1200" dirty="0"/>
          </a:p>
        </p:txBody>
      </p:sp>
      <p:sp>
        <p:nvSpPr>
          <p:cNvPr id="90" name="TextBox 89"/>
          <p:cNvSpPr txBox="1"/>
          <p:nvPr/>
        </p:nvSpPr>
        <p:spPr>
          <a:xfrm>
            <a:off x="7700755" y="1330886"/>
            <a:ext cx="1531824" cy="1690912"/>
          </a:xfrm>
          <a:prstGeom prst="rect">
            <a:avLst/>
          </a:prstGeom>
          <a:noFill/>
        </p:spPr>
        <p:txBody>
          <a:bodyPr wrap="square" rtlCol="0">
            <a:spAutoFit/>
          </a:bodyPr>
          <a:lstStyle/>
          <a:p>
            <a:pPr marL="171450" marR="0" lvl="0" indent="-171450">
              <a:lnSpc>
                <a:spcPct val="150000"/>
              </a:lnSpc>
              <a:spcBef>
                <a:spcPts val="0"/>
              </a:spcBef>
              <a:spcAft>
                <a:spcPts val="0"/>
              </a:spcAft>
              <a:buFont typeface="Arial" panose="020B0604020202020204" pitchFamily="34" charset="0"/>
              <a:buChar char="•"/>
            </a:pPr>
            <a:r>
              <a:rPr lang="en-US" sz="700" dirty="0">
                <a:latin typeface="Times New Roman"/>
                <a:ea typeface="Calibri"/>
                <a:cs typeface="Times New Roman"/>
              </a:rPr>
              <a:t>Shortness of breath</a:t>
            </a:r>
            <a:endParaRPr lang="en-US" sz="700" dirty="0">
              <a:ea typeface="Calibri"/>
              <a:cs typeface="Times New Roman"/>
            </a:endParaRPr>
          </a:p>
          <a:p>
            <a:pPr marL="171450" marR="0" lvl="0" indent="-171450">
              <a:lnSpc>
                <a:spcPct val="150000"/>
              </a:lnSpc>
              <a:spcBef>
                <a:spcPts val="0"/>
              </a:spcBef>
              <a:spcAft>
                <a:spcPts val="0"/>
              </a:spcAft>
              <a:buFont typeface="Arial" panose="020B0604020202020204" pitchFamily="34" charset="0"/>
              <a:buChar char="•"/>
            </a:pPr>
            <a:r>
              <a:rPr lang="en-US" sz="700" dirty="0">
                <a:latin typeface="Times New Roman"/>
                <a:ea typeface="Calibri"/>
                <a:cs typeface="Times New Roman"/>
              </a:rPr>
              <a:t>Swelling of the legs and feet</a:t>
            </a:r>
            <a:endParaRPr lang="en-US" sz="700" dirty="0">
              <a:ea typeface="Calibri"/>
              <a:cs typeface="Times New Roman"/>
            </a:endParaRPr>
          </a:p>
          <a:p>
            <a:pPr marL="171450" marR="0" lvl="0" indent="-171450">
              <a:lnSpc>
                <a:spcPct val="150000"/>
              </a:lnSpc>
              <a:spcBef>
                <a:spcPts val="0"/>
              </a:spcBef>
              <a:spcAft>
                <a:spcPts val="0"/>
              </a:spcAft>
              <a:buFont typeface="Arial" panose="020B0604020202020204" pitchFamily="34" charset="0"/>
              <a:buChar char="•"/>
            </a:pPr>
            <a:r>
              <a:rPr lang="en-US" sz="700" dirty="0">
                <a:latin typeface="Times New Roman"/>
                <a:ea typeface="Calibri"/>
                <a:cs typeface="Times New Roman"/>
              </a:rPr>
              <a:t>Fatigue</a:t>
            </a:r>
            <a:endParaRPr lang="en-US" sz="700" dirty="0">
              <a:ea typeface="Calibri"/>
              <a:cs typeface="Times New Roman"/>
            </a:endParaRPr>
          </a:p>
          <a:p>
            <a:pPr marL="171450" marR="0" lvl="0" indent="-171450">
              <a:lnSpc>
                <a:spcPct val="150000"/>
              </a:lnSpc>
              <a:spcBef>
                <a:spcPts val="0"/>
              </a:spcBef>
              <a:spcAft>
                <a:spcPts val="0"/>
              </a:spcAft>
              <a:buFont typeface="Arial" panose="020B0604020202020204" pitchFamily="34" charset="0"/>
              <a:buChar char="•"/>
            </a:pPr>
            <a:r>
              <a:rPr lang="en-US" sz="700" dirty="0">
                <a:latin typeface="Times New Roman"/>
                <a:ea typeface="Calibri"/>
                <a:cs typeface="Times New Roman"/>
              </a:rPr>
              <a:t>Angina (Chest pain)</a:t>
            </a:r>
            <a:endParaRPr lang="en-US" sz="700" dirty="0">
              <a:ea typeface="Calibri"/>
              <a:cs typeface="Times New Roman"/>
            </a:endParaRPr>
          </a:p>
          <a:p>
            <a:pPr marL="171450" marR="0" lvl="0" indent="-171450">
              <a:lnSpc>
                <a:spcPct val="150000"/>
              </a:lnSpc>
              <a:spcBef>
                <a:spcPts val="0"/>
              </a:spcBef>
              <a:spcAft>
                <a:spcPts val="0"/>
              </a:spcAft>
              <a:buFont typeface="Arial" panose="020B0604020202020204" pitchFamily="34" charset="0"/>
              <a:buChar char="•"/>
            </a:pPr>
            <a:r>
              <a:rPr lang="en-US" sz="700" dirty="0">
                <a:latin typeface="Times New Roman"/>
                <a:ea typeface="Calibri"/>
                <a:cs typeface="Times New Roman"/>
              </a:rPr>
              <a:t>Weight gain, cough and congestion related to fluid retention</a:t>
            </a:r>
            <a:endParaRPr lang="en-US" sz="700" dirty="0">
              <a:ea typeface="Calibri"/>
              <a:cs typeface="Times New Roman"/>
            </a:endParaRPr>
          </a:p>
          <a:p>
            <a:pPr marL="171450" marR="0" lvl="0" indent="-171450">
              <a:lnSpc>
                <a:spcPct val="150000"/>
              </a:lnSpc>
              <a:spcBef>
                <a:spcPts val="0"/>
              </a:spcBef>
              <a:spcAft>
                <a:spcPts val="0"/>
              </a:spcAft>
              <a:buFont typeface="Arial" panose="020B0604020202020204" pitchFamily="34" charset="0"/>
              <a:buChar char="•"/>
            </a:pPr>
            <a:r>
              <a:rPr lang="en-US" sz="700" dirty="0">
                <a:latin typeface="Times New Roman"/>
                <a:ea typeface="Calibri"/>
                <a:cs typeface="Times New Roman"/>
              </a:rPr>
              <a:t>Palpitations due to abnormal heart rhythms</a:t>
            </a:r>
            <a:endParaRPr lang="en-US" sz="700" dirty="0">
              <a:ea typeface="Calibri"/>
              <a:cs typeface="Times New Roman"/>
            </a:endParaRPr>
          </a:p>
          <a:p>
            <a:pPr marL="171450" marR="0" lvl="0" indent="-171450">
              <a:lnSpc>
                <a:spcPct val="150000"/>
              </a:lnSpc>
              <a:spcBef>
                <a:spcPts val="0"/>
              </a:spcBef>
              <a:spcAft>
                <a:spcPts val="800"/>
              </a:spcAft>
              <a:buFont typeface="Arial" panose="020B0604020202020204" pitchFamily="34" charset="0"/>
              <a:buChar char="•"/>
            </a:pPr>
            <a:r>
              <a:rPr lang="en-US" sz="700" dirty="0">
                <a:latin typeface="Times New Roman"/>
                <a:ea typeface="Calibri"/>
                <a:cs typeface="Times New Roman"/>
              </a:rPr>
              <a:t>Dizziness</a:t>
            </a:r>
            <a:endParaRPr lang="en-US" sz="700" dirty="0">
              <a:ea typeface="Calibri"/>
              <a:cs typeface="Times New Roman"/>
            </a:endParaRPr>
          </a:p>
        </p:txBody>
      </p:sp>
      <p:sp>
        <p:nvSpPr>
          <p:cNvPr id="2" name="TextBox 1"/>
          <p:cNvSpPr txBox="1"/>
          <p:nvPr/>
        </p:nvSpPr>
        <p:spPr>
          <a:xfrm>
            <a:off x="10718336" y="1723549"/>
            <a:ext cx="1407776" cy="3693319"/>
          </a:xfrm>
          <a:prstGeom prst="rect">
            <a:avLst/>
          </a:prstGeom>
          <a:noFill/>
        </p:spPr>
        <p:txBody>
          <a:bodyPr wrap="square" rtlCol="0">
            <a:spAutoFit/>
          </a:bodyPr>
          <a:lstStyle/>
          <a:p>
            <a:endParaRPr lang="en-US" sz="650" dirty="0"/>
          </a:p>
          <a:p>
            <a:r>
              <a:rPr lang="en-US" sz="650" dirty="0" err="1"/>
              <a:t>Dovemed</a:t>
            </a:r>
            <a:r>
              <a:rPr lang="en-US" sz="650" dirty="0"/>
              <a:t> (2017). </a:t>
            </a:r>
            <a:r>
              <a:rPr lang="en-US" sz="650" i="1" dirty="0"/>
              <a:t>Ischemic Dilated Cardiomyopathy. </a:t>
            </a:r>
            <a:r>
              <a:rPr lang="en-US" sz="650" dirty="0"/>
              <a:t>Retrieved from www.dovemed.com</a:t>
            </a:r>
          </a:p>
          <a:p>
            <a:r>
              <a:rPr lang="en-US" sz="650" dirty="0"/>
              <a:t>Mentz, R. J., Broderick, S., Shaw, L., K., </a:t>
            </a:r>
            <a:r>
              <a:rPr lang="en-US" sz="650" dirty="0" err="1"/>
              <a:t>Chiswell</a:t>
            </a:r>
            <a:r>
              <a:rPr lang="en-US" sz="650" dirty="0"/>
              <a:t>, K., </a:t>
            </a:r>
            <a:r>
              <a:rPr lang="en-US" sz="650" dirty="0" err="1"/>
              <a:t>Fiuzat</a:t>
            </a:r>
            <a:r>
              <a:rPr lang="en-US" sz="650" dirty="0"/>
              <a:t>, M., &amp; O’Connor, C. M. (2014). Persistent angina pectoris in </a:t>
            </a:r>
            <a:r>
              <a:rPr lang="en-US" sz="650" dirty="0" err="1"/>
              <a:t>ischaemic</a:t>
            </a:r>
            <a:r>
              <a:rPr lang="en-US" sz="650" dirty="0"/>
              <a:t> cardiomyopathy: increased </a:t>
            </a:r>
            <a:r>
              <a:rPr lang="en-US" sz="650" dirty="0" err="1"/>
              <a:t>rehospitalization</a:t>
            </a:r>
            <a:r>
              <a:rPr lang="en-US" sz="650" dirty="0"/>
              <a:t> and major adverse cardiac events. </a:t>
            </a:r>
            <a:r>
              <a:rPr lang="en-US" sz="650" i="1" dirty="0"/>
              <a:t>European Journal Of Heart Failure, 16</a:t>
            </a:r>
            <a:r>
              <a:rPr lang="en-US" sz="650" dirty="0"/>
              <a:t>(8), 854-860. doi:10.1002/ejhf.130</a:t>
            </a:r>
          </a:p>
          <a:p>
            <a:r>
              <a:rPr lang="en-US" sz="650" dirty="0"/>
              <a:t>Shammas, N. W., Shammas, G. A., Keyes, K., </a:t>
            </a:r>
            <a:r>
              <a:rPr lang="en-US" sz="650" dirty="0" err="1"/>
              <a:t>Duske</a:t>
            </a:r>
            <a:r>
              <a:rPr lang="en-US" sz="650" dirty="0"/>
              <a:t>, S., Kelly, R., &amp; </a:t>
            </a:r>
            <a:r>
              <a:rPr lang="en-US" sz="650" dirty="0" err="1"/>
              <a:t>Jerin</a:t>
            </a:r>
            <a:r>
              <a:rPr lang="en-US" sz="650" dirty="0"/>
              <a:t>, M. (2015). </a:t>
            </a:r>
            <a:r>
              <a:rPr lang="en-US" sz="650" dirty="0" err="1"/>
              <a:t>Ranolazine</a:t>
            </a:r>
            <a:r>
              <a:rPr lang="en-US" sz="650" dirty="0"/>
              <a:t> versus placebo in patients with ischemic cardiomyopathy and persistent chest pain or dyspnea despite optimal medical and revascularization therapy: randomized, double-blind crossover pilot study. </a:t>
            </a:r>
            <a:r>
              <a:rPr lang="en-US" sz="650" i="1" dirty="0"/>
              <a:t>Therapeutics &amp; Clinical Risk Management, </a:t>
            </a:r>
            <a:r>
              <a:rPr lang="en-US" sz="650" dirty="0"/>
              <a:t>11469-474. doi:10.2147/TCRM.S82288</a:t>
            </a:r>
          </a:p>
          <a:p>
            <a:r>
              <a:rPr lang="en-US" sz="650" dirty="0"/>
              <a:t>Tobias Witt, C., </a:t>
            </a:r>
            <a:r>
              <a:rPr lang="en-US" sz="650" dirty="0" err="1"/>
              <a:t>Kronborg</a:t>
            </a:r>
            <a:r>
              <a:rPr lang="en-US" sz="650" dirty="0"/>
              <a:t>, M. B., </a:t>
            </a:r>
            <a:r>
              <a:rPr lang="en-US" sz="650" dirty="0" err="1"/>
              <a:t>Nohr</a:t>
            </a:r>
            <a:r>
              <a:rPr lang="en-US" sz="650" dirty="0"/>
              <a:t>, E. A., Mortensen, P. T., </a:t>
            </a:r>
            <a:r>
              <a:rPr lang="en-US" sz="650" dirty="0" err="1"/>
              <a:t>Gerdes</a:t>
            </a:r>
            <a:r>
              <a:rPr lang="en-US" sz="650" dirty="0"/>
              <a:t>, C., Jensen, H. K., &amp; … Witt, C. T. (2016). Adding the implantable cardioverter-defibrillator to cardiac resynchronization therapy is associated with improved long-term survival in </a:t>
            </a:r>
            <a:r>
              <a:rPr lang="en-US" sz="650" dirty="0" err="1"/>
              <a:t>ischaemic</a:t>
            </a:r>
            <a:r>
              <a:rPr lang="en-US" sz="650" dirty="0"/>
              <a:t>, but not in non-</a:t>
            </a:r>
            <a:r>
              <a:rPr lang="en-US" sz="650" dirty="0" err="1"/>
              <a:t>ischaemic</a:t>
            </a:r>
            <a:r>
              <a:rPr lang="en-US" sz="650" dirty="0"/>
              <a:t> cardiomyopathy. EP: </a:t>
            </a:r>
            <a:r>
              <a:rPr lang="en-US" sz="650" i="1" dirty="0" err="1"/>
              <a:t>Euorpace</a:t>
            </a:r>
            <a:r>
              <a:rPr lang="en-US" sz="650" dirty="0"/>
              <a:t>, 18(3), 413-319. doi:10.1093/</a:t>
            </a:r>
            <a:r>
              <a:rPr lang="en-US" sz="650" dirty="0" err="1"/>
              <a:t>europace</a:t>
            </a:r>
            <a:r>
              <a:rPr lang="en-US" sz="650" dirty="0"/>
              <a:t>/euv212</a:t>
            </a:r>
          </a:p>
        </p:txBody>
      </p:sp>
      <p:sp>
        <p:nvSpPr>
          <p:cNvPr id="5" name="Rectangle 4"/>
          <p:cNvSpPr/>
          <p:nvPr/>
        </p:nvSpPr>
        <p:spPr>
          <a:xfrm>
            <a:off x="9223582" y="2867657"/>
            <a:ext cx="1440712" cy="3901068"/>
          </a:xfrm>
          <a:prstGeom prst="rect">
            <a:avLst/>
          </a:prstGeom>
        </p:spPr>
        <p:txBody>
          <a:bodyPr wrap="square">
            <a:spAutoFit/>
          </a:bodyPr>
          <a:lstStyle/>
          <a:p>
            <a:pPr lvl="0"/>
            <a:r>
              <a:rPr lang="en-US" sz="650" dirty="0" err="1">
                <a:solidFill>
                  <a:prstClr val="black"/>
                </a:solidFill>
              </a:rPr>
              <a:t>Ahn</a:t>
            </a:r>
            <a:r>
              <a:rPr lang="en-US" sz="650" dirty="0">
                <a:solidFill>
                  <a:prstClr val="black"/>
                </a:solidFill>
              </a:rPr>
              <a:t>, S., </a:t>
            </a:r>
            <a:r>
              <a:rPr lang="en-US" sz="650" dirty="0" err="1">
                <a:solidFill>
                  <a:prstClr val="black"/>
                </a:solidFill>
              </a:rPr>
              <a:t>Samady</a:t>
            </a:r>
            <a:r>
              <a:rPr lang="en-US" sz="650" dirty="0">
                <a:solidFill>
                  <a:prstClr val="black"/>
                </a:solidFill>
              </a:rPr>
              <a:t>, H., &amp; </a:t>
            </a:r>
            <a:r>
              <a:rPr lang="en-US" sz="650" dirty="0" err="1">
                <a:solidFill>
                  <a:prstClr val="black"/>
                </a:solidFill>
              </a:rPr>
              <a:t>Ahn</a:t>
            </a:r>
            <a:r>
              <a:rPr lang="en-US" sz="650" dirty="0">
                <a:solidFill>
                  <a:prstClr val="black"/>
                </a:solidFill>
              </a:rPr>
              <a:t>, S. G. (2015). How to differentiate the etiology of LV dysfunction as to whether it is “ischemic cardiomyopathy” or “dilated non-ischemic cardiomyopathy”? Invasive coronary and myocardial assessment is the approach of first choice. </a:t>
            </a:r>
            <a:r>
              <a:rPr lang="en-US" sz="650" i="1" dirty="0">
                <a:solidFill>
                  <a:prstClr val="black"/>
                </a:solidFill>
              </a:rPr>
              <a:t>Journal of Nuclear Cardiology</a:t>
            </a:r>
            <a:r>
              <a:rPr lang="en-US" sz="650" dirty="0">
                <a:solidFill>
                  <a:prstClr val="black"/>
                </a:solidFill>
              </a:rPr>
              <a:t>, 22(5), 953-956. doi:10.1007/s12350-015-0135-2</a:t>
            </a:r>
          </a:p>
          <a:p>
            <a:pPr lvl="0"/>
            <a:r>
              <a:rPr lang="en-US" sz="650" dirty="0" err="1">
                <a:solidFill>
                  <a:prstClr val="black"/>
                </a:solidFill>
              </a:rPr>
              <a:t>Aksut</a:t>
            </a:r>
            <a:r>
              <a:rPr lang="en-US" sz="650" dirty="0">
                <a:solidFill>
                  <a:prstClr val="black"/>
                </a:solidFill>
              </a:rPr>
              <a:t> MD, B. &amp; </a:t>
            </a:r>
            <a:r>
              <a:rPr lang="en-US" sz="650" dirty="0" err="1">
                <a:solidFill>
                  <a:prstClr val="black"/>
                </a:solidFill>
              </a:rPr>
              <a:t>Bott</a:t>
            </a:r>
            <a:r>
              <a:rPr lang="en-US" sz="650" dirty="0">
                <a:solidFill>
                  <a:prstClr val="black"/>
                </a:solidFill>
              </a:rPr>
              <a:t>-Silverman MD, C., (2015). Dilated and Restrictive Cardiomyopathies. </a:t>
            </a:r>
            <a:r>
              <a:rPr lang="en-US" sz="650" i="1" dirty="0">
                <a:solidFill>
                  <a:prstClr val="black"/>
                </a:solidFill>
              </a:rPr>
              <a:t>Cleveland Clinic Disease Management. </a:t>
            </a:r>
            <a:r>
              <a:rPr lang="en-US" sz="650" dirty="0">
                <a:solidFill>
                  <a:prstClr val="black"/>
                </a:solidFill>
              </a:rPr>
              <a:t>Retrieved from www.clevelandclincmeded.com</a:t>
            </a:r>
          </a:p>
          <a:p>
            <a:pPr lvl="0"/>
            <a:r>
              <a:rPr lang="en-US" sz="650" dirty="0">
                <a:solidFill>
                  <a:prstClr val="black"/>
                </a:solidFill>
              </a:rPr>
              <a:t>American Heart Association (2017). </a:t>
            </a:r>
            <a:r>
              <a:rPr lang="en-US" sz="650" i="1" dirty="0">
                <a:solidFill>
                  <a:prstClr val="black"/>
                </a:solidFill>
              </a:rPr>
              <a:t>Dilated Cardiomyopathy.</a:t>
            </a:r>
            <a:r>
              <a:rPr lang="en-US" sz="650" dirty="0">
                <a:solidFill>
                  <a:prstClr val="black"/>
                </a:solidFill>
              </a:rPr>
              <a:t> Retrieved from www.heart.org</a:t>
            </a:r>
          </a:p>
          <a:p>
            <a:pPr lvl="0"/>
            <a:r>
              <a:rPr lang="en-US" sz="650" dirty="0">
                <a:solidFill>
                  <a:prstClr val="black"/>
                </a:solidFill>
              </a:rPr>
              <a:t>Cleveland Clinic (2017). </a:t>
            </a:r>
            <a:r>
              <a:rPr lang="en-US" sz="650" i="1" dirty="0">
                <a:solidFill>
                  <a:prstClr val="black"/>
                </a:solidFill>
              </a:rPr>
              <a:t>Ischemic Cardiomyopathy.</a:t>
            </a:r>
            <a:r>
              <a:rPr lang="en-US" sz="650" dirty="0">
                <a:solidFill>
                  <a:prstClr val="black"/>
                </a:solidFill>
              </a:rPr>
              <a:t> Retrieved from my.clevelandclinic.org’</a:t>
            </a:r>
          </a:p>
          <a:p>
            <a:pPr lvl="0"/>
            <a:r>
              <a:rPr lang="en-US" sz="650" dirty="0" err="1">
                <a:solidFill>
                  <a:prstClr val="black"/>
                </a:solidFill>
              </a:rPr>
              <a:t>Darma</a:t>
            </a:r>
            <a:r>
              <a:rPr lang="en-US" sz="650" dirty="0">
                <a:solidFill>
                  <a:prstClr val="black"/>
                </a:solidFill>
              </a:rPr>
              <a:t>, A., </a:t>
            </a:r>
            <a:r>
              <a:rPr lang="en-US" sz="650" dirty="0" err="1">
                <a:solidFill>
                  <a:prstClr val="black"/>
                </a:solidFill>
              </a:rPr>
              <a:t>Nedios</a:t>
            </a:r>
            <a:r>
              <a:rPr lang="en-US" sz="650" dirty="0">
                <a:solidFill>
                  <a:prstClr val="black"/>
                </a:solidFill>
              </a:rPr>
              <a:t>, S., </a:t>
            </a:r>
            <a:r>
              <a:rPr lang="en-US" sz="650" dirty="0" err="1">
                <a:solidFill>
                  <a:prstClr val="black"/>
                </a:solidFill>
              </a:rPr>
              <a:t>Kosiuk</a:t>
            </a:r>
            <a:r>
              <a:rPr lang="en-US" sz="650" dirty="0">
                <a:solidFill>
                  <a:prstClr val="black"/>
                </a:solidFill>
              </a:rPr>
              <a:t>, J., Richter, S., </a:t>
            </a:r>
            <a:r>
              <a:rPr lang="en-US" sz="650" dirty="0" err="1">
                <a:solidFill>
                  <a:prstClr val="black"/>
                </a:solidFill>
              </a:rPr>
              <a:t>Doering</a:t>
            </a:r>
            <a:r>
              <a:rPr lang="en-US" sz="650" dirty="0">
                <a:solidFill>
                  <a:prstClr val="black"/>
                </a:solidFill>
              </a:rPr>
              <a:t>, M., Arya, A., &amp; … </a:t>
            </a:r>
            <a:r>
              <a:rPr lang="en-US" sz="650" dirty="0" err="1">
                <a:solidFill>
                  <a:prstClr val="black"/>
                </a:solidFill>
              </a:rPr>
              <a:t>Bollmann</a:t>
            </a:r>
            <a:r>
              <a:rPr lang="en-US" sz="650" dirty="0">
                <a:solidFill>
                  <a:prstClr val="black"/>
                </a:solidFill>
              </a:rPr>
              <a:t>, A. (2016). Differences in predictors of implantable cardioverter-defibrillator therapies in patients with </a:t>
            </a:r>
            <a:r>
              <a:rPr lang="en-US" sz="650" dirty="0" err="1">
                <a:solidFill>
                  <a:prstClr val="black"/>
                </a:solidFill>
              </a:rPr>
              <a:t>ischaemic</a:t>
            </a:r>
            <a:r>
              <a:rPr lang="en-US" sz="650" dirty="0">
                <a:solidFill>
                  <a:prstClr val="black"/>
                </a:solidFill>
              </a:rPr>
              <a:t>  and non-</a:t>
            </a:r>
            <a:r>
              <a:rPr lang="en-US" sz="650" dirty="0" err="1">
                <a:solidFill>
                  <a:prstClr val="black"/>
                </a:solidFill>
              </a:rPr>
              <a:t>ischaemic</a:t>
            </a:r>
            <a:r>
              <a:rPr lang="en-US" sz="650" dirty="0">
                <a:solidFill>
                  <a:prstClr val="black"/>
                </a:solidFill>
              </a:rPr>
              <a:t> cardiomyopathies. </a:t>
            </a:r>
            <a:r>
              <a:rPr lang="en-US" sz="650" i="1" dirty="0">
                <a:solidFill>
                  <a:prstClr val="black"/>
                </a:solidFill>
              </a:rPr>
              <a:t>EP: </a:t>
            </a:r>
            <a:r>
              <a:rPr lang="en-US" sz="650" i="1" dirty="0" err="1">
                <a:solidFill>
                  <a:prstClr val="black"/>
                </a:solidFill>
              </a:rPr>
              <a:t>Europace</a:t>
            </a:r>
            <a:r>
              <a:rPr lang="en-US" sz="650" i="1" dirty="0">
                <a:solidFill>
                  <a:prstClr val="black"/>
                </a:solidFill>
              </a:rPr>
              <a:t>, </a:t>
            </a:r>
            <a:r>
              <a:rPr lang="en-US" sz="650" dirty="0">
                <a:solidFill>
                  <a:prstClr val="black"/>
                </a:solidFill>
              </a:rPr>
              <a:t>18(3), 405-412. doi:10.1093/</a:t>
            </a:r>
            <a:r>
              <a:rPr lang="en-US" sz="650" dirty="0" err="1">
                <a:solidFill>
                  <a:prstClr val="black"/>
                </a:solidFill>
              </a:rPr>
              <a:t>europace</a:t>
            </a:r>
            <a:r>
              <a:rPr lang="en-US" sz="650" dirty="0">
                <a:solidFill>
                  <a:prstClr val="black"/>
                </a:solidFill>
              </a:rPr>
              <a:t>/euv138</a:t>
            </a:r>
          </a:p>
          <a:p>
            <a:pPr lvl="0"/>
            <a:r>
              <a:rPr lang="en-US" sz="650" dirty="0" err="1">
                <a:solidFill>
                  <a:prstClr val="black"/>
                </a:solidFill>
              </a:rPr>
              <a:t>Doesch</a:t>
            </a:r>
            <a:r>
              <a:rPr lang="en-US" sz="650" dirty="0">
                <a:solidFill>
                  <a:prstClr val="black"/>
                </a:solidFill>
              </a:rPr>
              <a:t>, C. &amp; </a:t>
            </a:r>
            <a:r>
              <a:rPr lang="en-US" sz="650" dirty="0" err="1">
                <a:solidFill>
                  <a:prstClr val="black"/>
                </a:solidFill>
              </a:rPr>
              <a:t>Papavassiliu</a:t>
            </a:r>
            <a:r>
              <a:rPr lang="en-US" sz="650" dirty="0">
                <a:solidFill>
                  <a:prstClr val="black"/>
                </a:solidFill>
              </a:rPr>
              <a:t>, T. (2014). Diagnosis and management of ischemic cardiomyopathy: Role of cardiovascular magnetic resonance imaging. </a:t>
            </a:r>
            <a:r>
              <a:rPr lang="en-US" sz="650" i="1" dirty="0">
                <a:solidFill>
                  <a:prstClr val="black"/>
                </a:solidFill>
              </a:rPr>
              <a:t>World Journal of Cardiology </a:t>
            </a:r>
            <a:r>
              <a:rPr lang="en-US" sz="650" dirty="0">
                <a:solidFill>
                  <a:prstClr val="black"/>
                </a:solidFill>
              </a:rPr>
              <a:t>6(11): 1166-1174.</a:t>
            </a:r>
          </a:p>
          <a:p>
            <a:pPr lvl="0"/>
            <a:endParaRPr lang="en-US" sz="700" dirty="0">
              <a:solidFill>
                <a:prstClr val="black"/>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8126" y="5116335"/>
            <a:ext cx="2817861" cy="16002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1623550" y="1669934"/>
            <a:ext cx="1341638" cy="3323987"/>
          </a:xfrm>
          <a:prstGeom prst="rect">
            <a:avLst/>
          </a:prstGeom>
          <a:noFill/>
        </p:spPr>
        <p:txBody>
          <a:bodyPr wrap="square" rtlCol="0">
            <a:spAutoFit/>
          </a:bodyPr>
          <a:lstStyle/>
          <a:p>
            <a:pPr marL="171450" indent="-171450">
              <a:buFont typeface="Arial" panose="020B0604020202020204" pitchFamily="34" charset="0"/>
              <a:buChar char="•"/>
            </a:pPr>
            <a:r>
              <a:rPr lang="en-US" sz="700" dirty="0"/>
              <a:t>The diagnosis of ischemic cardiomyopathy involves a thorough physical examination, symptom assessment, echocardiography, electrocardiography, stress test, imaging studies, and coronary catheterization.</a:t>
            </a:r>
          </a:p>
          <a:p>
            <a:endParaRPr lang="en-US" sz="700" dirty="0"/>
          </a:p>
          <a:p>
            <a:pPr marL="171450" indent="-171450">
              <a:buFont typeface="Arial" panose="020B0604020202020204" pitchFamily="34" charset="0"/>
              <a:buChar char="•"/>
            </a:pPr>
            <a:r>
              <a:rPr lang="en-US" sz="700" dirty="0"/>
              <a:t> Cardiovascular magnetic resonance imaging allows the assessment of myocardial function, perfusion, contractile reserve and extent of fibrosis in a single comprehensive exam. This is a great non-invasive tool to use for diagnosis and treatment options. It detects myocardial ischemia, viability of the muscle, and the extent of myocardial scarring, this information helps physician know to perform revascularization, implant a defibrillator, or which medications to prescribe. </a:t>
            </a:r>
          </a:p>
        </p:txBody>
      </p:sp>
      <p:sp>
        <p:nvSpPr>
          <p:cNvPr id="7" name="TextBox 6"/>
          <p:cNvSpPr txBox="1"/>
          <p:nvPr/>
        </p:nvSpPr>
        <p:spPr>
          <a:xfrm>
            <a:off x="5095062" y="1117716"/>
            <a:ext cx="2283200" cy="276999"/>
          </a:xfrm>
          <a:prstGeom prst="rect">
            <a:avLst/>
          </a:prstGeom>
          <a:noFill/>
        </p:spPr>
        <p:txBody>
          <a:bodyPr wrap="square" rtlCol="0">
            <a:spAutoFit/>
          </a:bodyPr>
          <a:lstStyle/>
          <a:p>
            <a:r>
              <a:rPr lang="en-US" sz="1200" b="1" dirty="0"/>
              <a:t>Underlying Pathophysiology</a:t>
            </a:r>
          </a:p>
        </p:txBody>
      </p:sp>
      <p:sp>
        <p:nvSpPr>
          <p:cNvPr id="11" name="Rectangle 10"/>
          <p:cNvSpPr/>
          <p:nvPr/>
        </p:nvSpPr>
        <p:spPr>
          <a:xfrm>
            <a:off x="3114645" y="919736"/>
            <a:ext cx="1405759" cy="3829253"/>
          </a:xfrm>
          <a:prstGeom prst="rect">
            <a:avLst/>
          </a:prstGeom>
        </p:spPr>
        <p:txBody>
          <a:bodyPr wrap="square">
            <a:spAutoFit/>
          </a:bodyPr>
          <a:lstStyle/>
          <a:p>
            <a:pPr marL="457200" marR="0" algn="ctr">
              <a:lnSpc>
                <a:spcPct val="200000"/>
              </a:lnSpc>
              <a:spcBef>
                <a:spcPts val="0"/>
              </a:spcBef>
              <a:spcAft>
                <a:spcPts val="800"/>
              </a:spcAft>
            </a:pPr>
            <a:r>
              <a:rPr lang="en-US" dirty="0">
                <a:latin typeface="Times New Roman"/>
                <a:ea typeface="Calibri"/>
                <a:cs typeface="Times New Roman"/>
              </a:rPr>
              <a:t> </a:t>
            </a:r>
            <a:endParaRPr lang="en-US" sz="1600" dirty="0">
              <a:ea typeface="Calibri"/>
              <a:cs typeface="Times New Roman"/>
            </a:endParaRPr>
          </a:p>
          <a:p>
            <a:pPr indent="457200">
              <a:lnSpc>
                <a:spcPct val="150000"/>
              </a:lnSpc>
              <a:spcAft>
                <a:spcPts val="800"/>
              </a:spcAft>
            </a:pPr>
            <a:r>
              <a:rPr lang="en-US" sz="700" dirty="0">
                <a:latin typeface="Times New Roman"/>
                <a:ea typeface="Calibri"/>
                <a:cs typeface="Times New Roman"/>
              </a:rPr>
              <a:t>The main implication of nursing care for ischemic cardiomyopathy is patient education. The nurse should educate the patient of the following:</a:t>
            </a:r>
            <a:endParaRPr lang="en-US" sz="700" dirty="0">
              <a:ea typeface="Calibri"/>
              <a:cs typeface="Times New Roman"/>
            </a:endParaRPr>
          </a:p>
          <a:p>
            <a:pPr marL="171450" marR="0" lvl="0" indent="-171450">
              <a:lnSpc>
                <a:spcPct val="150000"/>
              </a:lnSpc>
              <a:spcBef>
                <a:spcPts val="0"/>
              </a:spcBef>
              <a:spcAft>
                <a:spcPts val="0"/>
              </a:spcAft>
              <a:buFont typeface="Arial" panose="020B0604020202020204" pitchFamily="34" charset="0"/>
              <a:buChar char="•"/>
            </a:pPr>
            <a:r>
              <a:rPr lang="en-US" sz="700" dirty="0">
                <a:latin typeface="Times New Roman"/>
                <a:ea typeface="Calibri"/>
                <a:cs typeface="Times New Roman"/>
              </a:rPr>
              <a:t>Diet- restriction of sodium to 2,000-3,000 mg per day</a:t>
            </a:r>
            <a:endParaRPr lang="en-US" sz="700" dirty="0">
              <a:ea typeface="Calibri"/>
              <a:cs typeface="Times New Roman"/>
            </a:endParaRPr>
          </a:p>
          <a:p>
            <a:pPr marL="171450" marR="0" lvl="0" indent="-171450">
              <a:lnSpc>
                <a:spcPct val="150000"/>
              </a:lnSpc>
              <a:spcBef>
                <a:spcPts val="0"/>
              </a:spcBef>
              <a:spcAft>
                <a:spcPts val="0"/>
              </a:spcAft>
              <a:buFont typeface="Arial" panose="020B0604020202020204" pitchFamily="34" charset="0"/>
              <a:buChar char="•"/>
            </a:pPr>
            <a:r>
              <a:rPr lang="en-US" sz="700" dirty="0">
                <a:latin typeface="Times New Roman"/>
                <a:ea typeface="Calibri"/>
                <a:cs typeface="Times New Roman"/>
              </a:rPr>
              <a:t>Sudden weight gain- more than 3 pounds in 2 days</a:t>
            </a:r>
            <a:endParaRPr lang="en-US" sz="700" dirty="0">
              <a:ea typeface="Calibri"/>
              <a:cs typeface="Times New Roman"/>
            </a:endParaRPr>
          </a:p>
          <a:p>
            <a:pPr marL="171450" marR="0" lvl="0" indent="-171450">
              <a:lnSpc>
                <a:spcPct val="150000"/>
              </a:lnSpc>
              <a:spcBef>
                <a:spcPts val="0"/>
              </a:spcBef>
              <a:spcAft>
                <a:spcPts val="0"/>
              </a:spcAft>
              <a:buFont typeface="Arial" panose="020B0604020202020204" pitchFamily="34" charset="0"/>
              <a:buChar char="•"/>
            </a:pPr>
            <a:r>
              <a:rPr lang="en-US" sz="700" dirty="0">
                <a:latin typeface="Times New Roman"/>
                <a:ea typeface="Calibri"/>
                <a:cs typeface="Times New Roman"/>
              </a:rPr>
              <a:t>Exercise- Non-competitive aerobic exercises</a:t>
            </a:r>
            <a:endParaRPr lang="en-US" sz="700" dirty="0">
              <a:ea typeface="Calibri"/>
              <a:cs typeface="Times New Roman"/>
            </a:endParaRPr>
          </a:p>
          <a:p>
            <a:pPr marL="171450" marR="0" lvl="0" indent="-171450">
              <a:lnSpc>
                <a:spcPct val="150000"/>
              </a:lnSpc>
              <a:spcBef>
                <a:spcPts val="0"/>
              </a:spcBef>
              <a:spcAft>
                <a:spcPts val="0"/>
              </a:spcAft>
              <a:buFont typeface="Arial" panose="020B0604020202020204" pitchFamily="34" charset="0"/>
              <a:buChar char="•"/>
            </a:pPr>
            <a:r>
              <a:rPr lang="en-US" sz="700" dirty="0">
                <a:latin typeface="Times New Roman"/>
                <a:ea typeface="Calibri"/>
                <a:cs typeface="Times New Roman"/>
              </a:rPr>
              <a:t>Feelings of lightheaded or palpitations- call physician</a:t>
            </a:r>
            <a:endParaRPr lang="en-US" sz="700" dirty="0">
              <a:ea typeface="Calibri"/>
              <a:cs typeface="Times New Roman"/>
            </a:endParaRPr>
          </a:p>
          <a:p>
            <a:pPr marL="171450" marR="0" lvl="0" indent="-171450">
              <a:lnSpc>
                <a:spcPct val="150000"/>
              </a:lnSpc>
              <a:spcBef>
                <a:spcPts val="0"/>
              </a:spcBef>
              <a:spcAft>
                <a:spcPts val="0"/>
              </a:spcAft>
              <a:buFont typeface="Arial" panose="020B0604020202020204" pitchFamily="34" charset="0"/>
              <a:buChar char="•"/>
            </a:pPr>
            <a:r>
              <a:rPr lang="en-US" sz="700" dirty="0">
                <a:latin typeface="Times New Roman"/>
                <a:ea typeface="Calibri"/>
                <a:cs typeface="Times New Roman"/>
              </a:rPr>
              <a:t>Take prescribed medications</a:t>
            </a:r>
            <a:endParaRPr lang="en-US" sz="700" dirty="0">
              <a:ea typeface="Calibri"/>
              <a:cs typeface="Times New Roman"/>
            </a:endParaRPr>
          </a:p>
          <a:p>
            <a:pPr marL="914400" marR="0">
              <a:lnSpc>
                <a:spcPct val="200000"/>
              </a:lnSpc>
              <a:spcBef>
                <a:spcPts val="0"/>
              </a:spcBef>
              <a:spcAft>
                <a:spcPts val="800"/>
              </a:spcAft>
            </a:pPr>
            <a:r>
              <a:rPr lang="en-US" dirty="0">
                <a:latin typeface="Times New Roman"/>
                <a:ea typeface="Calibri"/>
                <a:cs typeface="Times New Roman"/>
              </a:rPr>
              <a:t> </a:t>
            </a:r>
            <a:endParaRPr lang="en-US" sz="1600" dirty="0">
              <a:ea typeface="Calibri"/>
              <a:cs typeface="Times New Roman"/>
            </a:endParaRPr>
          </a:p>
        </p:txBody>
      </p:sp>
      <p:sp>
        <p:nvSpPr>
          <p:cNvPr id="3" name="TextBox 2"/>
          <p:cNvSpPr txBox="1"/>
          <p:nvPr/>
        </p:nvSpPr>
        <p:spPr>
          <a:xfrm>
            <a:off x="288446" y="1684975"/>
            <a:ext cx="1171575" cy="3431709"/>
          </a:xfrm>
          <a:prstGeom prst="rect">
            <a:avLst/>
          </a:prstGeom>
          <a:noFill/>
        </p:spPr>
        <p:txBody>
          <a:bodyPr wrap="square" rtlCol="0">
            <a:spAutoFit/>
          </a:bodyPr>
          <a:lstStyle/>
          <a:p>
            <a:r>
              <a:rPr lang="en-US" sz="700" dirty="0"/>
              <a:t>A very common type of dilated cardiomyopathy is ischemic cardiomyopathy.  Ischemic cardiomyopathy is very important to review due to its ability to affect a patient’s health in a major way. Coronary artery disease is one of the top killers in America; Ischemic cardiomyopathy involves it and a weakened heart muscle. This weakened heart muscle can cause an array of problems for the patient.  Education of diseases is important for nurses so we can better treat and educate our patients. With working in the cardiac catheterization lab, seeing patients with ischemic disease is very common. Making patients aware of the signs and symptoms of coronary disease is important so it can be </a:t>
            </a:r>
            <a:r>
              <a:rPr lang="en-US" sz="700" dirty="0" err="1">
                <a:latin typeface="Times New Roman"/>
                <a:ea typeface="Calibri"/>
                <a:cs typeface="Times New Roman"/>
              </a:rPr>
              <a:t>revascularized</a:t>
            </a:r>
            <a:r>
              <a:rPr lang="en-US" sz="700" dirty="0"/>
              <a:t> and hopefully not develop into ischemic cardiomyopathy. </a:t>
            </a:r>
          </a:p>
        </p:txBody>
      </p:sp>
      <p:pic>
        <p:nvPicPr>
          <p:cNvPr id="8" name="Picture 7"/>
          <p:cNvPicPr>
            <a:picLocks noChangeAspect="1"/>
          </p:cNvPicPr>
          <p:nvPr/>
        </p:nvPicPr>
        <p:blipFill>
          <a:blip r:embed="rId4"/>
          <a:stretch>
            <a:fillRect/>
          </a:stretch>
        </p:blipFill>
        <p:spPr>
          <a:xfrm>
            <a:off x="7966719" y="3077341"/>
            <a:ext cx="959989" cy="879269"/>
          </a:xfrm>
          <a:prstGeom prst="rect">
            <a:avLst/>
          </a:prstGeom>
        </p:spPr>
      </p:pic>
    </p:spTree>
    <p:extLst>
      <p:ext uri="{BB962C8B-B14F-4D97-AF65-F5344CB8AC3E}">
        <p14:creationId xmlns:p14="http://schemas.microsoft.com/office/powerpoint/2010/main" val="34818753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298</TotalTime>
  <Words>1128</Words>
  <Application>Microsoft Office PowerPoint</Application>
  <PresentationFormat>Custom</PresentationFormat>
  <Paragraphs>60</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Otterbein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Chovan, John</dc:creator>
  <cp:lastModifiedBy>Sarah Crawmer</cp:lastModifiedBy>
  <cp:revision>40</cp:revision>
  <dcterms:created xsi:type="dcterms:W3CDTF">2014-10-09T18:51:19Z</dcterms:created>
  <dcterms:modified xsi:type="dcterms:W3CDTF">2017-08-03T18:22:59Z</dcterms:modified>
</cp:coreProperties>
</file>