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
  </p:notesMasterIdLst>
  <p:sldIdLst>
    <p:sldId id="256" r:id="rId2"/>
  </p:sldIdLst>
  <p:sldSz cx="51206400" cy="32918400"/>
  <p:notesSz cx="6858000" cy="9144000"/>
  <p:defaultTextStyle>
    <a:defPPr>
      <a:defRPr lang="en-US"/>
    </a:defPPr>
    <a:lvl1pPr marL="0" algn="l" defTabSz="4037054" rtl="0" eaLnBrk="1" latinLnBrk="0" hangingPunct="1">
      <a:defRPr sz="7949" kern="1200">
        <a:solidFill>
          <a:schemeClr val="tx1"/>
        </a:solidFill>
        <a:latin typeface="+mn-lt"/>
        <a:ea typeface="+mn-ea"/>
        <a:cs typeface="+mn-cs"/>
      </a:defRPr>
    </a:lvl1pPr>
    <a:lvl2pPr marL="2018527" algn="l" defTabSz="4037054" rtl="0" eaLnBrk="1" latinLnBrk="0" hangingPunct="1">
      <a:defRPr sz="7949" kern="1200">
        <a:solidFill>
          <a:schemeClr val="tx1"/>
        </a:solidFill>
        <a:latin typeface="+mn-lt"/>
        <a:ea typeface="+mn-ea"/>
        <a:cs typeface="+mn-cs"/>
      </a:defRPr>
    </a:lvl2pPr>
    <a:lvl3pPr marL="4037054" algn="l" defTabSz="4037054" rtl="0" eaLnBrk="1" latinLnBrk="0" hangingPunct="1">
      <a:defRPr sz="7949" kern="1200">
        <a:solidFill>
          <a:schemeClr val="tx1"/>
        </a:solidFill>
        <a:latin typeface="+mn-lt"/>
        <a:ea typeface="+mn-ea"/>
        <a:cs typeface="+mn-cs"/>
      </a:defRPr>
    </a:lvl3pPr>
    <a:lvl4pPr marL="6055581" algn="l" defTabSz="4037054" rtl="0" eaLnBrk="1" latinLnBrk="0" hangingPunct="1">
      <a:defRPr sz="7949" kern="1200">
        <a:solidFill>
          <a:schemeClr val="tx1"/>
        </a:solidFill>
        <a:latin typeface="+mn-lt"/>
        <a:ea typeface="+mn-ea"/>
        <a:cs typeface="+mn-cs"/>
      </a:defRPr>
    </a:lvl4pPr>
    <a:lvl5pPr marL="8074108" algn="l" defTabSz="4037054" rtl="0" eaLnBrk="1" latinLnBrk="0" hangingPunct="1">
      <a:defRPr sz="7949" kern="1200">
        <a:solidFill>
          <a:schemeClr val="tx1"/>
        </a:solidFill>
        <a:latin typeface="+mn-lt"/>
        <a:ea typeface="+mn-ea"/>
        <a:cs typeface="+mn-cs"/>
      </a:defRPr>
    </a:lvl5pPr>
    <a:lvl6pPr marL="10092636" algn="l" defTabSz="4037054" rtl="0" eaLnBrk="1" latinLnBrk="0" hangingPunct="1">
      <a:defRPr sz="7949" kern="1200">
        <a:solidFill>
          <a:schemeClr val="tx1"/>
        </a:solidFill>
        <a:latin typeface="+mn-lt"/>
        <a:ea typeface="+mn-ea"/>
        <a:cs typeface="+mn-cs"/>
      </a:defRPr>
    </a:lvl6pPr>
    <a:lvl7pPr marL="12111163" algn="l" defTabSz="4037054" rtl="0" eaLnBrk="1" latinLnBrk="0" hangingPunct="1">
      <a:defRPr sz="7949" kern="1200">
        <a:solidFill>
          <a:schemeClr val="tx1"/>
        </a:solidFill>
        <a:latin typeface="+mn-lt"/>
        <a:ea typeface="+mn-ea"/>
        <a:cs typeface="+mn-cs"/>
      </a:defRPr>
    </a:lvl7pPr>
    <a:lvl8pPr marL="14129685" algn="l" defTabSz="4037054" rtl="0" eaLnBrk="1" latinLnBrk="0" hangingPunct="1">
      <a:defRPr sz="7949" kern="1200">
        <a:solidFill>
          <a:schemeClr val="tx1"/>
        </a:solidFill>
        <a:latin typeface="+mn-lt"/>
        <a:ea typeface="+mn-ea"/>
        <a:cs typeface="+mn-cs"/>
      </a:defRPr>
    </a:lvl8pPr>
    <a:lvl9pPr marL="16148217" algn="l" defTabSz="4037054" rtl="0" eaLnBrk="1" latinLnBrk="0" hangingPunct="1">
      <a:defRPr sz="7949"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6969" autoAdjust="0"/>
    <p:restoredTop sz="86419"/>
  </p:normalViewPr>
  <p:slideViewPr>
    <p:cSldViewPr snapToGrid="0">
      <p:cViewPr varScale="1">
        <p:scale>
          <a:sx n="20" d="100"/>
          <a:sy n="20" d="100"/>
        </p:scale>
        <p:origin x="2600" y="25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21:45:20.003"/>
    </inkml:context>
    <inkml:brush xml:id="br0">
      <inkml:brushProperty name="width" value="0.05" units="cm"/>
      <inkml:brushProperty name="height" value="0.05" units="cm"/>
    </inkml:brush>
  </inkml:definitions>
  <inkml:trace contextRef="#ctx0" brushRef="#br0">1 0 24575,'22'68'0,"-4"-14"0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21:45:44.318"/>
    </inkml:context>
    <inkml:brush xml:id="br0">
      <inkml:brushProperty name="width" value="0.05" units="cm"/>
      <inkml:brushProperty name="height" value="0.05" units="cm"/>
    </inkml:brush>
  </inkml:definitions>
  <inkml:trace contextRef="#ctx0" brushRef="#br0">1 1 24575,'0'20'0,"0"-3"0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21:45:44.680"/>
    </inkml:context>
    <inkml:brush xml:id="br0">
      <inkml:brushProperty name="width" value="0.05" units="cm"/>
      <inkml:brushProperty name="height" value="0.05" units="cm"/>
    </inkml:brush>
  </inkml:definitions>
  <inkml:trace contextRef="#ctx0" brushRef="#br0">1 0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A91203-F802-C84C-B820-3482D3680CFF}" type="datetimeFigureOut">
              <a:rPr lang="en-US" smtClean="0"/>
              <a:t>4/20/23</a:t>
            </a:fld>
            <a:endParaRPr lang="en-US"/>
          </a:p>
        </p:txBody>
      </p:sp>
      <p:sp>
        <p:nvSpPr>
          <p:cNvPr id="4" name="Slide Image Placeholder 3"/>
          <p:cNvSpPr>
            <a:spLocks noGrp="1" noRot="1" noChangeAspect="1"/>
          </p:cNvSpPr>
          <p:nvPr>
            <p:ph type="sldImg" idx="2"/>
          </p:nvPr>
        </p:nvSpPr>
        <p:spPr>
          <a:xfrm>
            <a:off x="1028700" y="1143000"/>
            <a:ext cx="48006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478828-7D84-A841-A290-8C69F4577AF2}" type="slidenum">
              <a:rPr lang="en-US" smtClean="0"/>
              <a:t>‹#›</a:t>
            </a:fld>
            <a:endParaRPr lang="en-US"/>
          </a:p>
        </p:txBody>
      </p:sp>
    </p:spTree>
    <p:extLst>
      <p:ext uri="{BB962C8B-B14F-4D97-AF65-F5344CB8AC3E}">
        <p14:creationId xmlns:p14="http://schemas.microsoft.com/office/powerpoint/2010/main" val="1961797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478828-7D84-A841-A290-8C69F4577AF2}" type="slidenum">
              <a:rPr lang="en-US" smtClean="0"/>
              <a:t>1</a:t>
            </a:fld>
            <a:endParaRPr lang="en-US"/>
          </a:p>
        </p:txBody>
      </p:sp>
    </p:spTree>
    <p:extLst>
      <p:ext uri="{BB962C8B-B14F-4D97-AF65-F5344CB8AC3E}">
        <p14:creationId xmlns:p14="http://schemas.microsoft.com/office/powerpoint/2010/main" val="2332630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400800" y="5387342"/>
            <a:ext cx="38404800" cy="11460480"/>
          </a:xfrm>
        </p:spPr>
        <p:txBody>
          <a:bodyPr anchor="b"/>
          <a:lstStyle>
            <a:lvl1pPr algn="ctr">
              <a:defRPr sz="25200"/>
            </a:lvl1pPr>
          </a:lstStyle>
          <a:p>
            <a:r>
              <a:rPr lang="en-US"/>
              <a:t>Click to edit Master title style</a:t>
            </a:r>
            <a:endParaRPr lang="en-US" dirty="0"/>
          </a:p>
        </p:txBody>
      </p:sp>
      <p:sp>
        <p:nvSpPr>
          <p:cNvPr id="3" name="Subtitle 2"/>
          <p:cNvSpPr>
            <a:spLocks noGrp="1"/>
          </p:cNvSpPr>
          <p:nvPr>
            <p:ph type="subTitle" idx="1"/>
          </p:nvPr>
        </p:nvSpPr>
        <p:spPr>
          <a:xfrm>
            <a:off x="6400800" y="17289782"/>
            <a:ext cx="38404800" cy="7947658"/>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80778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78160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644580" y="1752600"/>
            <a:ext cx="1104138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520440" y="1752600"/>
            <a:ext cx="3248406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328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0261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827459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93770" y="8206745"/>
            <a:ext cx="44165520" cy="13693138"/>
          </a:xfrm>
        </p:spPr>
        <p:txBody>
          <a:bodyPr anchor="b"/>
          <a:lstStyle>
            <a:lvl1pPr>
              <a:defRPr sz="25200"/>
            </a:lvl1pPr>
          </a:lstStyle>
          <a:p>
            <a:r>
              <a:rPr lang="en-US"/>
              <a:t>Click to edit Master title style</a:t>
            </a:r>
            <a:endParaRPr lang="en-US" dirty="0"/>
          </a:p>
        </p:txBody>
      </p:sp>
      <p:sp>
        <p:nvSpPr>
          <p:cNvPr id="3" name="Text Placeholder 2"/>
          <p:cNvSpPr>
            <a:spLocks noGrp="1"/>
          </p:cNvSpPr>
          <p:nvPr>
            <p:ph type="body" idx="1"/>
          </p:nvPr>
        </p:nvSpPr>
        <p:spPr>
          <a:xfrm>
            <a:off x="3493770" y="22029425"/>
            <a:ext cx="44165520" cy="7200898"/>
          </a:xfrm>
        </p:spPr>
        <p:txBody>
          <a:bodyPr/>
          <a:lstStyle>
            <a:lvl1pPr marL="0" indent="0">
              <a:buNone/>
              <a:defRPr sz="10080">
                <a:solidFill>
                  <a:schemeClr val="tx1">
                    <a:tint val="75000"/>
                  </a:schemeClr>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74181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520440" y="8763000"/>
            <a:ext cx="2176272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5923240" y="8763000"/>
            <a:ext cx="2176272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43010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27110" y="1752603"/>
            <a:ext cx="4416552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527112" y="8069582"/>
            <a:ext cx="21662705" cy="3954778"/>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4" name="Content Placeholder 3"/>
          <p:cNvSpPr>
            <a:spLocks noGrp="1"/>
          </p:cNvSpPr>
          <p:nvPr>
            <p:ph sz="half" idx="2"/>
          </p:nvPr>
        </p:nvSpPr>
        <p:spPr>
          <a:xfrm>
            <a:off x="3527112" y="12024360"/>
            <a:ext cx="21662705"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5923240" y="8069582"/>
            <a:ext cx="21769390" cy="3954778"/>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6" name="Content Placeholder 5"/>
          <p:cNvSpPr>
            <a:spLocks noGrp="1"/>
          </p:cNvSpPr>
          <p:nvPr>
            <p:ph sz="quarter" idx="4"/>
          </p:nvPr>
        </p:nvSpPr>
        <p:spPr>
          <a:xfrm>
            <a:off x="25923240" y="12024360"/>
            <a:ext cx="21769390"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96659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32114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91877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2194560"/>
            <a:ext cx="16515395" cy="7680960"/>
          </a:xfrm>
        </p:spPr>
        <p:txBody>
          <a:bodyPr anchor="b"/>
          <a:lstStyle>
            <a:lvl1pPr>
              <a:defRPr sz="13440"/>
            </a:lvl1pPr>
          </a:lstStyle>
          <a:p>
            <a:r>
              <a:rPr lang="en-US"/>
              <a:t>Click to edit Master title style</a:t>
            </a:r>
            <a:endParaRPr lang="en-US" dirty="0"/>
          </a:p>
        </p:txBody>
      </p:sp>
      <p:sp>
        <p:nvSpPr>
          <p:cNvPr id="3" name="Content Placeholder 2"/>
          <p:cNvSpPr>
            <a:spLocks noGrp="1"/>
          </p:cNvSpPr>
          <p:nvPr>
            <p:ph idx="1"/>
          </p:nvPr>
        </p:nvSpPr>
        <p:spPr>
          <a:xfrm>
            <a:off x="21769390" y="4739642"/>
            <a:ext cx="25923240" cy="23393400"/>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527112" y="9875520"/>
            <a:ext cx="16515395" cy="18295622"/>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2004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2194560"/>
            <a:ext cx="16515395" cy="7680960"/>
          </a:xfrm>
        </p:spPr>
        <p:txBody>
          <a:bodyPr anchor="b"/>
          <a:lstStyle>
            <a:lvl1pPr>
              <a:defRPr sz="13440"/>
            </a:lvl1pPr>
          </a:lstStyle>
          <a:p>
            <a:r>
              <a:rPr lang="en-US"/>
              <a:t>Click to edit Master title style</a:t>
            </a:r>
            <a:endParaRPr lang="en-US" dirty="0"/>
          </a:p>
        </p:txBody>
      </p:sp>
      <p:sp>
        <p:nvSpPr>
          <p:cNvPr id="3" name="Picture Placeholder 2"/>
          <p:cNvSpPr>
            <a:spLocks noGrp="1" noChangeAspect="1"/>
          </p:cNvSpPr>
          <p:nvPr>
            <p:ph type="pic" idx="1"/>
          </p:nvPr>
        </p:nvSpPr>
        <p:spPr>
          <a:xfrm>
            <a:off x="21769390" y="4739642"/>
            <a:ext cx="25923240" cy="23393400"/>
          </a:xfrm>
        </p:spPr>
        <p:txBody>
          <a:bodyPr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US"/>
              <a:t>Click icon to add picture</a:t>
            </a:r>
            <a:endParaRPr lang="en-US" dirty="0"/>
          </a:p>
        </p:txBody>
      </p:sp>
      <p:sp>
        <p:nvSpPr>
          <p:cNvPr id="4" name="Text Placeholder 3"/>
          <p:cNvSpPr>
            <a:spLocks noGrp="1"/>
          </p:cNvSpPr>
          <p:nvPr>
            <p:ph type="body" sz="half" idx="2"/>
          </p:nvPr>
        </p:nvSpPr>
        <p:spPr>
          <a:xfrm>
            <a:off x="3527112" y="9875520"/>
            <a:ext cx="16515395" cy="18295622"/>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26471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0440" y="1752603"/>
            <a:ext cx="4416552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520440" y="8763000"/>
            <a:ext cx="4416552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520440" y="30510482"/>
            <a:ext cx="11521440" cy="1752600"/>
          </a:xfrm>
          <a:prstGeom prst="rect">
            <a:avLst/>
          </a:prstGeom>
        </p:spPr>
        <p:txBody>
          <a:bodyPr vert="horz" lIns="91440" tIns="45720" rIns="91440" bIns="45720" rtlCol="0" anchor="ctr"/>
          <a:lstStyle>
            <a:lvl1pPr algn="l">
              <a:defRPr sz="5040">
                <a:solidFill>
                  <a:schemeClr val="tx1">
                    <a:tint val="75000"/>
                  </a:schemeClr>
                </a:solidFill>
              </a:defRPr>
            </a:lvl1pPr>
          </a:lstStyle>
          <a:p>
            <a:fld id="{C764DE79-268F-4C1A-8933-263129D2AF90}" type="datetimeFigureOut">
              <a:rPr lang="en-US" dirty="0"/>
              <a:t>4/20/23</a:t>
            </a:fld>
            <a:endParaRPr lang="en-US" dirty="0"/>
          </a:p>
        </p:txBody>
      </p:sp>
      <p:sp>
        <p:nvSpPr>
          <p:cNvPr id="5" name="Footer Placeholder 4"/>
          <p:cNvSpPr>
            <a:spLocks noGrp="1"/>
          </p:cNvSpPr>
          <p:nvPr>
            <p:ph type="ftr" sz="quarter" idx="3"/>
          </p:nvPr>
        </p:nvSpPr>
        <p:spPr>
          <a:xfrm>
            <a:off x="16962120" y="30510482"/>
            <a:ext cx="17282160" cy="1752600"/>
          </a:xfrm>
          <a:prstGeom prst="rect">
            <a:avLst/>
          </a:prstGeom>
        </p:spPr>
        <p:txBody>
          <a:bodyPr vert="horz" lIns="91440" tIns="45720" rIns="91440" bIns="45720" rtlCol="0" anchor="ctr"/>
          <a:lstStyle>
            <a:lvl1pPr algn="ctr">
              <a:defRPr sz="504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6164520" y="30510482"/>
            <a:ext cx="11521440" cy="1752600"/>
          </a:xfrm>
          <a:prstGeom prst="rect">
            <a:avLst/>
          </a:prstGeom>
        </p:spPr>
        <p:txBody>
          <a:bodyPr vert="horz" lIns="91440" tIns="45720" rIns="91440" bIns="45720" rtlCol="0" anchor="ctr"/>
          <a:lstStyle>
            <a:lvl1pPr algn="r">
              <a:defRPr sz="504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560826275"/>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customXml" Target="../ink/ink3.xml"/><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customXml" Target="../ink/ink2.xml"/><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jpeg"/><Relationship Id="rId9" Type="http://schemas.openxmlformats.org/officeDocument/2006/relationships/customXml" Target="../ink/ink1.xml"/><Relationship Id="rId1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2000" r="-12000"/>
          </a:stretch>
        </a:blipFill>
        <a:effectLst/>
      </p:bgPr>
    </p:bg>
    <p:spTree>
      <p:nvGrpSpPr>
        <p:cNvPr id="1" name=""/>
        <p:cNvGrpSpPr/>
        <p:nvPr/>
      </p:nvGrpSpPr>
      <p:grpSpPr>
        <a:xfrm>
          <a:off x="0" y="0"/>
          <a:ext cx="0" cy="0"/>
          <a:chOff x="0" y="0"/>
          <a:chExt cx="0" cy="0"/>
        </a:xfrm>
      </p:grpSpPr>
      <p:sp>
        <p:nvSpPr>
          <p:cNvPr id="91" name="Rectangle 90"/>
          <p:cNvSpPr/>
          <p:nvPr/>
        </p:nvSpPr>
        <p:spPr>
          <a:xfrm>
            <a:off x="35472419" y="5629375"/>
            <a:ext cx="14896710" cy="1107996"/>
          </a:xfrm>
          <a:prstGeom prst="rect">
            <a:avLst/>
          </a:prstGeom>
        </p:spPr>
        <p:txBody>
          <a:bodyPr wrap="square">
            <a:spAutoFit/>
          </a:bodyPr>
          <a:lstStyle/>
          <a:p>
            <a:pPr algn="ctr"/>
            <a:r>
              <a:rPr lang="en-US" sz="6600" b="1" dirty="0">
                <a:latin typeface="Times New Roman" panose="02020603050405020304" pitchFamily="18" charset="0"/>
                <a:cs typeface="Times New Roman" panose="02020603050405020304" pitchFamily="18" charset="0"/>
              </a:rPr>
              <a:t>Outcome Analysis Plan</a:t>
            </a:r>
          </a:p>
        </p:txBody>
      </p:sp>
      <p:sp>
        <p:nvSpPr>
          <p:cNvPr id="9" name="TextBox 8"/>
          <p:cNvSpPr txBox="1"/>
          <p:nvPr/>
        </p:nvSpPr>
        <p:spPr>
          <a:xfrm>
            <a:off x="190430" y="804263"/>
            <a:ext cx="51206396" cy="1692771"/>
          </a:xfrm>
          <a:prstGeom prst="rect">
            <a:avLst/>
          </a:prstGeom>
          <a:noFill/>
        </p:spPr>
        <p:txBody>
          <a:bodyPr wrap="square" rtlCol="0">
            <a:spAutoFit/>
          </a:bodyPr>
          <a:lstStyle/>
          <a:p>
            <a:pPr algn="ctr"/>
            <a:r>
              <a:rPr lang="en-US" sz="10400" b="1" dirty="0">
                <a:latin typeface="Times New Roman" panose="02020603050405020304" pitchFamily="18" charset="0"/>
                <a:cs typeface="Times New Roman" panose="02020603050405020304" pitchFamily="18" charset="0"/>
              </a:rPr>
              <a:t>Development of an Evidence-Based CRNA Preceptor Training Program </a:t>
            </a:r>
          </a:p>
        </p:txBody>
      </p:sp>
      <p:sp>
        <p:nvSpPr>
          <p:cNvPr id="10" name="TextBox 9"/>
          <p:cNvSpPr txBox="1"/>
          <p:nvPr/>
        </p:nvSpPr>
        <p:spPr>
          <a:xfrm>
            <a:off x="1011652" y="2397530"/>
            <a:ext cx="51206396" cy="923330"/>
          </a:xfrm>
          <a:prstGeom prst="rect">
            <a:avLst/>
          </a:prstGeom>
          <a:noFill/>
        </p:spPr>
        <p:txBody>
          <a:bodyPr wrap="square" rtlCol="0">
            <a:spAutoFit/>
          </a:bodyPr>
          <a:lstStyle/>
          <a:p>
            <a:pPr algn="ctr"/>
            <a:r>
              <a:rPr lang="en-US" sz="5400" dirty="0">
                <a:latin typeface="Times New Roman" panose="02020603050405020304" pitchFamily="18" charset="0"/>
                <a:cs typeface="Times New Roman" panose="02020603050405020304" pitchFamily="18" charset="0"/>
              </a:rPr>
              <a:t>Emmanuel Mensah RN, BSN, SRNA</a:t>
            </a:r>
          </a:p>
        </p:txBody>
      </p:sp>
      <p:sp>
        <p:nvSpPr>
          <p:cNvPr id="33" name="TextBox 32"/>
          <p:cNvSpPr txBox="1"/>
          <p:nvPr/>
        </p:nvSpPr>
        <p:spPr>
          <a:xfrm>
            <a:off x="-510837" y="5484338"/>
            <a:ext cx="6577271" cy="1107996"/>
          </a:xfrm>
          <a:prstGeom prst="rect">
            <a:avLst/>
          </a:prstGeom>
          <a:noFill/>
        </p:spPr>
        <p:txBody>
          <a:bodyPr wrap="square" rtlCol="0">
            <a:spAutoFit/>
          </a:bodyPr>
          <a:lstStyle/>
          <a:p>
            <a:pPr algn="ctr"/>
            <a:r>
              <a:rPr lang="en-US" sz="6600" b="1" dirty="0">
                <a:latin typeface="Times New Roman" panose="02020603050405020304" pitchFamily="18" charset="0"/>
                <a:cs typeface="Times New Roman" panose="02020603050405020304" pitchFamily="18" charset="0"/>
              </a:rPr>
              <a:t>Abstract</a:t>
            </a:r>
          </a:p>
        </p:txBody>
      </p:sp>
      <p:sp>
        <p:nvSpPr>
          <p:cNvPr id="45" name="TextBox 44"/>
          <p:cNvSpPr txBox="1"/>
          <p:nvPr/>
        </p:nvSpPr>
        <p:spPr>
          <a:xfrm>
            <a:off x="45145740" y="23879831"/>
            <a:ext cx="6440486" cy="1107996"/>
          </a:xfrm>
          <a:prstGeom prst="rect">
            <a:avLst/>
          </a:prstGeom>
          <a:noFill/>
        </p:spPr>
        <p:txBody>
          <a:bodyPr wrap="square" rtlCol="0">
            <a:spAutoFit/>
          </a:bodyPr>
          <a:lstStyle/>
          <a:p>
            <a:pPr algn="ctr"/>
            <a:r>
              <a:rPr lang="en-US" sz="6600" b="1" dirty="0">
                <a:latin typeface="Times New Roman" panose="02020603050405020304" pitchFamily="18" charset="0"/>
                <a:cs typeface="Times New Roman" panose="02020603050405020304" pitchFamily="18" charset="0"/>
              </a:rPr>
              <a:t>References</a:t>
            </a:r>
          </a:p>
        </p:txBody>
      </p:sp>
      <p:sp>
        <p:nvSpPr>
          <p:cNvPr id="57" name="TextBox 56"/>
          <p:cNvSpPr txBox="1"/>
          <p:nvPr/>
        </p:nvSpPr>
        <p:spPr>
          <a:xfrm>
            <a:off x="15156865" y="5455467"/>
            <a:ext cx="8490693" cy="1107996"/>
          </a:xfrm>
          <a:prstGeom prst="rect">
            <a:avLst/>
          </a:prstGeom>
          <a:noFill/>
        </p:spPr>
        <p:txBody>
          <a:bodyPr wrap="square" rtlCol="0">
            <a:spAutoFit/>
          </a:bodyPr>
          <a:lstStyle/>
          <a:p>
            <a:pPr algn="ctr"/>
            <a:r>
              <a:rPr lang="en-US" sz="6600" b="1" dirty="0">
                <a:latin typeface="Times New Roman" panose="02020603050405020304" pitchFamily="18" charset="0"/>
                <a:cs typeface="Times New Roman" panose="02020603050405020304" pitchFamily="18" charset="0"/>
              </a:rPr>
              <a:t>Problem Statement</a:t>
            </a:r>
          </a:p>
        </p:txBody>
      </p:sp>
      <p:cxnSp>
        <p:nvCxnSpPr>
          <p:cNvPr id="59" name="Straight Connector 58"/>
          <p:cNvCxnSpPr>
            <a:cxnSpLocks/>
          </p:cNvCxnSpPr>
          <p:nvPr/>
        </p:nvCxnSpPr>
        <p:spPr>
          <a:xfrm>
            <a:off x="15598165" y="5841959"/>
            <a:ext cx="0" cy="2534503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277254" y="6882022"/>
            <a:ext cx="7680478" cy="24486703"/>
          </a:xfrm>
          <a:prstGeom prst="rect">
            <a:avLst/>
          </a:prstGeom>
          <a:noFill/>
        </p:spPr>
        <p:txBody>
          <a:bodyPr wrap="square" rtlCol="0">
            <a:spAutoFit/>
          </a:bodyPr>
          <a:lstStyle/>
          <a:p>
            <a:pPr indent="240030"/>
            <a:r>
              <a:rPr lang="en-US" sz="4000" dirty="0">
                <a:latin typeface="Times New Roman" panose="02020603050405020304" pitchFamily="18" charset="0"/>
                <a:cs typeface="Times New Roman" panose="02020603050405020304" pitchFamily="18" charset="0"/>
              </a:rPr>
              <a:t>A preceptor is an experienced clinician who is expected to facilitate a student's learning experience. Preceptorship is the relationship between a staff nurse and student, focusing on the development of clinical skills and knowledge. Initially introduced by Florence Nightingale in the 1800s, the concept was quickly adopted by nurse anesthetists and is a staple of the anesthesia practice today. As it stands, many Certified Registered Nurse Anesthetists (CRNA) preceptors do not receive formal training in their role, which may lead to a decrease in teaching ability and confidence to face broad teaching-learning issues. A lack of preparation hinders preceptor outcomes and can have detrimental effects on the student's learning experience. This doctoral project aims to develop an evidence-based preceptor workshop utilizing the </a:t>
            </a:r>
            <a:r>
              <a:rPr lang="en-US" sz="4000" dirty="0" err="1">
                <a:latin typeface="Times New Roman" panose="02020603050405020304" pitchFamily="18" charset="0"/>
                <a:cs typeface="Times New Roman" panose="02020603050405020304" pitchFamily="18" charset="0"/>
              </a:rPr>
              <a:t>Rosswurm</a:t>
            </a:r>
            <a:r>
              <a:rPr lang="en-US" sz="4000" dirty="0">
                <a:latin typeface="Times New Roman" panose="02020603050405020304" pitchFamily="18" charset="0"/>
                <a:cs typeface="Times New Roman" panose="02020603050405020304" pitchFamily="18" charset="0"/>
              </a:rPr>
              <a:t> and Larrabee model for EBP change to analyze its impact on CRNA preceptor confidence, preparedness, and teaching knowledge. The implementation of this project will take place at a level-1 urban trauma surgical center in the Midwest. Preceptor confidence, preparedness, and knowledge will be measured utilizing a pre and post-training survey based on the Likert scale to assess for statistical significance before and after the training program. </a:t>
            </a:r>
          </a:p>
          <a:p>
            <a:pPr indent="240030"/>
            <a:endParaRPr lang="en-US" sz="2520" dirty="0">
              <a:latin typeface="Times New Roman" panose="02020603050405020304" pitchFamily="18" charset="0"/>
              <a:cs typeface="Times New Roman" panose="02020603050405020304" pitchFamily="18" charset="0"/>
            </a:endParaRPr>
          </a:p>
        </p:txBody>
      </p:sp>
      <p:sp>
        <p:nvSpPr>
          <p:cNvPr id="31" name="TextBox 30"/>
          <p:cNvSpPr txBox="1"/>
          <p:nvPr/>
        </p:nvSpPr>
        <p:spPr>
          <a:xfrm>
            <a:off x="55421" y="3272411"/>
            <a:ext cx="51206396" cy="923330"/>
          </a:xfrm>
          <a:prstGeom prst="rect">
            <a:avLst/>
          </a:prstGeom>
          <a:noFill/>
        </p:spPr>
        <p:txBody>
          <a:bodyPr wrap="square" rtlCol="0">
            <a:spAutoFit/>
          </a:bodyPr>
          <a:lstStyle/>
          <a:p>
            <a:pPr algn="ctr">
              <a:tabLst>
                <a:tab pos="6003925" algn="ctr"/>
                <a:tab pos="11999913" algn="r"/>
              </a:tabLst>
            </a:pPr>
            <a:r>
              <a:rPr lang="en-US" sz="5400" dirty="0">
                <a:latin typeface="Times New Roman" panose="02020603050405020304" pitchFamily="18" charset="0"/>
                <a:cs typeface="Times New Roman" panose="02020603050405020304" pitchFamily="18" charset="0"/>
              </a:rPr>
              <a:t>	</a:t>
            </a:r>
            <a:r>
              <a:rPr lang="en-US" sz="5400" i="1" dirty="0">
                <a:latin typeface="Times New Roman" panose="02020603050405020304" pitchFamily="18" charset="0"/>
                <a:cs typeface="Times New Roman" panose="02020603050405020304" pitchFamily="18" charset="0"/>
              </a:rPr>
              <a:t>Project Members: Dr. Kacy Ballard, DNP, CRNA, Dr. Chai </a:t>
            </a:r>
            <a:r>
              <a:rPr lang="en-US" sz="5400" i="1" dirty="0" err="1">
                <a:latin typeface="Times New Roman" panose="02020603050405020304" pitchFamily="18" charset="0"/>
                <a:cs typeface="Times New Roman" panose="02020603050405020304" pitchFamily="18" charset="0"/>
              </a:rPr>
              <a:t>Sribanditmongkol</a:t>
            </a:r>
            <a:r>
              <a:rPr lang="en-US" sz="5400" i="1" dirty="0">
                <a:latin typeface="Times New Roman" panose="02020603050405020304" pitchFamily="18" charset="0"/>
                <a:cs typeface="Times New Roman" panose="02020603050405020304" pitchFamily="18" charset="0"/>
              </a:rPr>
              <a:t>, PhD, RN, IBCLC, CNS, Dr. Amy Bishop, DNP, AGCNS </a:t>
            </a:r>
            <a:r>
              <a:rPr lang="en-US" sz="5400" dirty="0">
                <a:latin typeface="Times New Roman" panose="02020603050405020304" pitchFamily="18" charset="0"/>
                <a:cs typeface="Times New Roman" panose="02020603050405020304" pitchFamily="18" charset="0"/>
              </a:rPr>
              <a:t>	</a:t>
            </a:r>
          </a:p>
        </p:txBody>
      </p:sp>
      <p:sp>
        <p:nvSpPr>
          <p:cNvPr id="32" name="Rectangle 31"/>
          <p:cNvSpPr/>
          <p:nvPr/>
        </p:nvSpPr>
        <p:spPr>
          <a:xfrm>
            <a:off x="39235" y="5541991"/>
            <a:ext cx="51111850" cy="26026580"/>
          </a:xfrm>
          <a:prstGeom prst="rect">
            <a:avLst/>
          </a:prstGeom>
          <a:noFill/>
          <a:ln w="1270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386" dirty="0">
              <a:latin typeface="Times New Roman" panose="02020603050405020304" pitchFamily="18" charset="0"/>
              <a:cs typeface="Times New Roman" panose="02020603050405020304" pitchFamily="18" charset="0"/>
            </a:endParaRPr>
          </a:p>
        </p:txBody>
      </p:sp>
      <p:pic>
        <p:nvPicPr>
          <p:cNvPr id="36" name="Pictur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210547" y="28321557"/>
            <a:ext cx="6884326" cy="4532335"/>
          </a:xfrm>
          <a:prstGeom prst="rect">
            <a:avLst/>
          </a:prstGeom>
        </p:spPr>
      </p:pic>
      <p:cxnSp>
        <p:nvCxnSpPr>
          <p:cNvPr id="53" name="Straight Connector 52"/>
          <p:cNvCxnSpPr>
            <a:cxnSpLocks/>
          </p:cNvCxnSpPr>
          <p:nvPr/>
        </p:nvCxnSpPr>
        <p:spPr>
          <a:xfrm flipH="1">
            <a:off x="23038090" y="5975954"/>
            <a:ext cx="32276" cy="2507704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a:cxnSpLocks/>
          </p:cNvCxnSpPr>
          <p:nvPr/>
        </p:nvCxnSpPr>
        <p:spPr>
          <a:xfrm>
            <a:off x="35770489" y="5613704"/>
            <a:ext cx="0" cy="2549375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2" name="Rectangle 81"/>
          <p:cNvSpPr/>
          <p:nvPr/>
        </p:nvSpPr>
        <p:spPr>
          <a:xfrm>
            <a:off x="23058582" y="4796114"/>
            <a:ext cx="12276766" cy="3870547"/>
          </a:xfrm>
          <a:prstGeom prst="rect">
            <a:avLst/>
          </a:prstGeom>
        </p:spPr>
        <p:txBody>
          <a:bodyPr wrap="square">
            <a:spAutoFit/>
          </a:bodyPr>
          <a:lstStyle/>
          <a:p>
            <a:pPr marL="0" marR="0" algn="ctr">
              <a:lnSpc>
                <a:spcPct val="200000"/>
              </a:lnSpc>
              <a:spcBef>
                <a:spcPts val="0"/>
              </a:spcBef>
              <a:spcAft>
                <a:spcPts val="0"/>
              </a:spcAft>
            </a:pPr>
            <a:r>
              <a:rPr lang="en-US" sz="6600" b="1" dirty="0">
                <a:effectLst/>
                <a:latin typeface="Times New Roman" panose="02020603050405020304" pitchFamily="18" charset="0"/>
                <a:ea typeface="Times New Roman" panose="02020603050405020304" pitchFamily="18" charset="0"/>
              </a:rPr>
              <a:t>Evidence-Based Practice Model</a:t>
            </a:r>
          </a:p>
          <a:p>
            <a:pPr marL="0" marR="0" algn="ctr">
              <a:lnSpc>
                <a:spcPct val="200000"/>
              </a:lnSpc>
              <a:spcBef>
                <a:spcPts val="0"/>
              </a:spcBef>
              <a:spcAft>
                <a:spcPts val="0"/>
              </a:spcAft>
            </a:pPr>
            <a:endParaRPr lang="en-US" sz="6600" dirty="0">
              <a:effectLst/>
              <a:latin typeface="Calibri" panose="020F0502020204030204" pitchFamily="34" charset="0"/>
              <a:ea typeface="Calibri" panose="020F0502020204030204" pitchFamily="34" charset="0"/>
            </a:endParaRPr>
          </a:p>
        </p:txBody>
      </p:sp>
      <p:sp>
        <p:nvSpPr>
          <p:cNvPr id="4" name="TextBox 3">
            <a:extLst>
              <a:ext uri="{FF2B5EF4-FFF2-40B4-BE49-F238E27FC236}">
                <a16:creationId xmlns:a16="http://schemas.microsoft.com/office/drawing/2014/main" id="{FBA00AFA-0996-B023-A73F-38891FE3ABE9}"/>
              </a:ext>
            </a:extLst>
          </p:cNvPr>
          <p:cNvSpPr txBox="1"/>
          <p:nvPr/>
        </p:nvSpPr>
        <p:spPr>
          <a:xfrm>
            <a:off x="6428717" y="5524598"/>
            <a:ext cx="7879902" cy="1107996"/>
          </a:xfrm>
          <a:prstGeom prst="rect">
            <a:avLst/>
          </a:prstGeom>
          <a:noFill/>
        </p:spPr>
        <p:txBody>
          <a:bodyPr wrap="square" rtlCol="0">
            <a:spAutoFit/>
          </a:bodyPr>
          <a:lstStyle/>
          <a:p>
            <a:pPr algn="ctr"/>
            <a:r>
              <a:rPr lang="en-US" sz="6600" b="1" dirty="0">
                <a:latin typeface="Times New Roman" panose="02020603050405020304" pitchFamily="18" charset="0"/>
                <a:cs typeface="Times New Roman" panose="02020603050405020304" pitchFamily="18" charset="0"/>
              </a:rPr>
              <a:t>Introduction</a:t>
            </a:r>
            <a:endParaRPr lang="en-US" sz="6600"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0C016019-A13B-887F-B5A6-FBEA14D96908}"/>
              </a:ext>
            </a:extLst>
          </p:cNvPr>
          <p:cNvSpPr txBox="1"/>
          <p:nvPr/>
        </p:nvSpPr>
        <p:spPr>
          <a:xfrm>
            <a:off x="7884691" y="6803206"/>
            <a:ext cx="7827082" cy="12403395"/>
          </a:xfrm>
          <a:prstGeom prst="rect">
            <a:avLst/>
          </a:prstGeom>
          <a:noFill/>
        </p:spPr>
        <p:txBody>
          <a:bodyPr wrap="square" rtlCol="0">
            <a:spAutoFit/>
          </a:bodyPr>
          <a:lstStyle/>
          <a:p>
            <a:pPr marL="342900" indent="-3429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A preceptor is a skilled clinician who facilitates the learning experience of a student</a:t>
            </a:r>
          </a:p>
          <a:p>
            <a:endParaRPr lang="en-US" sz="40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CRNA preceptor responsibilities </a:t>
            </a:r>
          </a:p>
          <a:p>
            <a:pPr marL="2361427" lvl="1" indent="-3429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 Professional communication</a:t>
            </a:r>
          </a:p>
          <a:p>
            <a:pPr marL="2361427" lvl="1" indent="-3429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Supporting new learners,</a:t>
            </a:r>
          </a:p>
          <a:p>
            <a:pPr marL="2361427" lvl="1" indent="-3429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Providing effective feedback</a:t>
            </a:r>
          </a:p>
          <a:p>
            <a:pPr marL="2361427" lvl="1" indent="-3429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Using evaluations to foster interpersonal and competency growth.</a:t>
            </a:r>
          </a:p>
          <a:p>
            <a:endParaRPr lang="en-US" sz="40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Originally introduced by Florence Nightingale in the 1800s</a:t>
            </a:r>
          </a:p>
          <a:p>
            <a:pPr marL="457200" indent="-457200">
              <a:buFont typeface="Arial" panose="020B0604020202020204" pitchFamily="34" charset="0"/>
              <a:buChar char="•"/>
            </a:pPr>
            <a:endParaRPr lang="en-US" sz="40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Adopted by CRNAs (Charles Mayo and Alice </a:t>
            </a:r>
            <a:r>
              <a:rPr lang="en-US" sz="4000" dirty="0" err="1">
                <a:latin typeface="Times New Roman" panose="02020603050405020304" pitchFamily="18" charset="0"/>
                <a:cs typeface="Times New Roman" panose="02020603050405020304" pitchFamily="18" charset="0"/>
              </a:rPr>
              <a:t>Magaw</a:t>
            </a:r>
            <a:r>
              <a:rPr lang="en-US" sz="4000" dirty="0">
                <a:latin typeface="Times New Roman" panose="02020603050405020304" pitchFamily="18" charset="0"/>
                <a:cs typeface="Times New Roman" panose="02020603050405020304" pitchFamily="18" charset="0"/>
              </a:rPr>
              <a:t>) as way to promote clinical skills</a:t>
            </a:r>
          </a:p>
        </p:txBody>
      </p:sp>
      <p:sp>
        <p:nvSpPr>
          <p:cNvPr id="14" name="TextBox 13">
            <a:extLst>
              <a:ext uri="{FF2B5EF4-FFF2-40B4-BE49-F238E27FC236}">
                <a16:creationId xmlns:a16="http://schemas.microsoft.com/office/drawing/2014/main" id="{ABE3BF93-4791-0837-31ED-6E6406102A8D}"/>
              </a:ext>
            </a:extLst>
          </p:cNvPr>
          <p:cNvSpPr txBox="1"/>
          <p:nvPr/>
        </p:nvSpPr>
        <p:spPr>
          <a:xfrm>
            <a:off x="15718621" y="6781220"/>
            <a:ext cx="7205861" cy="3456379"/>
          </a:xfrm>
          <a:prstGeom prst="rect">
            <a:avLst/>
          </a:prstGeom>
          <a:noFill/>
        </p:spPr>
        <p:txBody>
          <a:bodyPr wrap="square" rtlCol="0">
            <a:spAutoFit/>
          </a:body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40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No formal training in place to adequately prepare certified registered nurse anesthetists (CRNAs) for their role as preceptors.</a:t>
            </a:r>
          </a:p>
          <a:p>
            <a:pPr marR="0" lvl="0" algn="l" defTabSz="685800" rtl="0" eaLnBrk="1" fontAlgn="auto" latinLnBrk="0" hangingPunct="1">
              <a:lnSpc>
                <a:spcPct val="90000"/>
              </a:lnSpc>
              <a:spcBef>
                <a:spcPts val="750"/>
              </a:spcBef>
              <a:spcAft>
                <a:spcPts val="0"/>
              </a:spcAft>
              <a:buClrTx/>
              <a:buSzTx/>
              <a:tabLst/>
              <a:defRPr/>
            </a:pPr>
            <a:endParaRPr kumimoji="0" lang="en-US" sz="36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7" name="TextBox 16">
            <a:extLst>
              <a:ext uri="{FF2B5EF4-FFF2-40B4-BE49-F238E27FC236}">
                <a16:creationId xmlns:a16="http://schemas.microsoft.com/office/drawing/2014/main" id="{86BD6E1B-356C-9B89-1915-386BB567A111}"/>
              </a:ext>
            </a:extLst>
          </p:cNvPr>
          <p:cNvSpPr txBox="1"/>
          <p:nvPr/>
        </p:nvSpPr>
        <p:spPr>
          <a:xfrm>
            <a:off x="14892044" y="9681037"/>
            <a:ext cx="7904291" cy="1107996"/>
          </a:xfrm>
          <a:prstGeom prst="rect">
            <a:avLst/>
          </a:prstGeom>
          <a:noFill/>
        </p:spPr>
        <p:txBody>
          <a:bodyPr wrap="square" rtlCol="0">
            <a:spAutoFit/>
          </a:bodyPr>
          <a:lstStyle/>
          <a:p>
            <a:pPr algn="ctr"/>
            <a:r>
              <a:rPr lang="en-US" sz="6600" b="1" dirty="0">
                <a:latin typeface="Times New Roman" panose="02020603050405020304" pitchFamily="18" charset="0"/>
                <a:cs typeface="Times New Roman" panose="02020603050405020304" pitchFamily="18" charset="0"/>
              </a:rPr>
              <a:t>PICO Question</a:t>
            </a:r>
          </a:p>
        </p:txBody>
      </p:sp>
      <p:sp>
        <p:nvSpPr>
          <p:cNvPr id="19" name="TextBox 18">
            <a:extLst>
              <a:ext uri="{FF2B5EF4-FFF2-40B4-BE49-F238E27FC236}">
                <a16:creationId xmlns:a16="http://schemas.microsoft.com/office/drawing/2014/main" id="{1EACC421-8FE1-56AE-9A8E-5D9F3DC8A51E}"/>
              </a:ext>
            </a:extLst>
          </p:cNvPr>
          <p:cNvSpPr txBox="1"/>
          <p:nvPr/>
        </p:nvSpPr>
        <p:spPr>
          <a:xfrm>
            <a:off x="15711773" y="16407226"/>
            <a:ext cx="7979473" cy="2423612"/>
          </a:xfrm>
          <a:prstGeom prst="rect">
            <a:avLst/>
          </a:prstGeom>
          <a:noFill/>
        </p:spPr>
        <p:txBody>
          <a:bodyPr wrap="square" rtlCol="0">
            <a:spAutoFit/>
          </a:bodyPr>
          <a:lstStyle/>
          <a:p>
            <a:r>
              <a:rPr lang="en-US" sz="6600" b="1" dirty="0">
                <a:latin typeface="Times New Roman" panose="02020603050405020304" pitchFamily="18" charset="0"/>
                <a:cs typeface="Times New Roman" panose="02020603050405020304" pitchFamily="18" charset="0"/>
              </a:rPr>
              <a:t>Project Objectives</a:t>
            </a:r>
          </a:p>
          <a:p>
            <a:endParaRPr lang="en-US" dirty="0"/>
          </a:p>
        </p:txBody>
      </p:sp>
      <p:sp>
        <p:nvSpPr>
          <p:cNvPr id="20" name="TextBox 19">
            <a:extLst>
              <a:ext uri="{FF2B5EF4-FFF2-40B4-BE49-F238E27FC236}">
                <a16:creationId xmlns:a16="http://schemas.microsoft.com/office/drawing/2014/main" id="{958CD105-8767-FB8A-3B27-44E1FDEB74B2}"/>
              </a:ext>
            </a:extLst>
          </p:cNvPr>
          <p:cNvSpPr txBox="1"/>
          <p:nvPr/>
        </p:nvSpPr>
        <p:spPr>
          <a:xfrm>
            <a:off x="15842970" y="17619032"/>
            <a:ext cx="6913862" cy="15442561"/>
          </a:xfrm>
          <a:prstGeom prst="rect">
            <a:avLst/>
          </a:prstGeom>
          <a:noFill/>
        </p:spPr>
        <p:txBody>
          <a:bodyPr wrap="square" rtlCol="0">
            <a:spAutoFit/>
          </a:bodyPr>
          <a:lstStyle/>
          <a:p>
            <a:pPr indent="457200"/>
            <a:r>
              <a:rPr lang="en-US" sz="4000" dirty="0">
                <a:effectLst/>
                <a:latin typeface="Times New Roman" panose="02020603050405020304" pitchFamily="18" charset="0"/>
                <a:ea typeface="Times New Roman" panose="02020603050405020304" pitchFamily="18" charset="0"/>
                <a:cs typeface="Times New Roman" panose="02020603050405020304" pitchFamily="18" charset="0"/>
              </a:rPr>
              <a:t>1) Perform a systematic review of the literature review to identify best practices in developing an evidence based CRNA preceptor workshop</a:t>
            </a:r>
          </a:p>
          <a:p>
            <a:pPr marL="0" marR="0" indent="457200">
              <a:spcBef>
                <a:spcPts val="0"/>
              </a:spcBef>
              <a:spcAft>
                <a:spcPts val="0"/>
              </a:spcAft>
            </a:pPr>
            <a:endParaRPr lang="en-US" sz="4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457200">
              <a:spcBef>
                <a:spcPts val="0"/>
              </a:spcBef>
              <a:spcAft>
                <a:spcPts val="0"/>
              </a:spcAft>
            </a:pPr>
            <a:r>
              <a:rPr lang="en-US" sz="4000" dirty="0">
                <a:effectLst/>
                <a:latin typeface="Times New Roman" panose="02020603050405020304" pitchFamily="18" charset="0"/>
                <a:ea typeface="Times New Roman" panose="02020603050405020304" pitchFamily="18" charset="0"/>
                <a:cs typeface="Times New Roman" panose="02020603050405020304" pitchFamily="18" charset="0"/>
              </a:rPr>
              <a:t> 2) Develop an in-person evidence-based preceptorship workshop for CRNAs at a level 1 trauma center</a:t>
            </a:r>
          </a:p>
          <a:p>
            <a:pPr marL="0" marR="0" indent="457200">
              <a:spcBef>
                <a:spcPts val="0"/>
              </a:spcBef>
              <a:spcAft>
                <a:spcPts val="0"/>
              </a:spcAft>
            </a:pPr>
            <a:endParaRPr lang="en-US" sz="4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spcBef>
                <a:spcPts val="0"/>
              </a:spcBef>
              <a:spcAft>
                <a:spcPts val="0"/>
              </a:spcAft>
            </a:pPr>
            <a:r>
              <a:rPr lang="en-US" sz="4000" dirty="0">
                <a:effectLst/>
                <a:latin typeface="Times New Roman" panose="02020603050405020304" pitchFamily="18" charset="0"/>
                <a:ea typeface="Times New Roman" panose="02020603050405020304" pitchFamily="18" charset="0"/>
                <a:cs typeface="Times New Roman" panose="02020603050405020304" pitchFamily="18" charset="0"/>
              </a:rPr>
              <a:t> 3) Develop a method to monitor CRNA confidence, preparedness, and preceptor teaching knowledge regarding preceptorship before and after preceptor workshop.</a:t>
            </a:r>
          </a:p>
          <a:p>
            <a:pPr marL="0" marR="0" indent="457200">
              <a:spcBef>
                <a:spcPts val="0"/>
              </a:spcBef>
              <a:spcAft>
                <a:spcPts val="0"/>
              </a:spcAft>
            </a:pPr>
            <a:endParaRPr lang="en-US" sz="40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457200">
              <a:spcBef>
                <a:spcPts val="0"/>
              </a:spcBef>
              <a:spcAft>
                <a:spcPts val="0"/>
              </a:spcAft>
            </a:pPr>
            <a:r>
              <a:rPr lang="en-US" sz="4000" dirty="0">
                <a:effectLst/>
                <a:latin typeface="Times New Roman" panose="02020603050405020304" pitchFamily="18" charset="0"/>
                <a:ea typeface="Times New Roman" panose="02020603050405020304" pitchFamily="18" charset="0"/>
                <a:cs typeface="Times New Roman" panose="02020603050405020304" pitchFamily="18" charset="0"/>
              </a:rPr>
              <a:t> 4) Develop a comprehensive plan to adjust the workshop if outcomes are undesirable or insufficient. </a:t>
            </a:r>
          </a:p>
          <a:p>
            <a:pPr marL="0" marR="0" indent="457200">
              <a:spcBef>
                <a:spcPts val="0"/>
              </a:spcBef>
              <a:spcAft>
                <a:spcPts val="0"/>
              </a:spcAft>
            </a:pPr>
            <a:endParaRPr lang="en-US" sz="3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
        <p:nvSpPr>
          <p:cNvPr id="21" name="TextBox 20">
            <a:extLst>
              <a:ext uri="{FF2B5EF4-FFF2-40B4-BE49-F238E27FC236}">
                <a16:creationId xmlns:a16="http://schemas.microsoft.com/office/drawing/2014/main" id="{7B4051B9-FAD4-50FF-7F27-259F1E86FDCA}"/>
              </a:ext>
            </a:extLst>
          </p:cNvPr>
          <p:cNvSpPr txBox="1"/>
          <p:nvPr/>
        </p:nvSpPr>
        <p:spPr>
          <a:xfrm>
            <a:off x="15607939" y="10917857"/>
            <a:ext cx="7329716" cy="6240042"/>
          </a:xfrm>
          <a:prstGeom prst="rect">
            <a:avLst/>
          </a:prstGeom>
          <a:noFill/>
        </p:spPr>
        <p:txBody>
          <a:bodyPr wrap="square" rtlCol="0">
            <a:spAutoFit/>
          </a:bodyPr>
          <a:lstStyle/>
          <a:p>
            <a:pPr marL="285750" indent="-285750">
              <a:buFont typeface="Arial" panose="020B0604020202020204" pitchFamily="34" charset="0"/>
              <a:buChar char="•"/>
            </a:pPr>
            <a:r>
              <a:rPr lang="en-US" sz="4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For CRNAs precepting nurse anesthesia students, how does the utilization of an evidenced-based preceptor training workshop, compared with no preceptor training effect CRNA confidence, preparedness, and preceptor teaching knowledge?</a:t>
            </a:r>
          </a:p>
          <a:p>
            <a:endParaRPr lang="en-US" dirty="0"/>
          </a:p>
        </p:txBody>
      </p:sp>
      <p:pic>
        <p:nvPicPr>
          <p:cNvPr id="23" name="image1.png">
            <a:extLst>
              <a:ext uri="{FF2B5EF4-FFF2-40B4-BE49-F238E27FC236}">
                <a16:creationId xmlns:a16="http://schemas.microsoft.com/office/drawing/2014/main" id="{E8E0C183-8F47-18E8-4DFE-D03C9A6EB5E8}"/>
              </a:ext>
            </a:extLst>
          </p:cNvPr>
          <p:cNvPicPr/>
          <p:nvPr/>
        </p:nvPicPr>
        <p:blipFill>
          <a:blip r:embed="rId5"/>
          <a:srcRect/>
          <a:stretch>
            <a:fillRect/>
          </a:stretch>
        </p:blipFill>
        <p:spPr>
          <a:xfrm>
            <a:off x="23268683" y="7026480"/>
            <a:ext cx="12470240" cy="7137718"/>
          </a:xfrm>
          <a:prstGeom prst="rect">
            <a:avLst/>
          </a:prstGeom>
          <a:ln/>
        </p:spPr>
      </p:pic>
      <p:sp>
        <p:nvSpPr>
          <p:cNvPr id="25" name="TextBox 24">
            <a:extLst>
              <a:ext uri="{FF2B5EF4-FFF2-40B4-BE49-F238E27FC236}">
                <a16:creationId xmlns:a16="http://schemas.microsoft.com/office/drawing/2014/main" id="{8124EEAE-3FD1-5D44-62EB-5787344815F7}"/>
              </a:ext>
            </a:extLst>
          </p:cNvPr>
          <p:cNvSpPr txBox="1"/>
          <p:nvPr/>
        </p:nvSpPr>
        <p:spPr>
          <a:xfrm>
            <a:off x="23348962" y="14335087"/>
            <a:ext cx="6799527" cy="2423612"/>
          </a:xfrm>
          <a:prstGeom prst="rect">
            <a:avLst/>
          </a:prstGeom>
          <a:noFill/>
        </p:spPr>
        <p:txBody>
          <a:bodyPr wrap="square" rtlCol="0">
            <a:spAutoFit/>
          </a:bodyPr>
          <a:lstStyle/>
          <a:p>
            <a:r>
              <a:rPr lang="en-US" sz="2400" b="1" i="1" dirty="0">
                <a:effectLst/>
                <a:latin typeface="Times New Roman" panose="02020603050405020304" pitchFamily="18" charset="0"/>
                <a:ea typeface="Times New Roman" panose="02020603050405020304" pitchFamily="18" charset="0"/>
              </a:rPr>
              <a:t>Figure 1. Russwurm and Larrabee Model for Evidence-Based Practice</a:t>
            </a:r>
            <a:r>
              <a:rPr lang="en-US" sz="2400" b="1" dirty="0">
                <a:effectLst/>
                <a:latin typeface="Times New Roman" panose="02020603050405020304" pitchFamily="18" charset="0"/>
                <a:ea typeface="Times New Roman" panose="02020603050405020304" pitchFamily="18" charset="0"/>
              </a:rPr>
              <a:t>   (Russwurm &amp; Larrabee, 1999)</a:t>
            </a:r>
            <a:endParaRPr lang="en-US" sz="2400" b="1" dirty="0">
              <a:effectLst/>
              <a:latin typeface="Calibri" panose="020F0502020204030204" pitchFamily="34" charset="0"/>
              <a:ea typeface="Calibri" panose="020F0502020204030204" pitchFamily="34" charset="0"/>
            </a:endParaRPr>
          </a:p>
          <a:p>
            <a:endParaRPr lang="en-US" dirty="0"/>
          </a:p>
        </p:txBody>
      </p:sp>
      <p:sp>
        <p:nvSpPr>
          <p:cNvPr id="27" name="TextBox 26">
            <a:extLst>
              <a:ext uri="{FF2B5EF4-FFF2-40B4-BE49-F238E27FC236}">
                <a16:creationId xmlns:a16="http://schemas.microsoft.com/office/drawing/2014/main" id="{E08FB42D-4C4B-DE3C-9AE0-20656E3DD4AE}"/>
              </a:ext>
            </a:extLst>
          </p:cNvPr>
          <p:cNvSpPr txBox="1"/>
          <p:nvPr/>
        </p:nvSpPr>
        <p:spPr>
          <a:xfrm>
            <a:off x="39099925" y="13799696"/>
            <a:ext cx="8703542" cy="1107996"/>
          </a:xfrm>
          <a:prstGeom prst="rect">
            <a:avLst/>
          </a:prstGeom>
          <a:noFill/>
        </p:spPr>
        <p:txBody>
          <a:bodyPr wrap="square" rtlCol="0">
            <a:spAutoFit/>
          </a:bodyPr>
          <a:lstStyle/>
          <a:p>
            <a:r>
              <a:rPr lang="en-US" sz="6600" b="1" dirty="0">
                <a:latin typeface="Times New Roman" panose="02020603050405020304" pitchFamily="18" charset="0"/>
                <a:cs typeface="Times New Roman" panose="02020603050405020304" pitchFamily="18" charset="0"/>
              </a:rPr>
              <a:t>Project Timeline</a:t>
            </a:r>
          </a:p>
        </p:txBody>
      </p:sp>
      <p:pic>
        <p:nvPicPr>
          <p:cNvPr id="30" name="Picture 29" descr="Chart&#10;&#10;Description automatically generated with medium confidence">
            <a:extLst>
              <a:ext uri="{FF2B5EF4-FFF2-40B4-BE49-F238E27FC236}">
                <a16:creationId xmlns:a16="http://schemas.microsoft.com/office/drawing/2014/main" id="{A1210EC1-EE8F-68BF-5177-D4D04CA1DC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482289" y="15554327"/>
            <a:ext cx="13058812" cy="7007961"/>
          </a:xfrm>
          <a:prstGeom prst="rect">
            <a:avLst/>
          </a:prstGeom>
          <a:solidFill>
            <a:srgbClr val="00B0F0"/>
          </a:solidFill>
        </p:spPr>
      </p:pic>
      <p:sp>
        <p:nvSpPr>
          <p:cNvPr id="37" name="TextBox 36">
            <a:extLst>
              <a:ext uri="{FF2B5EF4-FFF2-40B4-BE49-F238E27FC236}">
                <a16:creationId xmlns:a16="http://schemas.microsoft.com/office/drawing/2014/main" id="{ECC1FF7E-4F95-4407-D974-B83628C8DD18}"/>
              </a:ext>
            </a:extLst>
          </p:cNvPr>
          <p:cNvSpPr txBox="1"/>
          <p:nvPr/>
        </p:nvSpPr>
        <p:spPr>
          <a:xfrm>
            <a:off x="24562524" y="15531693"/>
            <a:ext cx="12365072" cy="2123658"/>
          </a:xfrm>
          <a:prstGeom prst="rect">
            <a:avLst/>
          </a:prstGeom>
          <a:noFill/>
        </p:spPr>
        <p:txBody>
          <a:bodyPr wrap="square" rtlCol="0">
            <a:spAutoFit/>
          </a:bodyPr>
          <a:lstStyle/>
          <a:p>
            <a:r>
              <a:rPr lang="en-US" sz="6600" b="1" dirty="0">
                <a:latin typeface="Times New Roman" panose="02020603050405020304" pitchFamily="18" charset="0"/>
                <a:cs typeface="Times New Roman" panose="02020603050405020304" pitchFamily="18" charset="0"/>
              </a:rPr>
              <a:t>Implementation- CRNA Preceptor Workshop</a:t>
            </a:r>
          </a:p>
        </p:txBody>
      </p:sp>
      <p:sp>
        <p:nvSpPr>
          <p:cNvPr id="39" name="TextBox 38">
            <a:extLst>
              <a:ext uri="{FF2B5EF4-FFF2-40B4-BE49-F238E27FC236}">
                <a16:creationId xmlns:a16="http://schemas.microsoft.com/office/drawing/2014/main" id="{8A51C65F-F3B9-7A58-F9B3-E3359C29B244}"/>
              </a:ext>
            </a:extLst>
          </p:cNvPr>
          <p:cNvSpPr txBox="1"/>
          <p:nvPr/>
        </p:nvSpPr>
        <p:spPr>
          <a:xfrm>
            <a:off x="35927535" y="6932958"/>
            <a:ext cx="13986479" cy="6247864"/>
          </a:xfrm>
          <a:prstGeom prst="rect">
            <a:avLst/>
          </a:prstGeom>
          <a:noFill/>
        </p:spPr>
        <p:txBody>
          <a:bodyPr wrap="square" rtlCol="0">
            <a:spAutoFit/>
          </a:bodyPr>
          <a:lstStyle/>
          <a:p>
            <a:pPr marL="457200" indent="-4572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Compare pre-workshop survey scores to post-workshop survey scores to assess for increase or decrease in Likert scale items</a:t>
            </a:r>
          </a:p>
          <a:p>
            <a:endParaRPr lang="en-US" sz="40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Quantitative data from both surveys will be analyzed by comparing mean scores to assess trends in the pre-identified outcomes </a:t>
            </a:r>
          </a:p>
          <a:p>
            <a:endParaRPr lang="en-US" sz="40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Qualitative data analyzing patterns and themes will provide topic suggestions for future workshops and valuable feedback about the training </a:t>
            </a:r>
          </a:p>
        </p:txBody>
      </p:sp>
      <p:sp>
        <p:nvSpPr>
          <p:cNvPr id="43" name="TextBox 42">
            <a:extLst>
              <a:ext uri="{FF2B5EF4-FFF2-40B4-BE49-F238E27FC236}">
                <a16:creationId xmlns:a16="http://schemas.microsoft.com/office/drawing/2014/main" id="{D5613007-E8B0-6461-0EC6-D24D047ADB92}"/>
              </a:ext>
            </a:extLst>
          </p:cNvPr>
          <p:cNvSpPr txBox="1"/>
          <p:nvPr/>
        </p:nvSpPr>
        <p:spPr>
          <a:xfrm>
            <a:off x="23514660" y="17898195"/>
            <a:ext cx="11527263" cy="12095619"/>
          </a:xfrm>
          <a:prstGeom prst="rect">
            <a:avLst/>
          </a:prstGeom>
          <a:noFill/>
        </p:spPr>
        <p:txBody>
          <a:bodyPr wrap="square" rtlCol="0">
            <a:spAutoFit/>
          </a:bodyPr>
          <a:lstStyle/>
          <a:p>
            <a:pPr marL="1143000" indent="-11430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Hour long workshop during a monthly staff meeting</a:t>
            </a:r>
          </a:p>
          <a:p>
            <a:pPr marL="1143000" indent="-1143000">
              <a:buFont typeface="Arial" panose="020B0604020202020204" pitchFamily="34" charset="0"/>
              <a:buChar char="•"/>
            </a:pPr>
            <a:endParaRPr lang="en-US" sz="4000" dirty="0">
              <a:latin typeface="Times New Roman" panose="02020603050405020304" pitchFamily="18" charset="0"/>
              <a:cs typeface="Times New Roman" panose="02020603050405020304" pitchFamily="18" charset="0"/>
            </a:endParaRPr>
          </a:p>
          <a:p>
            <a:pPr marL="1143000" indent="-11430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Led by Clinical educators and chief CRNA</a:t>
            </a:r>
          </a:p>
          <a:p>
            <a:pPr marL="1143000" indent="-1143000">
              <a:buFont typeface="Arial" panose="020B0604020202020204" pitchFamily="34" charset="0"/>
              <a:buChar char="•"/>
            </a:pPr>
            <a:endParaRPr lang="en-US" sz="4000" dirty="0">
              <a:latin typeface="Times New Roman" panose="02020603050405020304" pitchFamily="18" charset="0"/>
              <a:cs typeface="Times New Roman" panose="02020603050405020304" pitchFamily="18" charset="0"/>
            </a:endParaRPr>
          </a:p>
          <a:p>
            <a:pPr marL="1143000" indent="-11430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Format: PowerPoint, open discussion, role play/act.</a:t>
            </a:r>
          </a:p>
          <a:p>
            <a:endParaRPr lang="en-US" sz="4000" dirty="0">
              <a:latin typeface="Times New Roman" panose="02020603050405020304" pitchFamily="18" charset="0"/>
              <a:cs typeface="Times New Roman" panose="02020603050405020304" pitchFamily="18" charset="0"/>
            </a:endParaRPr>
          </a:p>
          <a:p>
            <a:pPr marL="1143000" indent="-1143000">
              <a:buFont typeface="Arial" panose="020B0604020202020204" pitchFamily="34" charset="0"/>
              <a:buChar char="•"/>
            </a:pPr>
            <a:r>
              <a:rPr lang="en-US" sz="4000" dirty="0">
                <a:latin typeface="Times New Roman" panose="02020603050405020304" pitchFamily="18" charset="0"/>
                <a:cs typeface="Times New Roman" panose="02020603050405020304" pitchFamily="18" charset="0"/>
              </a:rPr>
              <a:t>Themes/topics: </a:t>
            </a:r>
          </a:p>
          <a:p>
            <a:pPr lvl="1"/>
            <a:r>
              <a:rPr lang="en-US" sz="4000" dirty="0">
                <a:latin typeface="Times New Roman" panose="02020603050405020304" pitchFamily="18" charset="0"/>
                <a:cs typeface="Times New Roman" panose="02020603050405020304" pitchFamily="18" charset="0"/>
              </a:rPr>
              <a:t>- Role and Responsibilities of CRNA Preceptor</a:t>
            </a:r>
          </a:p>
          <a:p>
            <a:pPr lvl="1"/>
            <a:r>
              <a:rPr lang="en-US" sz="4000" dirty="0">
                <a:latin typeface="Times New Roman" panose="02020603050405020304" pitchFamily="18" charset="0"/>
                <a:cs typeface="Times New Roman" panose="02020603050405020304" pitchFamily="18" charset="0"/>
              </a:rPr>
              <a:t>- Learning and Teaching styles</a:t>
            </a:r>
          </a:p>
          <a:p>
            <a:pPr lvl="1"/>
            <a:r>
              <a:rPr lang="en-US" sz="4000" dirty="0">
                <a:latin typeface="Times New Roman" panose="02020603050405020304" pitchFamily="18" charset="0"/>
                <a:cs typeface="Times New Roman" panose="02020603050405020304" pitchFamily="18" charset="0"/>
              </a:rPr>
              <a:t>- Managing conflict</a:t>
            </a:r>
          </a:p>
          <a:p>
            <a:pPr lvl="1"/>
            <a:r>
              <a:rPr lang="en-US" sz="4000" dirty="0">
                <a:latin typeface="Times New Roman" panose="02020603050405020304" pitchFamily="18" charset="0"/>
                <a:cs typeface="Times New Roman" panose="02020603050405020304" pitchFamily="18" charset="0"/>
              </a:rPr>
              <a:t>- Educational Time-Out (ETO) and the Gather Analyze Summarize (GAS) debriefing tool.</a:t>
            </a:r>
          </a:p>
          <a:p>
            <a:pPr marL="3161527" lvl="1" indent="-1143000">
              <a:buFont typeface="Arial" panose="020B0604020202020204" pitchFamily="34" charset="0"/>
              <a:buChar char="•"/>
            </a:pPr>
            <a:endParaRPr lang="en-US" sz="3600" dirty="0">
              <a:latin typeface="Times New Roman" panose="02020603050405020304" pitchFamily="18" charset="0"/>
              <a:cs typeface="Times New Roman" panose="02020603050405020304" pitchFamily="18" charset="0"/>
            </a:endParaRPr>
          </a:p>
          <a:p>
            <a:pPr marL="2475727" lvl="1" indent="-457200">
              <a:buFont typeface="Arial" panose="020B0604020202020204" pitchFamily="34" charset="0"/>
              <a:buChar char="•"/>
            </a:pPr>
            <a:endParaRPr lang="en-US" sz="3600" dirty="0">
              <a:latin typeface="Times New Roman" panose="02020603050405020304" pitchFamily="18" charset="0"/>
              <a:cs typeface="Times New Roman" panose="02020603050405020304" pitchFamily="18" charset="0"/>
            </a:endParaRPr>
          </a:p>
          <a:p>
            <a:pPr marL="3161527" lvl="1" indent="-1143000">
              <a:buFont typeface="Arial" panose="020B0604020202020204" pitchFamily="34" charset="0"/>
              <a:buChar char="•"/>
            </a:pPr>
            <a:endParaRPr lang="en-US" sz="3600" dirty="0">
              <a:latin typeface="Times New Roman" panose="02020603050405020304" pitchFamily="18" charset="0"/>
              <a:cs typeface="Times New Roman" panose="02020603050405020304" pitchFamily="18" charset="0"/>
            </a:endParaRPr>
          </a:p>
          <a:p>
            <a:pPr marL="3161527" lvl="1" indent="-1143000">
              <a:buFont typeface="Arial" panose="020B0604020202020204" pitchFamily="34" charset="0"/>
              <a:buChar char="•"/>
            </a:pPr>
            <a:endParaRPr lang="en-US" sz="3200" dirty="0">
              <a:latin typeface="Times New Roman" panose="02020603050405020304" pitchFamily="18" charset="0"/>
              <a:cs typeface="Times New Roman" panose="02020603050405020304" pitchFamily="18" charset="0"/>
            </a:endParaRPr>
          </a:p>
        </p:txBody>
      </p:sp>
      <p:sp>
        <p:nvSpPr>
          <p:cNvPr id="60" name="TextBox 59">
            <a:extLst>
              <a:ext uri="{FF2B5EF4-FFF2-40B4-BE49-F238E27FC236}">
                <a16:creationId xmlns:a16="http://schemas.microsoft.com/office/drawing/2014/main" id="{E5301323-11AB-7774-5FCE-77CCB17C656D}"/>
              </a:ext>
            </a:extLst>
          </p:cNvPr>
          <p:cNvSpPr txBox="1"/>
          <p:nvPr/>
        </p:nvSpPr>
        <p:spPr>
          <a:xfrm>
            <a:off x="36602544" y="23758924"/>
            <a:ext cx="8552380" cy="2331279"/>
          </a:xfrm>
          <a:prstGeom prst="rect">
            <a:avLst/>
          </a:prstGeom>
          <a:noFill/>
        </p:spPr>
        <p:txBody>
          <a:bodyPr wrap="square" rtlCol="0">
            <a:spAutoFit/>
          </a:bodyPr>
          <a:lstStyle/>
          <a:p>
            <a:r>
              <a:rPr lang="en-US" sz="6600" b="1" dirty="0">
                <a:latin typeface="Times New Roman" panose="02020603050405020304" pitchFamily="18" charset="0"/>
                <a:cs typeface="Times New Roman" panose="02020603050405020304" pitchFamily="18" charset="0"/>
              </a:rPr>
              <a:t>Conclusion</a:t>
            </a:r>
          </a:p>
          <a:p>
            <a:endParaRPr lang="en-US" dirty="0"/>
          </a:p>
        </p:txBody>
      </p:sp>
      <p:sp>
        <p:nvSpPr>
          <p:cNvPr id="65" name="TextBox 64">
            <a:extLst>
              <a:ext uri="{FF2B5EF4-FFF2-40B4-BE49-F238E27FC236}">
                <a16:creationId xmlns:a16="http://schemas.microsoft.com/office/drawing/2014/main" id="{FB41CDD7-2D8D-AF0D-47D8-EEBB293D38BC}"/>
              </a:ext>
            </a:extLst>
          </p:cNvPr>
          <p:cNvSpPr txBox="1"/>
          <p:nvPr/>
        </p:nvSpPr>
        <p:spPr>
          <a:xfrm>
            <a:off x="36021196" y="24414744"/>
            <a:ext cx="10583979" cy="6186309"/>
          </a:xfrm>
          <a:prstGeom prst="rect">
            <a:avLst/>
          </a:prstGeom>
          <a:noFill/>
        </p:spPr>
        <p:txBody>
          <a:bodyPr wrap="square" rtlCol="0">
            <a:spAutoFit/>
          </a:bodyPr>
          <a:lstStyle/>
          <a:p>
            <a:endParaRPr lang="en-US" sz="4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4400" dirty="0">
                <a:effectLst/>
                <a:latin typeface="Times New Roman" panose="02020603050405020304" pitchFamily="18" charset="0"/>
                <a:ea typeface="Times New Roman" panose="02020603050405020304" pitchFamily="18" charset="0"/>
                <a:cs typeface="Times New Roman" panose="02020603050405020304" pitchFamily="18" charset="0"/>
              </a:rPr>
              <a:t>Insufficient education and preparation impairs a CRNA preceptors' ability to effectively teach new learners in the clinical setting</a:t>
            </a:r>
            <a:r>
              <a:rPr lang="en-US" sz="4400" dirty="0">
                <a:effectLst/>
                <a:latin typeface="Times New Roman" panose="02020603050405020304" pitchFamily="18" charset="0"/>
                <a:cs typeface="Times New Roman" panose="02020603050405020304" pitchFamily="18" charset="0"/>
              </a:rPr>
              <a:t> </a:t>
            </a:r>
          </a:p>
          <a:p>
            <a:endParaRPr lang="en-US" sz="4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4400" dirty="0">
                <a:effectLst/>
                <a:latin typeface="Times New Roman" panose="02020603050405020304" pitchFamily="18" charset="0"/>
                <a:ea typeface="Times New Roman" panose="02020603050405020304" pitchFamily="18" charset="0"/>
                <a:cs typeface="Times New Roman" panose="02020603050405020304" pitchFamily="18" charset="0"/>
              </a:rPr>
              <a:t>The literature suggests providing preceptors formal training improves outcomes for all involved, especially the preceptor </a:t>
            </a:r>
            <a:endParaRPr lang="en-US" sz="4400" dirty="0">
              <a:latin typeface="Times New Roman" panose="02020603050405020304" pitchFamily="18" charset="0"/>
              <a:cs typeface="Times New Roman" panose="02020603050405020304" pitchFamily="18" charset="0"/>
            </a:endParaRPr>
          </a:p>
        </p:txBody>
      </p:sp>
      <p:pic>
        <p:nvPicPr>
          <p:cNvPr id="73" name="Picture 72" descr="Qr code&#10;&#10;Description automatically generated">
            <a:extLst>
              <a:ext uri="{FF2B5EF4-FFF2-40B4-BE49-F238E27FC236}">
                <a16:creationId xmlns:a16="http://schemas.microsoft.com/office/drawing/2014/main" id="{73CCCA2B-4688-F0A5-027C-1CE2765C7E3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842501" y="25675338"/>
            <a:ext cx="2203192" cy="2838275"/>
          </a:xfrm>
          <a:prstGeom prst="rect">
            <a:avLst/>
          </a:prstGeom>
        </p:spPr>
      </p:pic>
      <p:cxnSp>
        <p:nvCxnSpPr>
          <p:cNvPr id="83" name="Straight Connector 82">
            <a:extLst>
              <a:ext uri="{FF2B5EF4-FFF2-40B4-BE49-F238E27FC236}">
                <a16:creationId xmlns:a16="http://schemas.microsoft.com/office/drawing/2014/main" id="{9F21A2BF-6FBC-D1CE-51F5-581196A0FE70}"/>
              </a:ext>
            </a:extLst>
          </p:cNvPr>
          <p:cNvCxnSpPr>
            <a:cxnSpLocks/>
          </p:cNvCxnSpPr>
          <p:nvPr/>
        </p:nvCxnSpPr>
        <p:spPr>
          <a:xfrm flipV="1">
            <a:off x="47652710" y="27178923"/>
            <a:ext cx="150757" cy="116695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96" name="Picture 95" descr="Qr code&#10;&#10;Description automatically generated">
            <a:extLst>
              <a:ext uri="{FF2B5EF4-FFF2-40B4-BE49-F238E27FC236}">
                <a16:creationId xmlns:a16="http://schemas.microsoft.com/office/drawing/2014/main" id="{D7FF50F3-BEA3-28F9-44E9-ABD2C0152AC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809522" y="28764113"/>
            <a:ext cx="1921196" cy="2459402"/>
          </a:xfrm>
          <a:prstGeom prst="rect">
            <a:avLst/>
          </a:prstGeom>
        </p:spPr>
      </p:pic>
      <p:sp>
        <p:nvSpPr>
          <p:cNvPr id="97" name="TextBox 96">
            <a:extLst>
              <a:ext uri="{FF2B5EF4-FFF2-40B4-BE49-F238E27FC236}">
                <a16:creationId xmlns:a16="http://schemas.microsoft.com/office/drawing/2014/main" id="{7CE2A329-8F6B-76E1-B31F-6553B9C1D86A}"/>
              </a:ext>
            </a:extLst>
          </p:cNvPr>
          <p:cNvSpPr txBox="1"/>
          <p:nvPr/>
        </p:nvSpPr>
        <p:spPr>
          <a:xfrm>
            <a:off x="23238599" y="28321557"/>
            <a:ext cx="8570923" cy="2308324"/>
          </a:xfrm>
          <a:prstGeom prst="rect">
            <a:avLst/>
          </a:prstGeom>
          <a:noFill/>
        </p:spPr>
        <p:txBody>
          <a:bodyPr wrap="square" rtlCol="0">
            <a:spAutoFit/>
          </a:bodyPr>
          <a:lstStyle/>
          <a:p>
            <a:r>
              <a:rPr lang="en-US" sz="7200" b="1" dirty="0">
                <a:latin typeface="Times New Roman" panose="02020603050405020304" pitchFamily="18" charset="0"/>
                <a:cs typeface="Times New Roman" panose="02020603050405020304" pitchFamily="18" charset="0"/>
              </a:rPr>
              <a:t>Pre &amp; Post Workshop Surveys</a:t>
            </a:r>
          </a:p>
        </p:txBody>
      </p:sp>
      <p:sp>
        <p:nvSpPr>
          <p:cNvPr id="2" name="TextBox 1">
            <a:extLst>
              <a:ext uri="{FF2B5EF4-FFF2-40B4-BE49-F238E27FC236}">
                <a16:creationId xmlns:a16="http://schemas.microsoft.com/office/drawing/2014/main" id="{E734318E-0FAF-957A-B8CF-018812129A6E}"/>
              </a:ext>
            </a:extLst>
          </p:cNvPr>
          <p:cNvSpPr txBox="1"/>
          <p:nvPr/>
        </p:nvSpPr>
        <p:spPr>
          <a:xfrm>
            <a:off x="18263776" y="4099224"/>
            <a:ext cx="23192133" cy="923330"/>
          </a:xfrm>
          <a:prstGeom prst="rect">
            <a:avLst/>
          </a:prstGeom>
          <a:noFill/>
        </p:spPr>
        <p:txBody>
          <a:bodyPr wrap="square" rtlCol="0">
            <a:spAutoFit/>
          </a:bodyPr>
          <a:lstStyle/>
          <a:p>
            <a:r>
              <a:rPr lang="en-US" sz="5400" i="1" dirty="0">
                <a:latin typeface="Times New Roman" panose="02020603050405020304" pitchFamily="18" charset="0"/>
                <a:cs typeface="Times New Roman" panose="02020603050405020304" pitchFamily="18" charset="0"/>
              </a:rPr>
              <a:t>Otterbein University – OhioHealth Grant Medical Center</a:t>
            </a:r>
            <a:endParaRPr lang="en-US" sz="5400" dirty="0"/>
          </a:p>
        </p:txBody>
      </p:sp>
      <mc:AlternateContent xmlns:mc="http://schemas.openxmlformats.org/markup-compatibility/2006" xmlns:p14="http://schemas.microsoft.com/office/powerpoint/2010/main">
        <mc:Choice Requires="p14">
          <p:contentPart p14:bwMode="auto" r:id="rId9">
            <p14:nvContentPartPr>
              <p14:cNvPr id="7" name="Ink 6">
                <a:extLst>
                  <a:ext uri="{FF2B5EF4-FFF2-40B4-BE49-F238E27FC236}">
                    <a16:creationId xmlns:a16="http://schemas.microsoft.com/office/drawing/2014/main" id="{EFC416B3-5BB5-DA21-7E3D-165CCDD6167E}"/>
                  </a:ext>
                </a:extLst>
              </p14:cNvPr>
              <p14:cNvContentPartPr/>
              <p14:nvPr/>
            </p14:nvContentPartPr>
            <p14:xfrm>
              <a:off x="-6397645" y="6857111"/>
              <a:ext cx="14760" cy="44280"/>
            </p14:xfrm>
          </p:contentPart>
        </mc:Choice>
        <mc:Fallback xmlns="">
          <p:pic>
            <p:nvPicPr>
              <p:cNvPr id="7" name="Ink 6">
                <a:extLst>
                  <a:ext uri="{FF2B5EF4-FFF2-40B4-BE49-F238E27FC236}">
                    <a16:creationId xmlns:a16="http://schemas.microsoft.com/office/drawing/2014/main" id="{EFC416B3-5BB5-DA21-7E3D-165CCDD6167E}"/>
                  </a:ext>
                </a:extLst>
              </p:cNvPr>
              <p:cNvPicPr/>
              <p:nvPr/>
            </p:nvPicPr>
            <p:blipFill>
              <a:blip r:embed="rId10"/>
              <a:stretch>
                <a:fillRect/>
              </a:stretch>
            </p:blipFill>
            <p:spPr>
              <a:xfrm>
                <a:off x="-6406285" y="6848111"/>
                <a:ext cx="32400" cy="619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1" name="Ink 10">
                <a:extLst>
                  <a:ext uri="{FF2B5EF4-FFF2-40B4-BE49-F238E27FC236}">
                    <a16:creationId xmlns:a16="http://schemas.microsoft.com/office/drawing/2014/main" id="{EC21FFF8-809E-2CC6-8075-FCF92BAAFC9E}"/>
                  </a:ext>
                </a:extLst>
              </p14:cNvPr>
              <p14:cNvContentPartPr/>
              <p14:nvPr/>
            </p14:nvContentPartPr>
            <p14:xfrm>
              <a:off x="40016795" y="7046111"/>
              <a:ext cx="360" cy="13680"/>
            </p14:xfrm>
          </p:contentPart>
        </mc:Choice>
        <mc:Fallback xmlns="">
          <p:pic>
            <p:nvPicPr>
              <p:cNvPr id="11" name="Ink 10">
                <a:extLst>
                  <a:ext uri="{FF2B5EF4-FFF2-40B4-BE49-F238E27FC236}">
                    <a16:creationId xmlns:a16="http://schemas.microsoft.com/office/drawing/2014/main" id="{EC21FFF8-809E-2CC6-8075-FCF92BAAFC9E}"/>
                  </a:ext>
                </a:extLst>
              </p:cNvPr>
              <p:cNvPicPr/>
              <p:nvPr/>
            </p:nvPicPr>
            <p:blipFill>
              <a:blip r:embed="rId12"/>
              <a:stretch>
                <a:fillRect/>
              </a:stretch>
            </p:blipFill>
            <p:spPr>
              <a:xfrm>
                <a:off x="40008155" y="7037471"/>
                <a:ext cx="18000" cy="313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3" name="Ink 12">
                <a:extLst>
                  <a:ext uri="{FF2B5EF4-FFF2-40B4-BE49-F238E27FC236}">
                    <a16:creationId xmlns:a16="http://schemas.microsoft.com/office/drawing/2014/main" id="{AD912560-BFAB-48A1-2303-A2CD2A0E5F94}"/>
                  </a:ext>
                </a:extLst>
              </p14:cNvPr>
              <p14:cNvContentPartPr/>
              <p14:nvPr/>
            </p14:nvContentPartPr>
            <p14:xfrm>
              <a:off x="40530155" y="8415191"/>
              <a:ext cx="360" cy="360"/>
            </p14:xfrm>
          </p:contentPart>
        </mc:Choice>
        <mc:Fallback xmlns="">
          <p:pic>
            <p:nvPicPr>
              <p:cNvPr id="13" name="Ink 12">
                <a:extLst>
                  <a:ext uri="{FF2B5EF4-FFF2-40B4-BE49-F238E27FC236}">
                    <a16:creationId xmlns:a16="http://schemas.microsoft.com/office/drawing/2014/main" id="{AD912560-BFAB-48A1-2303-A2CD2A0E5F94}"/>
                  </a:ext>
                </a:extLst>
              </p:cNvPr>
              <p:cNvPicPr/>
              <p:nvPr/>
            </p:nvPicPr>
            <p:blipFill>
              <a:blip r:embed="rId14"/>
              <a:stretch>
                <a:fillRect/>
              </a:stretch>
            </p:blipFill>
            <p:spPr>
              <a:xfrm>
                <a:off x="40521515" y="8406191"/>
                <a:ext cx="18000" cy="18000"/>
              </a:xfrm>
              <a:prstGeom prst="rect">
                <a:avLst/>
              </a:prstGeom>
            </p:spPr>
          </p:pic>
        </mc:Fallback>
      </mc:AlternateContent>
      <p:cxnSp>
        <p:nvCxnSpPr>
          <p:cNvPr id="6" name="Straight Connector 5">
            <a:extLst>
              <a:ext uri="{FF2B5EF4-FFF2-40B4-BE49-F238E27FC236}">
                <a16:creationId xmlns:a16="http://schemas.microsoft.com/office/drawing/2014/main" id="{06EC5C8B-C74F-D685-4E66-1915F2C98BEA}"/>
              </a:ext>
            </a:extLst>
          </p:cNvPr>
          <p:cNvCxnSpPr>
            <a:cxnSpLocks/>
          </p:cNvCxnSpPr>
          <p:nvPr/>
        </p:nvCxnSpPr>
        <p:spPr>
          <a:xfrm>
            <a:off x="7887793" y="5882762"/>
            <a:ext cx="0" cy="2534503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37F7EE3C-CEDE-EAB8-4269-02012151021B}"/>
              </a:ext>
            </a:extLst>
          </p:cNvPr>
          <p:cNvSpPr txBox="1"/>
          <p:nvPr/>
        </p:nvSpPr>
        <p:spPr>
          <a:xfrm>
            <a:off x="6584751" y="19466320"/>
            <a:ext cx="8778690" cy="1107996"/>
          </a:xfrm>
          <a:prstGeom prst="rect">
            <a:avLst/>
          </a:prstGeom>
          <a:noFill/>
        </p:spPr>
        <p:txBody>
          <a:bodyPr wrap="square" rtlCol="0">
            <a:spAutoFit/>
          </a:bodyPr>
          <a:lstStyle/>
          <a:p>
            <a:pPr algn="ctr"/>
            <a:r>
              <a:rPr lang="en-US" sz="6600" b="1" dirty="0">
                <a:latin typeface="Times New Roman" panose="02020603050405020304" pitchFamily="18" charset="0"/>
                <a:cs typeface="Times New Roman" panose="02020603050405020304" pitchFamily="18" charset="0"/>
              </a:rPr>
              <a:t>Significance</a:t>
            </a:r>
            <a:endParaRPr lang="en-US" sz="6600" dirty="0"/>
          </a:p>
        </p:txBody>
      </p:sp>
      <p:sp>
        <p:nvSpPr>
          <p:cNvPr id="18" name="TextBox 17">
            <a:extLst>
              <a:ext uri="{FF2B5EF4-FFF2-40B4-BE49-F238E27FC236}">
                <a16:creationId xmlns:a16="http://schemas.microsoft.com/office/drawing/2014/main" id="{302F24D8-F587-BB5C-E734-8E4BAB9A1446}"/>
              </a:ext>
            </a:extLst>
          </p:cNvPr>
          <p:cNvSpPr txBox="1"/>
          <p:nvPr/>
        </p:nvSpPr>
        <p:spPr>
          <a:xfrm>
            <a:off x="8192456" y="20944060"/>
            <a:ext cx="7345852" cy="11143948"/>
          </a:xfrm>
          <a:prstGeom prst="rect">
            <a:avLst/>
          </a:prstGeom>
          <a:noFill/>
        </p:spPr>
        <p:txBody>
          <a:bodyPr wrap="square" rtlCol="0">
            <a:spAutoFit/>
          </a:body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4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82% of CRNAs preceptors never received any formal training before instructing Student Registered Nurse Anesthetists</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US" sz="4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4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CRNAs who received no education prior to precepting stated a decrease of ability and confidence to face broad teaching-learning issues</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US" sz="4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4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Preceptors with effective teaching habits are paramount in nursing practice as they not only support new learners, but also provide constructive criticism and action plans when necessary </a:t>
            </a:r>
          </a:p>
          <a:p>
            <a:endParaRPr lang="en-US" dirty="0"/>
          </a:p>
        </p:txBody>
      </p:sp>
    </p:spTree>
    <p:extLst>
      <p:ext uri="{BB962C8B-B14F-4D97-AF65-F5344CB8AC3E}">
        <p14:creationId xmlns:p14="http://schemas.microsoft.com/office/powerpoint/2010/main" val="348187538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21643</TotalTime>
  <Words>726</Words>
  <Application>Microsoft Macintosh PowerPoint</Application>
  <PresentationFormat>Custom</PresentationFormat>
  <Paragraphs>67</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Otterbein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Chovan, John</dc:creator>
  <cp:lastModifiedBy>Microsoft Office User</cp:lastModifiedBy>
  <cp:revision>41</cp:revision>
  <dcterms:created xsi:type="dcterms:W3CDTF">2014-10-09T18:51:19Z</dcterms:created>
  <dcterms:modified xsi:type="dcterms:W3CDTF">2023-04-21T00:27:38Z</dcterms:modified>
</cp:coreProperties>
</file>