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Lst>
  <p:notesMasterIdLst>
    <p:notesMasterId r:id="rId3"/>
  </p:notesMasterIdLst>
  <p:sldIdLst>
    <p:sldId id="256" r:id="rId2"/>
  </p:sldIdLst>
  <p:sldSz cx="43891200" cy="32918400"/>
  <p:notesSz cx="7010400" cy="9236075"/>
  <p:defaultTextStyle>
    <a:defPPr>
      <a:defRPr lang="en-US"/>
    </a:defPPr>
    <a:lvl1pPr marL="0" algn="l" defTabSz="3686861" rtl="0" eaLnBrk="1" latinLnBrk="0" hangingPunct="1">
      <a:defRPr sz="7258" kern="1200">
        <a:solidFill>
          <a:schemeClr val="tx1"/>
        </a:solidFill>
        <a:latin typeface="+mn-lt"/>
        <a:ea typeface="+mn-ea"/>
        <a:cs typeface="+mn-cs"/>
      </a:defRPr>
    </a:lvl1pPr>
    <a:lvl2pPr marL="1843430" algn="l" defTabSz="3686861" rtl="0" eaLnBrk="1" latinLnBrk="0" hangingPunct="1">
      <a:defRPr sz="7258" kern="1200">
        <a:solidFill>
          <a:schemeClr val="tx1"/>
        </a:solidFill>
        <a:latin typeface="+mn-lt"/>
        <a:ea typeface="+mn-ea"/>
        <a:cs typeface="+mn-cs"/>
      </a:defRPr>
    </a:lvl2pPr>
    <a:lvl3pPr marL="3686861" algn="l" defTabSz="3686861" rtl="0" eaLnBrk="1" latinLnBrk="0" hangingPunct="1">
      <a:defRPr sz="7258" kern="1200">
        <a:solidFill>
          <a:schemeClr val="tx1"/>
        </a:solidFill>
        <a:latin typeface="+mn-lt"/>
        <a:ea typeface="+mn-ea"/>
        <a:cs typeface="+mn-cs"/>
      </a:defRPr>
    </a:lvl3pPr>
    <a:lvl4pPr marL="5530291" algn="l" defTabSz="3686861" rtl="0" eaLnBrk="1" latinLnBrk="0" hangingPunct="1">
      <a:defRPr sz="7258" kern="1200">
        <a:solidFill>
          <a:schemeClr val="tx1"/>
        </a:solidFill>
        <a:latin typeface="+mn-lt"/>
        <a:ea typeface="+mn-ea"/>
        <a:cs typeface="+mn-cs"/>
      </a:defRPr>
    </a:lvl4pPr>
    <a:lvl5pPr marL="7373722" algn="l" defTabSz="3686861" rtl="0" eaLnBrk="1" latinLnBrk="0" hangingPunct="1">
      <a:defRPr sz="7258" kern="1200">
        <a:solidFill>
          <a:schemeClr val="tx1"/>
        </a:solidFill>
        <a:latin typeface="+mn-lt"/>
        <a:ea typeface="+mn-ea"/>
        <a:cs typeface="+mn-cs"/>
      </a:defRPr>
    </a:lvl5pPr>
    <a:lvl6pPr marL="9217152" algn="l" defTabSz="3686861" rtl="0" eaLnBrk="1" latinLnBrk="0" hangingPunct="1">
      <a:defRPr sz="7258" kern="1200">
        <a:solidFill>
          <a:schemeClr val="tx1"/>
        </a:solidFill>
        <a:latin typeface="+mn-lt"/>
        <a:ea typeface="+mn-ea"/>
        <a:cs typeface="+mn-cs"/>
      </a:defRPr>
    </a:lvl6pPr>
    <a:lvl7pPr marL="11060582" algn="l" defTabSz="3686861" rtl="0" eaLnBrk="1" latinLnBrk="0" hangingPunct="1">
      <a:defRPr sz="7258" kern="1200">
        <a:solidFill>
          <a:schemeClr val="tx1"/>
        </a:solidFill>
        <a:latin typeface="+mn-lt"/>
        <a:ea typeface="+mn-ea"/>
        <a:cs typeface="+mn-cs"/>
      </a:defRPr>
    </a:lvl7pPr>
    <a:lvl8pPr marL="12904013" algn="l" defTabSz="3686861" rtl="0" eaLnBrk="1" latinLnBrk="0" hangingPunct="1">
      <a:defRPr sz="7258" kern="1200">
        <a:solidFill>
          <a:schemeClr val="tx1"/>
        </a:solidFill>
        <a:latin typeface="+mn-lt"/>
        <a:ea typeface="+mn-ea"/>
        <a:cs typeface="+mn-cs"/>
      </a:defRPr>
    </a:lvl8pPr>
    <a:lvl9pPr marL="14747443" algn="l" defTabSz="3686861" rtl="0" eaLnBrk="1" latinLnBrk="0" hangingPunct="1">
      <a:defRPr sz="7258"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0000"/>
    <a:srgbClr val="A96736"/>
    <a:srgbClr val="7F7F7F"/>
    <a:srgbClr val="E2BDA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349" autoAdjust="0"/>
    <p:restoredTop sz="93910" autoAdjust="0"/>
  </p:normalViewPr>
  <p:slideViewPr>
    <p:cSldViewPr snapToGrid="0">
      <p:cViewPr varScale="1">
        <p:scale>
          <a:sx n="23" d="100"/>
          <a:sy n="23" d="100"/>
        </p:scale>
        <p:origin x="1734" y="1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6/11/relationships/changesInfo" Target="changesInfos/changesInfo1.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my Smith" userId="dfaaf8a1-14e5-4d51-8d1f-b141eb45fd6e" providerId="ADAL" clId="{5B6C5167-CD1F-4264-8E9B-8FFCE39C3A8F}"/>
    <pc:docChg chg="modSld">
      <pc:chgData name="Amy Smith" userId="dfaaf8a1-14e5-4d51-8d1f-b141eb45fd6e" providerId="ADAL" clId="{5B6C5167-CD1F-4264-8E9B-8FFCE39C3A8F}" dt="2019-03-13T18:58:33.120" v="24" actId="20577"/>
      <pc:docMkLst>
        <pc:docMk/>
      </pc:docMkLst>
      <pc:sldChg chg="modSp">
        <pc:chgData name="Amy Smith" userId="dfaaf8a1-14e5-4d51-8d1f-b141eb45fd6e" providerId="ADAL" clId="{5B6C5167-CD1F-4264-8E9B-8FFCE39C3A8F}" dt="2019-03-13T18:58:33.120" v="24" actId="20577"/>
        <pc:sldMkLst>
          <pc:docMk/>
          <pc:sldMk cId="3481875387" sldId="256"/>
        </pc:sldMkLst>
        <pc:spChg chg="mod">
          <ac:chgData name="Amy Smith" userId="dfaaf8a1-14e5-4d51-8d1f-b141eb45fd6e" providerId="ADAL" clId="{5B6C5167-CD1F-4264-8E9B-8FFCE39C3A8F}" dt="2019-03-13T18:58:33.120" v="24" actId="20577"/>
          <ac:spMkLst>
            <pc:docMk/>
            <pc:sldMk cId="3481875387" sldId="256"/>
            <ac:spMk id="12" creationId="{BCAD13EE-37A3-475F-8564-F037CFF11431}"/>
          </ac:spMkLst>
        </pc:spChg>
        <pc:spChg chg="mod">
          <ac:chgData name="Amy Smith" userId="dfaaf8a1-14e5-4d51-8d1f-b141eb45fd6e" providerId="ADAL" clId="{5B6C5167-CD1F-4264-8E9B-8FFCE39C3A8F}" dt="2019-03-13T18:57:51.643" v="16" actId="20577"/>
          <ac:spMkLst>
            <pc:docMk/>
            <pc:sldMk cId="3481875387" sldId="256"/>
            <ac:spMk id="6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3407"/>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3407"/>
          </a:xfrm>
          <a:prstGeom prst="rect">
            <a:avLst/>
          </a:prstGeom>
        </p:spPr>
        <p:txBody>
          <a:bodyPr vert="horz" lIns="93177" tIns="46589" rIns="93177" bIns="46589" rtlCol="0"/>
          <a:lstStyle>
            <a:lvl1pPr algn="r">
              <a:defRPr sz="1200"/>
            </a:lvl1pPr>
          </a:lstStyle>
          <a:p>
            <a:fld id="{32675FD0-2C71-4913-8056-72767298F809}" type="datetimeFigureOut">
              <a:rPr lang="en-US" smtClean="0"/>
              <a:t>4/14/2019</a:t>
            </a:fld>
            <a:endParaRPr lang="en-US"/>
          </a:p>
        </p:txBody>
      </p:sp>
      <p:sp>
        <p:nvSpPr>
          <p:cNvPr id="4" name="Slide Image Placeholder 3"/>
          <p:cNvSpPr>
            <a:spLocks noGrp="1" noRot="1" noChangeAspect="1"/>
          </p:cNvSpPr>
          <p:nvPr>
            <p:ph type="sldImg" idx="2"/>
          </p:nvPr>
        </p:nvSpPr>
        <p:spPr>
          <a:xfrm>
            <a:off x="1427163" y="1154113"/>
            <a:ext cx="4156075" cy="3116262"/>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44861"/>
            <a:ext cx="5608320" cy="3636705"/>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669"/>
            <a:ext cx="3037840" cy="463406"/>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772669"/>
            <a:ext cx="3037840" cy="463406"/>
          </a:xfrm>
          <a:prstGeom prst="rect">
            <a:avLst/>
          </a:prstGeom>
        </p:spPr>
        <p:txBody>
          <a:bodyPr vert="horz" lIns="93177" tIns="46589" rIns="93177" bIns="46589" rtlCol="0" anchor="b"/>
          <a:lstStyle>
            <a:lvl1pPr algn="r">
              <a:defRPr sz="1200"/>
            </a:lvl1pPr>
          </a:lstStyle>
          <a:p>
            <a:fld id="{F67C09E9-449E-43DB-B4EA-8C8A969F62FA}" type="slidenum">
              <a:rPr lang="en-US" smtClean="0"/>
              <a:t>‹#›</a:t>
            </a:fld>
            <a:endParaRPr lang="en-US"/>
          </a:p>
        </p:txBody>
      </p:sp>
    </p:spTree>
    <p:extLst>
      <p:ext uri="{BB962C8B-B14F-4D97-AF65-F5344CB8AC3E}">
        <p14:creationId xmlns:p14="http://schemas.microsoft.com/office/powerpoint/2010/main" val="2593250489"/>
      </p:ext>
    </p:extLst>
  </p:cSld>
  <p:clrMap bg1="lt1" tx1="dk1" bg2="lt2" tx2="dk2" accent1="accent1" accent2="accent2" accent3="accent3" accent4="accent4" accent5="accent5" accent6="accent6" hlink="hlink" folHlink="folHlink"/>
  <p:notesStyle>
    <a:lvl1pPr marL="0" algn="l" defTabSz="3686861" rtl="0" eaLnBrk="1" latinLnBrk="0" hangingPunct="1">
      <a:defRPr sz="4838" kern="1200">
        <a:solidFill>
          <a:schemeClr val="tx1"/>
        </a:solidFill>
        <a:latin typeface="+mn-lt"/>
        <a:ea typeface="+mn-ea"/>
        <a:cs typeface="+mn-cs"/>
      </a:defRPr>
    </a:lvl1pPr>
    <a:lvl2pPr marL="1843430" algn="l" defTabSz="3686861" rtl="0" eaLnBrk="1" latinLnBrk="0" hangingPunct="1">
      <a:defRPr sz="4838" kern="1200">
        <a:solidFill>
          <a:schemeClr val="tx1"/>
        </a:solidFill>
        <a:latin typeface="+mn-lt"/>
        <a:ea typeface="+mn-ea"/>
        <a:cs typeface="+mn-cs"/>
      </a:defRPr>
    </a:lvl2pPr>
    <a:lvl3pPr marL="3686861" algn="l" defTabSz="3686861" rtl="0" eaLnBrk="1" latinLnBrk="0" hangingPunct="1">
      <a:defRPr sz="4838" kern="1200">
        <a:solidFill>
          <a:schemeClr val="tx1"/>
        </a:solidFill>
        <a:latin typeface="+mn-lt"/>
        <a:ea typeface="+mn-ea"/>
        <a:cs typeface="+mn-cs"/>
      </a:defRPr>
    </a:lvl3pPr>
    <a:lvl4pPr marL="5530291" algn="l" defTabSz="3686861" rtl="0" eaLnBrk="1" latinLnBrk="0" hangingPunct="1">
      <a:defRPr sz="4838" kern="1200">
        <a:solidFill>
          <a:schemeClr val="tx1"/>
        </a:solidFill>
        <a:latin typeface="+mn-lt"/>
        <a:ea typeface="+mn-ea"/>
        <a:cs typeface="+mn-cs"/>
      </a:defRPr>
    </a:lvl4pPr>
    <a:lvl5pPr marL="7373722" algn="l" defTabSz="3686861" rtl="0" eaLnBrk="1" latinLnBrk="0" hangingPunct="1">
      <a:defRPr sz="4838" kern="1200">
        <a:solidFill>
          <a:schemeClr val="tx1"/>
        </a:solidFill>
        <a:latin typeface="+mn-lt"/>
        <a:ea typeface="+mn-ea"/>
        <a:cs typeface="+mn-cs"/>
      </a:defRPr>
    </a:lvl5pPr>
    <a:lvl6pPr marL="9217152" algn="l" defTabSz="3686861" rtl="0" eaLnBrk="1" latinLnBrk="0" hangingPunct="1">
      <a:defRPr sz="4838" kern="1200">
        <a:solidFill>
          <a:schemeClr val="tx1"/>
        </a:solidFill>
        <a:latin typeface="+mn-lt"/>
        <a:ea typeface="+mn-ea"/>
        <a:cs typeface="+mn-cs"/>
      </a:defRPr>
    </a:lvl6pPr>
    <a:lvl7pPr marL="11060582" algn="l" defTabSz="3686861" rtl="0" eaLnBrk="1" latinLnBrk="0" hangingPunct="1">
      <a:defRPr sz="4838" kern="1200">
        <a:solidFill>
          <a:schemeClr val="tx1"/>
        </a:solidFill>
        <a:latin typeface="+mn-lt"/>
        <a:ea typeface="+mn-ea"/>
        <a:cs typeface="+mn-cs"/>
      </a:defRPr>
    </a:lvl7pPr>
    <a:lvl8pPr marL="12904013" algn="l" defTabSz="3686861" rtl="0" eaLnBrk="1" latinLnBrk="0" hangingPunct="1">
      <a:defRPr sz="4838" kern="1200">
        <a:solidFill>
          <a:schemeClr val="tx1"/>
        </a:solidFill>
        <a:latin typeface="+mn-lt"/>
        <a:ea typeface="+mn-ea"/>
        <a:cs typeface="+mn-cs"/>
      </a:defRPr>
    </a:lvl8pPr>
    <a:lvl9pPr marL="14747443" algn="l" defTabSz="3686861" rtl="0" eaLnBrk="1" latinLnBrk="0" hangingPunct="1">
      <a:defRPr sz="4838"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27163" y="1154113"/>
            <a:ext cx="4156075" cy="31162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7C09E9-449E-43DB-B4EA-8C8A969F62FA}" type="slidenum">
              <a:rPr lang="en-US" smtClean="0"/>
              <a:t>1</a:t>
            </a:fld>
            <a:endParaRPr lang="en-US"/>
          </a:p>
        </p:txBody>
      </p:sp>
    </p:spTree>
    <p:extLst>
      <p:ext uri="{BB962C8B-B14F-4D97-AF65-F5344CB8AC3E}">
        <p14:creationId xmlns:p14="http://schemas.microsoft.com/office/powerpoint/2010/main" val="4320867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89554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38949133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l="-4000" r="-4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97889001"/>
      </p:ext>
    </p:extLst>
  </p:cSld>
  <p:clrMap bg1="lt1" tx1="dk1" bg2="lt2" tx2="dk2" accent1="accent1" accent2="accent2" accent3="accent3" accent4="accent4" accent5="accent5" accent6="accent6" hlink="hlink" folHlink="folHlink"/>
  <p:sldLayoutIdLst>
    <p:sldLayoutId id="2147483664" r:id="rId1"/>
    <p:sldLayoutId id="2147483665" r:id="rId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jpeg"/><Relationship Id="rId7" Type="http://schemas.openxmlformats.org/officeDocument/2006/relationships/image" Target="../media/image6.emf"/><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0" y="1187895"/>
            <a:ext cx="43891196" cy="1446550"/>
          </a:xfrm>
          <a:prstGeom prst="rect">
            <a:avLst/>
          </a:prstGeom>
          <a:noFill/>
        </p:spPr>
        <p:txBody>
          <a:bodyPr wrap="square" rtlCol="0">
            <a:spAutoFit/>
          </a:bodyPr>
          <a:lstStyle/>
          <a:p>
            <a:pPr algn="ctr"/>
            <a:r>
              <a:rPr lang="en-US" sz="8800" b="1" dirty="0"/>
              <a:t>Evidence-Based Practice Self-Efficacy and Outcome Expectancy in the Nurse Resident</a:t>
            </a:r>
          </a:p>
        </p:txBody>
      </p:sp>
      <p:sp>
        <p:nvSpPr>
          <p:cNvPr id="10" name="TextBox 9"/>
          <p:cNvSpPr txBox="1"/>
          <p:nvPr/>
        </p:nvSpPr>
        <p:spPr>
          <a:xfrm>
            <a:off x="-641028" y="2769779"/>
            <a:ext cx="43891196" cy="757130"/>
          </a:xfrm>
          <a:prstGeom prst="rect">
            <a:avLst/>
          </a:prstGeom>
          <a:noFill/>
        </p:spPr>
        <p:txBody>
          <a:bodyPr wrap="square" rtlCol="0">
            <a:spAutoFit/>
          </a:bodyPr>
          <a:lstStyle/>
          <a:p>
            <a:pPr algn="ctr"/>
            <a:r>
              <a:rPr lang="en-US" sz="4320" i="1" dirty="0"/>
              <a:t>Amy L. Smith, MSN, RN, Karen Hughes, PhD, RN, Kay Ball, PhD, RN, Judith Bartley, DNP, RN</a:t>
            </a:r>
          </a:p>
        </p:txBody>
      </p:sp>
      <p:sp>
        <p:nvSpPr>
          <p:cNvPr id="35" name="TextBox 34"/>
          <p:cNvSpPr txBox="1"/>
          <p:nvPr/>
        </p:nvSpPr>
        <p:spPr>
          <a:xfrm>
            <a:off x="2487088" y="16982215"/>
            <a:ext cx="10705277" cy="757130"/>
          </a:xfrm>
          <a:prstGeom prst="rect">
            <a:avLst/>
          </a:prstGeom>
          <a:noFill/>
        </p:spPr>
        <p:txBody>
          <a:bodyPr wrap="square" rtlCol="0">
            <a:spAutoFit/>
          </a:bodyPr>
          <a:lstStyle/>
          <a:p>
            <a:pPr algn="ctr"/>
            <a:r>
              <a:rPr lang="en-US" sz="4320" b="1" dirty="0">
                <a:latin typeface="Cambria" panose="02040503050406030204" pitchFamily="18" charset="0"/>
              </a:rPr>
              <a:t>Problem Statement &amp; Significance </a:t>
            </a:r>
          </a:p>
        </p:txBody>
      </p:sp>
      <p:sp>
        <p:nvSpPr>
          <p:cNvPr id="45" name="TextBox 44"/>
          <p:cNvSpPr txBox="1"/>
          <p:nvPr/>
        </p:nvSpPr>
        <p:spPr>
          <a:xfrm>
            <a:off x="24755598" y="26327003"/>
            <a:ext cx="5629568" cy="757130"/>
          </a:xfrm>
          <a:prstGeom prst="rect">
            <a:avLst/>
          </a:prstGeom>
          <a:noFill/>
        </p:spPr>
        <p:txBody>
          <a:bodyPr wrap="square" rtlCol="0">
            <a:spAutoFit/>
          </a:bodyPr>
          <a:lstStyle/>
          <a:p>
            <a:pPr algn="ctr"/>
            <a:r>
              <a:rPr lang="en-US" sz="4320" b="1" dirty="0">
                <a:latin typeface="Cambria" panose="02040503050406030204" pitchFamily="18" charset="0"/>
              </a:rPr>
              <a:t> References</a:t>
            </a:r>
          </a:p>
        </p:txBody>
      </p:sp>
      <p:sp>
        <p:nvSpPr>
          <p:cNvPr id="46" name="TextBox 45"/>
          <p:cNvSpPr txBox="1"/>
          <p:nvPr/>
        </p:nvSpPr>
        <p:spPr>
          <a:xfrm>
            <a:off x="46264208" y="22900835"/>
            <a:ext cx="5448524" cy="424732"/>
          </a:xfrm>
          <a:prstGeom prst="rect">
            <a:avLst/>
          </a:prstGeom>
          <a:noFill/>
        </p:spPr>
        <p:txBody>
          <a:bodyPr wrap="square" rtlCol="0">
            <a:spAutoFit/>
          </a:bodyPr>
          <a:lstStyle/>
          <a:p>
            <a:pPr marL="428627" indent="-428627"/>
            <a:endParaRPr lang="en-US" sz="2160" dirty="0">
              <a:latin typeface="Cambria" panose="02040503050406030204" pitchFamily="18" charset="0"/>
            </a:endParaRPr>
          </a:p>
        </p:txBody>
      </p:sp>
      <p:sp>
        <p:nvSpPr>
          <p:cNvPr id="57" name="TextBox 56"/>
          <p:cNvSpPr txBox="1"/>
          <p:nvPr/>
        </p:nvSpPr>
        <p:spPr>
          <a:xfrm>
            <a:off x="-640913" y="5613037"/>
            <a:ext cx="16764426" cy="757130"/>
          </a:xfrm>
          <a:prstGeom prst="rect">
            <a:avLst/>
          </a:prstGeom>
          <a:noFill/>
        </p:spPr>
        <p:txBody>
          <a:bodyPr wrap="square" rtlCol="0">
            <a:spAutoFit/>
          </a:bodyPr>
          <a:lstStyle/>
          <a:p>
            <a:pPr algn="ctr"/>
            <a:r>
              <a:rPr lang="en-US" sz="4320" b="1" dirty="0">
                <a:latin typeface="Cambria" panose="02040503050406030204" pitchFamily="18" charset="0"/>
              </a:rPr>
              <a:t>Abstract</a:t>
            </a:r>
          </a:p>
        </p:txBody>
      </p:sp>
      <p:sp>
        <p:nvSpPr>
          <p:cNvPr id="68" name="TextBox 67"/>
          <p:cNvSpPr txBox="1"/>
          <p:nvPr/>
        </p:nvSpPr>
        <p:spPr>
          <a:xfrm>
            <a:off x="16803939" y="6764070"/>
            <a:ext cx="13258800" cy="15300663"/>
          </a:xfrm>
          <a:prstGeom prst="rect">
            <a:avLst/>
          </a:prstGeom>
          <a:noFill/>
        </p:spPr>
        <p:txBody>
          <a:bodyPr wrap="square" rtlCol="0">
            <a:spAutoFit/>
          </a:bodyPr>
          <a:lstStyle/>
          <a:p>
            <a:pPr>
              <a:lnSpc>
                <a:spcPct val="90000"/>
              </a:lnSpc>
              <a:spcBef>
                <a:spcPts val="3600"/>
              </a:spcBef>
            </a:pPr>
            <a:r>
              <a:rPr lang="en-US" sz="3600" b="1" dirty="0">
                <a:solidFill>
                  <a:srgbClr val="000000"/>
                </a:solidFill>
                <a:latin typeface="Cambria" panose="02040503050406030204" pitchFamily="18" charset="0"/>
              </a:rPr>
              <a:t>Target Population: </a:t>
            </a:r>
            <a:r>
              <a:rPr lang="en-US" sz="3600" dirty="0">
                <a:solidFill>
                  <a:srgbClr val="000000"/>
                </a:solidFill>
                <a:latin typeface="Cambria" panose="02040503050406030204" pitchFamily="18" charset="0"/>
              </a:rPr>
              <a:t>A convenience sample of nurse residents participating in a one-year nurse residency training program as new hires  from 2 institutions were invited to participate in the survey at the beginning of the program and after EBP training.</a:t>
            </a:r>
            <a:endParaRPr lang="en-US" sz="3600" dirty="0">
              <a:latin typeface="Times New Roman" panose="02020603050405020304" pitchFamily="18" charset="0"/>
              <a:ea typeface="Times New Roman" panose="02020603050405020304" pitchFamily="18" charset="0"/>
            </a:endParaRPr>
          </a:p>
          <a:p>
            <a:pPr>
              <a:lnSpc>
                <a:spcPct val="90000"/>
              </a:lnSpc>
              <a:tabLst>
                <a:tab pos="1645920" algn="l"/>
              </a:tabLst>
            </a:pPr>
            <a:endParaRPr lang="en-US" sz="3600" b="1" dirty="0">
              <a:solidFill>
                <a:srgbClr val="000000"/>
              </a:solidFill>
              <a:latin typeface="Cambria" panose="02040503050406030204" pitchFamily="18" charset="0"/>
            </a:endParaRPr>
          </a:p>
          <a:p>
            <a:pPr>
              <a:lnSpc>
                <a:spcPct val="90000"/>
              </a:lnSpc>
              <a:tabLst>
                <a:tab pos="1645920" algn="l"/>
              </a:tabLst>
            </a:pPr>
            <a:r>
              <a:rPr lang="en-US" sz="3600" b="1" dirty="0">
                <a:solidFill>
                  <a:srgbClr val="000000"/>
                </a:solidFill>
                <a:latin typeface="Cambria" panose="02040503050406030204" pitchFamily="18" charset="0"/>
              </a:rPr>
              <a:t>Recruitment:</a:t>
            </a:r>
            <a:r>
              <a:rPr lang="en-US" sz="3600" dirty="0">
                <a:solidFill>
                  <a:srgbClr val="000000"/>
                </a:solidFill>
                <a:latin typeface="Cambria" panose="02040503050406030204" pitchFamily="18" charset="0"/>
              </a:rPr>
              <a:t> a verbal invitation to participate during a nurse residency class where an informed consent script was read and provided to participants. No incentives for participation were offered. </a:t>
            </a:r>
            <a:endParaRPr lang="en-US" sz="3600" dirty="0">
              <a:latin typeface="Times New Roman" panose="02020603050405020304" pitchFamily="18" charset="0"/>
            </a:endParaRPr>
          </a:p>
          <a:p>
            <a:pPr>
              <a:lnSpc>
                <a:spcPct val="90000"/>
              </a:lnSpc>
              <a:tabLst>
                <a:tab pos="1645920" algn="l"/>
              </a:tabLst>
            </a:pPr>
            <a:endParaRPr lang="en-US" sz="3600" b="1" dirty="0">
              <a:solidFill>
                <a:srgbClr val="000000"/>
              </a:solidFill>
              <a:latin typeface="Cambria" panose="02040503050406030204" pitchFamily="18" charset="0"/>
            </a:endParaRPr>
          </a:p>
          <a:p>
            <a:pPr>
              <a:lnSpc>
                <a:spcPct val="90000"/>
              </a:lnSpc>
              <a:tabLst>
                <a:tab pos="1645920" algn="l"/>
              </a:tabLst>
            </a:pPr>
            <a:r>
              <a:rPr lang="en-US" sz="3600" b="1" dirty="0">
                <a:solidFill>
                  <a:srgbClr val="000000"/>
                </a:solidFill>
                <a:latin typeface="Cambria" panose="02040503050406030204" pitchFamily="18" charset="0"/>
              </a:rPr>
              <a:t>Sample</a:t>
            </a:r>
            <a:r>
              <a:rPr lang="en-US" sz="3600" dirty="0">
                <a:solidFill>
                  <a:srgbClr val="000000"/>
                </a:solidFill>
                <a:latin typeface="Cambria" panose="02040503050406030204" pitchFamily="18" charset="0"/>
              </a:rPr>
              <a:t>: </a:t>
            </a:r>
          </a:p>
          <a:p>
            <a:pPr marL="617220" indent="-617220">
              <a:lnSpc>
                <a:spcPct val="90000"/>
              </a:lnSpc>
              <a:buFont typeface="Arial" panose="020B0604020202020204" pitchFamily="34" charset="0"/>
              <a:buChar char="•"/>
              <a:tabLst>
                <a:tab pos="1645920" algn="l"/>
              </a:tabLst>
            </a:pPr>
            <a:r>
              <a:rPr lang="en-US" sz="3600" dirty="0">
                <a:solidFill>
                  <a:srgbClr val="000000"/>
                </a:solidFill>
                <a:latin typeface="Cambria" panose="02040503050406030204" pitchFamily="18" charset="0"/>
              </a:rPr>
              <a:t>Large inner-city specialty center program included 69 nurse residents in cohorts starting between August through November of 2018.  66 participated; (96% response rate).</a:t>
            </a:r>
            <a:endParaRPr lang="en-US" sz="3600" dirty="0">
              <a:latin typeface="Times New Roman" panose="02020603050405020304" pitchFamily="18" charset="0"/>
              <a:ea typeface="Times New Roman" panose="02020603050405020304" pitchFamily="18" charset="0"/>
              <a:cs typeface="Times New Roman" panose="02020603050405020304" pitchFamily="18" charset="0"/>
            </a:endParaRPr>
          </a:p>
          <a:p>
            <a:pPr marL="617220" indent="-617220">
              <a:lnSpc>
                <a:spcPct val="90000"/>
              </a:lnSpc>
              <a:buFont typeface="Arial" panose="020B0604020202020204" pitchFamily="34" charset="0"/>
              <a:buChar char="•"/>
              <a:tabLst>
                <a:tab pos="1645920" algn="l"/>
              </a:tabLst>
            </a:pPr>
            <a:r>
              <a:rPr lang="en-US" sz="3600" dirty="0">
                <a:solidFill>
                  <a:srgbClr val="000000"/>
                </a:solidFill>
                <a:latin typeface="Cambria" panose="02040503050406030204" pitchFamily="18" charset="0"/>
              </a:rPr>
              <a:t>Community hospital program included 20 nurse residents starting in September of 2018.  17 participated; (85% response rate).</a:t>
            </a:r>
          </a:p>
          <a:p>
            <a:pPr marL="617220" indent="-617220">
              <a:lnSpc>
                <a:spcPct val="90000"/>
              </a:lnSpc>
              <a:buFont typeface="Arial" panose="020B0604020202020204" pitchFamily="34" charset="0"/>
              <a:buChar char="•"/>
              <a:tabLst>
                <a:tab pos="1645920" algn="l"/>
              </a:tabLst>
            </a:pPr>
            <a:r>
              <a:rPr lang="en-US" sz="3600" dirty="0">
                <a:solidFill>
                  <a:srgbClr val="000000"/>
                </a:solidFill>
                <a:latin typeface="Cambria" panose="02040503050406030204" pitchFamily="18" charset="0"/>
                <a:cs typeface="Times New Roman" panose="02020603050405020304" pitchFamily="18" charset="0"/>
              </a:rPr>
              <a:t>After data cleaning, 67 (81%) residents were matched for analysis.</a:t>
            </a:r>
            <a:endParaRPr lang="en-US" sz="3600" dirty="0">
              <a:latin typeface="Times New Roman" panose="02020603050405020304" pitchFamily="18" charset="0"/>
              <a:cs typeface="Times New Roman" panose="02020603050405020304" pitchFamily="18" charset="0"/>
            </a:endParaRPr>
          </a:p>
          <a:p>
            <a:pPr>
              <a:lnSpc>
                <a:spcPct val="90000"/>
              </a:lnSpc>
              <a:tabLst>
                <a:tab pos="1645920" algn="l"/>
              </a:tabLst>
            </a:pPr>
            <a:endParaRPr lang="en-US" sz="3600" b="1" dirty="0">
              <a:solidFill>
                <a:srgbClr val="000000"/>
              </a:solidFill>
              <a:latin typeface="Cambria" panose="02040503050406030204" pitchFamily="18" charset="0"/>
            </a:endParaRPr>
          </a:p>
          <a:p>
            <a:pPr>
              <a:lnSpc>
                <a:spcPct val="90000"/>
              </a:lnSpc>
              <a:tabLst>
                <a:tab pos="1645920" algn="l"/>
              </a:tabLst>
            </a:pPr>
            <a:r>
              <a:rPr lang="en-US" sz="3600" b="1" dirty="0">
                <a:solidFill>
                  <a:srgbClr val="000000"/>
                </a:solidFill>
                <a:latin typeface="Cambria" panose="02040503050406030204" pitchFamily="18" charset="0"/>
              </a:rPr>
              <a:t>IRB: </a:t>
            </a:r>
            <a:r>
              <a:rPr lang="en-US" sz="3600" dirty="0">
                <a:solidFill>
                  <a:srgbClr val="000000"/>
                </a:solidFill>
                <a:latin typeface="Cambria" panose="02040503050406030204" pitchFamily="18" charset="0"/>
              </a:rPr>
              <a:t> approvals were received from both study sites and the Otterbein University Institutional Review Board. </a:t>
            </a:r>
          </a:p>
          <a:p>
            <a:pPr>
              <a:lnSpc>
                <a:spcPct val="90000"/>
              </a:lnSpc>
              <a:tabLst>
                <a:tab pos="1645920" algn="l"/>
              </a:tabLst>
            </a:pPr>
            <a:endParaRPr lang="en-US" sz="3600" dirty="0">
              <a:solidFill>
                <a:srgbClr val="000000"/>
              </a:solidFill>
              <a:latin typeface="Cambria" panose="02040503050406030204" pitchFamily="18" charset="0"/>
            </a:endParaRPr>
          </a:p>
          <a:p>
            <a:endParaRPr lang="en-US" sz="3600" b="1" dirty="0">
              <a:solidFill>
                <a:srgbClr val="000000"/>
              </a:solidFill>
              <a:latin typeface="Cambria" panose="02040503050406030204" pitchFamily="18" charset="0"/>
              <a:ea typeface="Cambria" panose="02040503050406030204" pitchFamily="18" charset="0"/>
            </a:endParaRPr>
          </a:p>
          <a:p>
            <a:pPr>
              <a:lnSpc>
                <a:spcPct val="107000"/>
              </a:lnSpc>
              <a:spcAft>
                <a:spcPts val="2880"/>
              </a:spcAft>
            </a:pPr>
            <a:r>
              <a:rPr lang="en-US" sz="2880" dirty="0">
                <a:latin typeface="Cambria" panose="02040503050406030204" pitchFamily="18" charset="0"/>
                <a:ea typeface="Calibri" panose="020F0502020204030204" pitchFamily="34" charset="0"/>
                <a:cs typeface="Times New Roman" panose="02020603050405020304" pitchFamily="18" charset="0"/>
              </a:rPr>
              <a:t> </a:t>
            </a:r>
            <a:endParaRPr lang="en-US" sz="2880" dirty="0">
              <a:latin typeface="Times New Roman" panose="02020603050405020304" pitchFamily="18" charset="0"/>
              <a:ea typeface="Calibri" panose="020F0502020204030204" pitchFamily="34" charset="0"/>
              <a:cs typeface="Times New Roman" panose="02020603050405020304" pitchFamily="18" charset="0"/>
            </a:endParaRPr>
          </a:p>
          <a:p>
            <a:endParaRPr lang="en-US" sz="3600" b="1" dirty="0"/>
          </a:p>
          <a:p>
            <a:pPr>
              <a:lnSpc>
                <a:spcPct val="90000"/>
              </a:lnSpc>
              <a:tabLst>
                <a:tab pos="1645920" algn="l"/>
              </a:tabLst>
            </a:pPr>
            <a:endParaRPr lang="en-US" sz="3600" b="1" dirty="0">
              <a:latin typeface="Cambria" panose="02040503050406030204" pitchFamily="18" charset="0"/>
              <a:ea typeface="Cambria" panose="02040503050406030204" pitchFamily="18" charset="0"/>
            </a:endParaRPr>
          </a:p>
          <a:p>
            <a:pPr>
              <a:lnSpc>
                <a:spcPct val="107000"/>
              </a:lnSpc>
              <a:spcAft>
                <a:spcPts val="2880"/>
              </a:spcAft>
            </a:pPr>
            <a:r>
              <a:rPr lang="en-US" sz="2880" dirty="0">
                <a:latin typeface="Cambria" panose="02040503050406030204" pitchFamily="18" charset="0"/>
                <a:ea typeface="Calibri" panose="020F0502020204030204" pitchFamily="34" charset="0"/>
                <a:cs typeface="Times New Roman" panose="02020603050405020304" pitchFamily="18" charset="0"/>
              </a:rPr>
              <a:t> </a:t>
            </a:r>
            <a:endParaRPr lang="en-US" sz="3780" dirty="0">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2880"/>
              </a:spcAft>
            </a:pPr>
            <a:r>
              <a:rPr lang="en-US" sz="2880" dirty="0">
                <a:latin typeface="Cambria" panose="02040503050406030204" pitchFamily="18" charset="0"/>
                <a:ea typeface="Calibri" panose="020F0502020204030204" pitchFamily="34" charset="0"/>
                <a:cs typeface="Times New Roman" panose="02020603050405020304" pitchFamily="18" charset="0"/>
              </a:rPr>
              <a:t> </a:t>
            </a:r>
            <a:endParaRPr lang="en-US" sz="378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69" name="TextBox 68"/>
          <p:cNvSpPr txBox="1"/>
          <p:nvPr/>
        </p:nvSpPr>
        <p:spPr>
          <a:xfrm>
            <a:off x="1226853" y="19894624"/>
            <a:ext cx="14230350" cy="11172289"/>
          </a:xfrm>
          <a:prstGeom prst="rect">
            <a:avLst/>
          </a:prstGeom>
          <a:noFill/>
        </p:spPr>
        <p:txBody>
          <a:bodyPr wrap="square" rtlCol="0">
            <a:spAutoFit/>
          </a:bodyPr>
          <a:lstStyle/>
          <a:p>
            <a:r>
              <a:rPr lang="en-US" sz="3600" dirty="0">
                <a:solidFill>
                  <a:srgbClr val="000000"/>
                </a:solidFill>
                <a:latin typeface="Cambria" panose="02040503050406030204" pitchFamily="18" charset="0"/>
                <a:ea typeface="Cambria" panose="02040503050406030204" pitchFamily="18" charset="0"/>
              </a:rPr>
              <a:t>The new graduate nurse enters a highly complex, demanding work environment</a:t>
            </a:r>
            <a:endParaRPr lang="en-US" sz="3600" dirty="0">
              <a:latin typeface="Cambria" panose="02040503050406030204" pitchFamily="18" charset="0"/>
              <a:ea typeface="Cambria" panose="02040503050406030204" pitchFamily="18" charset="0"/>
            </a:endParaRPr>
          </a:p>
          <a:p>
            <a:pPr marL="617220" indent="-617220">
              <a:buFont typeface="Arial" panose="020B0604020202020204" pitchFamily="34" charset="0"/>
              <a:buChar char="•"/>
            </a:pPr>
            <a:r>
              <a:rPr lang="en-US" sz="3600" dirty="0">
                <a:solidFill>
                  <a:srgbClr val="000000"/>
                </a:solidFill>
                <a:latin typeface="Cambria" panose="02040503050406030204" pitchFamily="18" charset="0"/>
                <a:ea typeface="Cambria" panose="02040503050406030204" pitchFamily="18" charset="0"/>
              </a:rPr>
              <a:t>Increased acuity, decreased length of stay, inadequate RN workforce, horizontal violence (</a:t>
            </a:r>
            <a:r>
              <a:rPr lang="en-US" sz="3600" dirty="0" err="1">
                <a:solidFill>
                  <a:srgbClr val="000000"/>
                </a:solidFill>
                <a:latin typeface="Cambria" panose="02040503050406030204" pitchFamily="18" charset="0"/>
                <a:ea typeface="Cambria" panose="02040503050406030204" pitchFamily="18" charset="0"/>
              </a:rPr>
              <a:t>H</a:t>
            </a:r>
            <a:r>
              <a:rPr lang="en-US" sz="3600" dirty="0" err="1">
                <a:latin typeface="Times New Roman" panose="02020603050405020304" pitchFamily="18" charset="0"/>
                <a:ea typeface="Calibri" panose="020F0502020204030204" pitchFamily="34" charset="0"/>
              </a:rPr>
              <a:t>amstrom</a:t>
            </a:r>
            <a:r>
              <a:rPr lang="en-US" sz="3600" dirty="0">
                <a:latin typeface="Times New Roman" panose="02020603050405020304" pitchFamily="18" charset="0"/>
                <a:ea typeface="Calibri" panose="020F0502020204030204" pitchFamily="34" charset="0"/>
              </a:rPr>
              <a:t>, </a:t>
            </a:r>
            <a:r>
              <a:rPr lang="en-US" sz="3600" dirty="0" err="1">
                <a:latin typeface="Times New Roman" panose="02020603050405020304" pitchFamily="18" charset="0"/>
                <a:ea typeface="Calibri" panose="020F0502020204030204" pitchFamily="34" charset="0"/>
              </a:rPr>
              <a:t>Kankkunen</a:t>
            </a:r>
            <a:r>
              <a:rPr lang="en-US" sz="3600" dirty="0">
                <a:latin typeface="Times New Roman" panose="02020603050405020304" pitchFamily="18" charset="0"/>
                <a:ea typeface="Calibri" panose="020F0502020204030204" pitchFamily="34" charset="0"/>
              </a:rPr>
              <a:t>, </a:t>
            </a:r>
            <a:r>
              <a:rPr lang="en-US" sz="3600" dirty="0" err="1">
                <a:latin typeface="Times New Roman" panose="02020603050405020304" pitchFamily="18" charset="0"/>
                <a:ea typeface="Calibri" panose="020F0502020204030204" pitchFamily="34" charset="0"/>
              </a:rPr>
              <a:t>Suominen</a:t>
            </a:r>
            <a:r>
              <a:rPr lang="en-US" sz="3600" dirty="0">
                <a:latin typeface="Times New Roman" panose="02020603050405020304" pitchFamily="18" charset="0"/>
                <a:ea typeface="Calibri" panose="020F0502020204030204" pitchFamily="34" charset="0"/>
              </a:rPr>
              <a:t>, &amp; </a:t>
            </a:r>
            <a:r>
              <a:rPr lang="en-US" sz="3600" dirty="0" err="1">
                <a:latin typeface="Times New Roman" panose="02020603050405020304" pitchFamily="18" charset="0"/>
                <a:ea typeface="Calibri" panose="020F0502020204030204" pitchFamily="34" charset="0"/>
              </a:rPr>
              <a:t>Mereotoja</a:t>
            </a:r>
            <a:r>
              <a:rPr lang="en-US" sz="3600" dirty="0">
                <a:latin typeface="Times New Roman" panose="02020603050405020304" pitchFamily="18" charset="0"/>
                <a:ea typeface="Calibri" panose="020F0502020204030204" pitchFamily="34" charset="0"/>
              </a:rPr>
              <a:t>, 2012).</a:t>
            </a:r>
            <a:endParaRPr lang="en-US" sz="3600" dirty="0">
              <a:latin typeface="Cambria" panose="02040503050406030204" pitchFamily="18" charset="0"/>
              <a:ea typeface="Cambria" panose="02040503050406030204" pitchFamily="18" charset="0"/>
              <a:cs typeface="Times New Roman" panose="02020603050405020304" pitchFamily="18" charset="0"/>
            </a:endParaRPr>
          </a:p>
          <a:p>
            <a:pPr marL="617220" indent="-617220">
              <a:buFont typeface="Arial" panose="020B0604020202020204" pitchFamily="34" charset="0"/>
              <a:buChar char="•"/>
            </a:pPr>
            <a:r>
              <a:rPr lang="en-US" sz="3600" dirty="0">
                <a:solidFill>
                  <a:srgbClr val="000000"/>
                </a:solidFill>
                <a:latin typeface="Cambria" panose="02040503050406030204" pitchFamily="18" charset="0"/>
                <a:ea typeface="Cambria" panose="02040503050406030204" pitchFamily="18" charset="0"/>
              </a:rPr>
              <a:t>Transition Shock model describes a crises period requiring support (</a:t>
            </a:r>
            <a:r>
              <a:rPr lang="en-US" sz="3600" dirty="0" err="1">
                <a:solidFill>
                  <a:srgbClr val="000000"/>
                </a:solidFill>
                <a:latin typeface="Cambria" panose="02040503050406030204" pitchFamily="18" charset="0"/>
                <a:ea typeface="Cambria" panose="02040503050406030204" pitchFamily="18" charset="0"/>
              </a:rPr>
              <a:t>Duchscher</a:t>
            </a:r>
            <a:r>
              <a:rPr lang="en-US" sz="3600" dirty="0">
                <a:solidFill>
                  <a:srgbClr val="000000"/>
                </a:solidFill>
                <a:latin typeface="Cambria" panose="02040503050406030204" pitchFamily="18" charset="0"/>
                <a:ea typeface="Cambria" panose="02040503050406030204" pitchFamily="18" charset="0"/>
              </a:rPr>
              <a:t>, 2009).</a:t>
            </a:r>
            <a:endParaRPr lang="en-US" sz="3600" dirty="0">
              <a:latin typeface="Cambria" panose="02040503050406030204" pitchFamily="18" charset="0"/>
              <a:ea typeface="Cambria" panose="02040503050406030204" pitchFamily="18" charset="0"/>
              <a:cs typeface="Times New Roman" panose="02020603050405020304" pitchFamily="18" charset="0"/>
            </a:endParaRPr>
          </a:p>
          <a:p>
            <a:r>
              <a:rPr lang="en-US" sz="3600" dirty="0">
                <a:solidFill>
                  <a:srgbClr val="000000"/>
                </a:solidFill>
                <a:latin typeface="Cambria" panose="02040503050406030204" pitchFamily="18" charset="0"/>
                <a:ea typeface="Cambria" panose="02040503050406030204" pitchFamily="18" charset="0"/>
              </a:rPr>
              <a:t>Results include high levels of job dissatisfaction, burn-out and attrition</a:t>
            </a:r>
            <a:endParaRPr lang="en-US" sz="3600" dirty="0">
              <a:latin typeface="Cambria" panose="02040503050406030204" pitchFamily="18" charset="0"/>
              <a:ea typeface="Cambria" panose="02040503050406030204" pitchFamily="18" charset="0"/>
            </a:endParaRPr>
          </a:p>
          <a:p>
            <a:pPr marL="617220" indent="-617220">
              <a:buFont typeface="Arial" panose="020B0604020202020204" pitchFamily="34" charset="0"/>
              <a:buChar char="•"/>
            </a:pPr>
            <a:r>
              <a:rPr lang="en-US" sz="3600" dirty="0">
                <a:solidFill>
                  <a:srgbClr val="000000"/>
                </a:solidFill>
                <a:latin typeface="Cambria" panose="02040503050406030204" pitchFamily="18" charset="0"/>
                <a:ea typeface="Cambria" panose="02040503050406030204" pitchFamily="18" charset="0"/>
              </a:rPr>
              <a:t>30-50% nurse graduates change jobs or leave the workplace within the first 3 years (Snavely, 2016).</a:t>
            </a:r>
            <a:endParaRPr lang="en-US" sz="3600" dirty="0">
              <a:latin typeface="Cambria" panose="02040503050406030204" pitchFamily="18" charset="0"/>
              <a:ea typeface="Cambria" panose="02040503050406030204" pitchFamily="18" charset="0"/>
              <a:cs typeface="Times New Roman" panose="02020603050405020304" pitchFamily="18" charset="0"/>
            </a:endParaRPr>
          </a:p>
          <a:p>
            <a:pPr marL="617220" indent="-617220">
              <a:buFont typeface="Arial" panose="020B0604020202020204" pitchFamily="34" charset="0"/>
              <a:buChar char="•"/>
            </a:pPr>
            <a:r>
              <a:rPr lang="en-US" sz="3600" dirty="0">
                <a:solidFill>
                  <a:srgbClr val="000000"/>
                </a:solidFill>
                <a:latin typeface="Cambria" panose="02040503050406030204" pitchFamily="18" charset="0"/>
                <a:ea typeface="Cambria" panose="02040503050406030204" pitchFamily="18" charset="0"/>
              </a:rPr>
              <a:t>Average cost of attrition per RN- $37,000-$58,400 or $5.2-8.1 million per average hospital (Nursing Solutions, 2016).</a:t>
            </a:r>
            <a:endParaRPr lang="en-US" sz="3600" dirty="0">
              <a:latin typeface="Cambria" panose="02040503050406030204" pitchFamily="18" charset="0"/>
              <a:ea typeface="Cambria" panose="02040503050406030204" pitchFamily="18" charset="0"/>
              <a:cs typeface="Times New Roman" panose="02020603050405020304" pitchFamily="18" charset="0"/>
            </a:endParaRPr>
          </a:p>
          <a:p>
            <a:r>
              <a:rPr lang="en-US" sz="3600" dirty="0">
                <a:solidFill>
                  <a:srgbClr val="000000"/>
                </a:solidFill>
                <a:latin typeface="Cambria" panose="02040503050406030204" pitchFamily="18" charset="0"/>
                <a:ea typeface="Cambria" panose="02040503050406030204" pitchFamily="18" charset="0"/>
                <a:cs typeface="Times New Roman" panose="02020603050405020304" pitchFamily="18" charset="0"/>
              </a:rPr>
              <a:t>Safety concern</a:t>
            </a:r>
            <a:endParaRPr lang="en-US" sz="3600" dirty="0">
              <a:latin typeface="Cambria" panose="02040503050406030204" pitchFamily="18" charset="0"/>
              <a:ea typeface="Cambria" panose="02040503050406030204" pitchFamily="18" charset="0"/>
            </a:endParaRPr>
          </a:p>
          <a:p>
            <a:pPr marL="617220" indent="-617220">
              <a:buFont typeface="Arial" panose="020B0604020202020204" pitchFamily="34" charset="0"/>
              <a:buChar char="•"/>
            </a:pPr>
            <a:r>
              <a:rPr lang="en-US" sz="3600" dirty="0">
                <a:solidFill>
                  <a:srgbClr val="000000"/>
                </a:solidFill>
                <a:latin typeface="Cambria" panose="02040503050406030204" pitchFamily="18" charset="0"/>
                <a:ea typeface="Cambria" panose="02040503050406030204" pitchFamily="18" charset="0"/>
                <a:cs typeface="Times New Roman" panose="02020603050405020304" pitchFamily="18" charset="0"/>
              </a:rPr>
              <a:t>Without adequate transition support the new graduate nurse lacks the competence to provide safe, quality care (Clipper &amp; Cherry, 2015).</a:t>
            </a:r>
            <a:endParaRPr lang="en-US" sz="3600" dirty="0">
              <a:latin typeface="Cambria" panose="02040503050406030204" pitchFamily="18" charset="0"/>
              <a:ea typeface="Cambria" panose="02040503050406030204" pitchFamily="18" charset="0"/>
              <a:cs typeface="Times New Roman" panose="02020603050405020304" pitchFamily="18" charset="0"/>
            </a:endParaRPr>
          </a:p>
          <a:p>
            <a:r>
              <a:rPr lang="en-US" sz="3600" dirty="0">
                <a:solidFill>
                  <a:srgbClr val="000000"/>
                </a:solidFill>
                <a:latin typeface="Cambria" panose="02040503050406030204" pitchFamily="18" charset="0"/>
                <a:ea typeface="Cambria" panose="02040503050406030204" pitchFamily="18" charset="0"/>
                <a:cs typeface="Times New Roman" panose="02020603050405020304" pitchFamily="18" charset="0"/>
              </a:rPr>
              <a:t>Benefits of Evidence-Based Practice</a:t>
            </a:r>
            <a:endParaRPr lang="en-US" sz="3600" dirty="0">
              <a:latin typeface="Cambria" panose="02040503050406030204" pitchFamily="18" charset="0"/>
              <a:ea typeface="Cambria" panose="02040503050406030204" pitchFamily="18" charset="0"/>
            </a:endParaRPr>
          </a:p>
          <a:p>
            <a:pPr marL="617220" indent="-617220">
              <a:buFont typeface="Arial" panose="020B0604020202020204" pitchFamily="34" charset="0"/>
              <a:buChar char="•"/>
              <a:tabLst>
                <a:tab pos="3291840" algn="l"/>
              </a:tabLst>
            </a:pPr>
            <a:r>
              <a:rPr lang="en-US" sz="3600" dirty="0">
                <a:solidFill>
                  <a:srgbClr val="000000"/>
                </a:solidFill>
                <a:latin typeface="Cambria" panose="02040503050406030204" pitchFamily="18" charset="0"/>
                <a:ea typeface="Cambria" panose="02040503050406030204" pitchFamily="18" charset="0"/>
                <a:cs typeface="Times New Roman" panose="02020603050405020304" pitchFamily="18" charset="0"/>
              </a:rPr>
              <a:t>Improved patient outcomes &amp; safety</a:t>
            </a:r>
            <a:endParaRPr lang="en-US" sz="3600" dirty="0">
              <a:latin typeface="Cambria" panose="02040503050406030204" pitchFamily="18" charset="0"/>
              <a:ea typeface="Cambria" panose="02040503050406030204" pitchFamily="18" charset="0"/>
            </a:endParaRPr>
          </a:p>
          <a:p>
            <a:pPr marL="617220" indent="-617220">
              <a:buFont typeface="Arial" panose="020B0604020202020204" pitchFamily="34" charset="0"/>
              <a:buChar char="•"/>
              <a:tabLst>
                <a:tab pos="3291840" algn="l"/>
              </a:tabLst>
            </a:pPr>
            <a:r>
              <a:rPr lang="en-US" sz="3600" dirty="0">
                <a:solidFill>
                  <a:srgbClr val="000000"/>
                </a:solidFill>
                <a:latin typeface="Cambria" panose="02040503050406030204" pitchFamily="18" charset="0"/>
                <a:ea typeface="Cambria" panose="02040503050406030204" pitchFamily="18" charset="0"/>
                <a:cs typeface="Times New Roman" panose="02020603050405020304" pitchFamily="18" charset="0"/>
              </a:rPr>
              <a:t>Increased nursing job satisfaction</a:t>
            </a:r>
            <a:endParaRPr lang="en-US" sz="3600" dirty="0">
              <a:latin typeface="Cambria" panose="02040503050406030204" pitchFamily="18" charset="0"/>
              <a:ea typeface="Cambria" panose="02040503050406030204" pitchFamily="18" charset="0"/>
            </a:endParaRPr>
          </a:p>
          <a:p>
            <a:pPr marL="617220" indent="-617220">
              <a:buFont typeface="Arial" panose="020B0604020202020204" pitchFamily="34" charset="0"/>
              <a:buChar char="•"/>
            </a:pPr>
            <a:r>
              <a:rPr lang="en-US" sz="3600" dirty="0">
                <a:solidFill>
                  <a:srgbClr val="000000"/>
                </a:solidFill>
                <a:latin typeface="Cambria" panose="02040503050406030204" pitchFamily="18" charset="0"/>
                <a:ea typeface="Cambria" panose="02040503050406030204" pitchFamily="18" charset="0"/>
                <a:cs typeface="Times New Roman" panose="02020603050405020304" pitchFamily="18" charset="0"/>
              </a:rPr>
              <a:t>Decreased healthcare costs (</a:t>
            </a:r>
            <a:r>
              <a:rPr lang="en-US" sz="3600" dirty="0" err="1">
                <a:solidFill>
                  <a:srgbClr val="000000"/>
                </a:solidFill>
                <a:latin typeface="Cambria" panose="02040503050406030204" pitchFamily="18" charset="0"/>
                <a:ea typeface="Cambria" panose="02040503050406030204" pitchFamily="18" charset="0"/>
                <a:cs typeface="Times New Roman" panose="02020603050405020304" pitchFamily="18" charset="0"/>
              </a:rPr>
              <a:t>Melynk</a:t>
            </a:r>
            <a:r>
              <a:rPr lang="en-US" sz="3600" dirty="0">
                <a:solidFill>
                  <a:srgbClr val="000000"/>
                </a:solidFill>
                <a:latin typeface="Cambria" panose="02040503050406030204" pitchFamily="18" charset="0"/>
                <a:ea typeface="Cambria" panose="02040503050406030204" pitchFamily="18" charset="0"/>
                <a:cs typeface="Times New Roman" panose="02020603050405020304" pitchFamily="18" charset="0"/>
              </a:rPr>
              <a:t> &amp; Fine-out Overholt, 2015)</a:t>
            </a:r>
            <a:endParaRPr lang="en-US" sz="3600" dirty="0">
              <a:latin typeface="Cambria" panose="02040503050406030204" pitchFamily="18" charset="0"/>
              <a:ea typeface="Cambria" panose="02040503050406030204" pitchFamily="18" charset="0"/>
              <a:cs typeface="Times New Roman" panose="02020603050405020304" pitchFamily="18" charset="0"/>
            </a:endParaRPr>
          </a:p>
        </p:txBody>
      </p:sp>
      <p:sp>
        <p:nvSpPr>
          <p:cNvPr id="71" name="Rectangle 70"/>
          <p:cNvSpPr/>
          <p:nvPr/>
        </p:nvSpPr>
        <p:spPr>
          <a:xfrm>
            <a:off x="10984228" y="9979247"/>
            <a:ext cx="5708833" cy="424732"/>
          </a:xfrm>
          <a:prstGeom prst="rect">
            <a:avLst/>
          </a:prstGeom>
        </p:spPr>
        <p:txBody>
          <a:bodyPr wrap="square">
            <a:spAutoFit/>
          </a:bodyPr>
          <a:lstStyle/>
          <a:p>
            <a:pPr marL="2074547" lvl="1" indent="-428627">
              <a:buFont typeface="Arial" panose="020B0604020202020204" pitchFamily="34" charset="0"/>
              <a:buChar char="•"/>
            </a:pPr>
            <a:endParaRPr lang="en-US" sz="2160" dirty="0">
              <a:latin typeface="Cambria" panose="02040503050406030204" pitchFamily="18" charset="0"/>
            </a:endParaRPr>
          </a:p>
        </p:txBody>
      </p:sp>
      <p:sp>
        <p:nvSpPr>
          <p:cNvPr id="31" name="TextBox 30"/>
          <p:cNvSpPr txBox="1"/>
          <p:nvPr/>
        </p:nvSpPr>
        <p:spPr>
          <a:xfrm>
            <a:off x="0" y="3761237"/>
            <a:ext cx="43891196" cy="757130"/>
          </a:xfrm>
          <a:prstGeom prst="rect">
            <a:avLst/>
          </a:prstGeom>
          <a:noFill/>
        </p:spPr>
        <p:txBody>
          <a:bodyPr wrap="square" rtlCol="0">
            <a:spAutoFit/>
          </a:bodyPr>
          <a:lstStyle/>
          <a:p>
            <a:pPr>
              <a:tabLst>
                <a:tab pos="21614130" algn="ctr"/>
                <a:tab pos="43199687" algn="r"/>
              </a:tabLst>
            </a:pPr>
            <a:r>
              <a:rPr lang="en-US" sz="4320" dirty="0"/>
              <a:t>	</a:t>
            </a:r>
            <a:r>
              <a:rPr lang="en-US" sz="4320" i="1" dirty="0"/>
              <a:t>Otterbein University, Westerville, Ohio</a:t>
            </a:r>
            <a:r>
              <a:rPr lang="en-US" sz="4320" dirty="0"/>
              <a:t>	</a:t>
            </a:r>
          </a:p>
        </p:txBody>
      </p:sp>
      <p:sp>
        <p:nvSpPr>
          <p:cNvPr id="32" name="Rectangle 31"/>
          <p:cNvSpPr/>
          <p:nvPr/>
        </p:nvSpPr>
        <p:spPr>
          <a:xfrm>
            <a:off x="38097" y="4752695"/>
            <a:ext cx="43744246" cy="28117799"/>
          </a:xfrm>
          <a:prstGeom prst="rect">
            <a:avLst/>
          </a:prstGeom>
          <a:noFill/>
          <a:ln w="1143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6129"/>
          </a:p>
        </p:txBody>
      </p:sp>
      <p:pic>
        <p:nvPicPr>
          <p:cNvPr id="36" name="Picture 3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213557" y="29240360"/>
            <a:ext cx="5000094" cy="3291840"/>
          </a:xfrm>
          <a:prstGeom prst="rect">
            <a:avLst/>
          </a:prstGeom>
        </p:spPr>
      </p:pic>
      <p:sp>
        <p:nvSpPr>
          <p:cNvPr id="63" name="TextBox 62"/>
          <p:cNvSpPr txBox="1"/>
          <p:nvPr/>
        </p:nvSpPr>
        <p:spPr>
          <a:xfrm>
            <a:off x="33372806" y="18249329"/>
            <a:ext cx="5521738" cy="424732"/>
          </a:xfrm>
          <a:prstGeom prst="rect">
            <a:avLst/>
          </a:prstGeom>
          <a:noFill/>
        </p:spPr>
        <p:txBody>
          <a:bodyPr wrap="square" rtlCol="0">
            <a:spAutoFit/>
          </a:bodyPr>
          <a:lstStyle/>
          <a:p>
            <a:pPr indent="417197"/>
            <a:endParaRPr lang="en-US" sz="2160" dirty="0">
              <a:latin typeface="Cambria" panose="02040503050406030204" pitchFamily="18" charset="0"/>
            </a:endParaRPr>
          </a:p>
        </p:txBody>
      </p:sp>
      <p:sp>
        <p:nvSpPr>
          <p:cNvPr id="78" name="TextBox 77"/>
          <p:cNvSpPr txBox="1"/>
          <p:nvPr/>
        </p:nvSpPr>
        <p:spPr>
          <a:xfrm>
            <a:off x="32552588" y="13174259"/>
            <a:ext cx="5468490" cy="701731"/>
          </a:xfrm>
          <a:prstGeom prst="rect">
            <a:avLst/>
          </a:prstGeom>
          <a:noFill/>
        </p:spPr>
        <p:txBody>
          <a:bodyPr wrap="square" rtlCol="0">
            <a:spAutoFit/>
          </a:bodyPr>
          <a:lstStyle/>
          <a:p>
            <a:pPr indent="628650"/>
            <a:endParaRPr lang="en-US" sz="3960" dirty="0">
              <a:latin typeface="Cambria" panose="02040503050406030204" pitchFamily="18" charset="0"/>
            </a:endParaRPr>
          </a:p>
        </p:txBody>
      </p:sp>
      <p:sp>
        <p:nvSpPr>
          <p:cNvPr id="81" name="TextBox 80"/>
          <p:cNvSpPr txBox="1"/>
          <p:nvPr/>
        </p:nvSpPr>
        <p:spPr>
          <a:xfrm>
            <a:off x="866104" y="6749804"/>
            <a:ext cx="14801851" cy="10513006"/>
          </a:xfrm>
          <a:prstGeom prst="rect">
            <a:avLst/>
          </a:prstGeom>
          <a:noFill/>
        </p:spPr>
        <p:txBody>
          <a:bodyPr wrap="square" rtlCol="0">
            <a:spAutoFit/>
          </a:bodyPr>
          <a:lstStyle/>
          <a:p>
            <a:pPr>
              <a:lnSpc>
                <a:spcPct val="107000"/>
              </a:lnSpc>
            </a:pPr>
            <a:r>
              <a:rPr lang="en-US" sz="3600" dirty="0">
                <a:latin typeface="Cambria" panose="02040503050406030204" pitchFamily="18" charset="0"/>
                <a:ea typeface="Calibri" panose="020F0502020204030204" pitchFamily="34" charset="0"/>
                <a:cs typeface="Times New Roman" panose="02020603050405020304" pitchFamily="18" charset="0"/>
              </a:rPr>
              <a:t>EBP training is effective in improving nurses’ knowledge of and attitudes toward EBP, however, it does not consistently result in behavior change (Jackson, 2016; Black, </a:t>
            </a:r>
            <a:r>
              <a:rPr lang="en-US" sz="3600" dirty="0" err="1">
                <a:latin typeface="Cambria" panose="02040503050406030204" pitchFamily="18" charset="0"/>
                <a:ea typeface="Calibri" panose="020F0502020204030204" pitchFamily="34" charset="0"/>
                <a:cs typeface="Times New Roman" panose="02020603050405020304" pitchFamily="18" charset="0"/>
              </a:rPr>
              <a:t>Balneaves</a:t>
            </a:r>
            <a:r>
              <a:rPr lang="en-US" sz="3600" dirty="0">
                <a:latin typeface="Cambria" panose="02040503050406030204" pitchFamily="18" charset="0"/>
                <a:ea typeface="Calibri" panose="020F0502020204030204" pitchFamily="34" charset="0"/>
                <a:cs typeface="Times New Roman" panose="02020603050405020304" pitchFamily="18" charset="0"/>
              </a:rPr>
              <a:t>, </a:t>
            </a:r>
            <a:r>
              <a:rPr lang="en-US" sz="3600" dirty="0" err="1">
                <a:latin typeface="Cambria" panose="02040503050406030204" pitchFamily="18" charset="0"/>
                <a:ea typeface="Calibri" panose="020F0502020204030204" pitchFamily="34" charset="0"/>
                <a:cs typeface="Times New Roman" panose="02020603050405020304" pitchFamily="18" charset="0"/>
              </a:rPr>
              <a:t>Garossino</a:t>
            </a:r>
            <a:r>
              <a:rPr lang="en-US" sz="3600" dirty="0">
                <a:latin typeface="Cambria" panose="02040503050406030204" pitchFamily="18" charset="0"/>
                <a:ea typeface="Calibri" panose="020F0502020204030204" pitchFamily="34" charset="0"/>
                <a:cs typeface="Times New Roman" panose="02020603050405020304" pitchFamily="18" charset="0"/>
              </a:rPr>
              <a:t>, Puyat &amp; Qian, 2015). Previous studies support the role of self-efficacy in promotion of EBP implementation (Blackman &amp; Giles, 2017; Ryan, 2016). The purpose of this project is to examine how EBP training provided to nurse residents affects their EBP self-efficacy and outcome expectancy. A convenience sample of nurse residents in two acute care hospital residency programs were surveyed using an instrument found to be valid and reliable by Chang and Crowe (2011) which measures self-efficacy and outcome expectancy of evidence-based practice (Cronbach’s alpha =0.96). </a:t>
            </a:r>
            <a:r>
              <a:rPr lang="en-US" sz="3600" dirty="0">
                <a:latin typeface="Cambria" panose="02040503050406030204" pitchFamily="18" charset="0"/>
                <a:ea typeface="Cambria" panose="02040503050406030204" pitchFamily="18" charset="0"/>
              </a:rPr>
              <a:t>Data analysis of the difference in EBP self-efficacy scores at the mid point of the residency program demonstrated that the training provided to the residents did not significantly affect the nurse residents’ EBP total self-efficacy scores or subscale measures, but a significant decrease in total outcome expectancy scores was found (p&lt;.05).</a:t>
            </a:r>
            <a:endParaRPr lang="en-US" sz="3600" dirty="0">
              <a:latin typeface="Cambria" panose="02040503050406030204" pitchFamily="18" charset="0"/>
              <a:ea typeface="Cambria" panose="02040503050406030204" pitchFamily="18" charset="0"/>
              <a:cs typeface="Times New Roman" panose="02020603050405020304" pitchFamily="18" charset="0"/>
            </a:endParaRPr>
          </a:p>
          <a:p>
            <a:pPr indent="1645920">
              <a:lnSpc>
                <a:spcPct val="200000"/>
              </a:lnSpc>
              <a:spcAft>
                <a:spcPts val="2880"/>
              </a:spcAft>
            </a:pPr>
            <a:r>
              <a:rPr lang="en-US" sz="3600" dirty="0">
                <a:latin typeface="Cambria" panose="02040503050406030204" pitchFamily="18" charset="0"/>
                <a:ea typeface="Calibri" panose="020F0502020204030204" pitchFamily="34" charset="0"/>
                <a:cs typeface="Times New Roman" panose="02020603050405020304" pitchFamily="18" charset="0"/>
              </a:rPr>
              <a:t> </a:t>
            </a:r>
            <a:endParaRPr lang="en-US" sz="3600" dirty="0">
              <a:latin typeface="Cambria" panose="02040503050406030204" pitchFamily="18" charset="0"/>
            </a:endParaRPr>
          </a:p>
        </p:txBody>
      </p:sp>
      <p:sp>
        <p:nvSpPr>
          <p:cNvPr id="86" name="TextBox 85"/>
          <p:cNvSpPr txBox="1"/>
          <p:nvPr/>
        </p:nvSpPr>
        <p:spPr>
          <a:xfrm>
            <a:off x="16347379" y="22421916"/>
            <a:ext cx="5606989" cy="424732"/>
          </a:xfrm>
          <a:prstGeom prst="rect">
            <a:avLst/>
          </a:prstGeom>
          <a:noFill/>
        </p:spPr>
        <p:txBody>
          <a:bodyPr wrap="square" rtlCol="0">
            <a:spAutoFit/>
          </a:bodyPr>
          <a:lstStyle/>
          <a:p>
            <a:pPr indent="417197"/>
            <a:endParaRPr lang="en-US" sz="2160" dirty="0">
              <a:latin typeface="Cambria" panose="02040503050406030204" pitchFamily="18" charset="0"/>
            </a:endParaRPr>
          </a:p>
        </p:txBody>
      </p:sp>
      <p:sp>
        <p:nvSpPr>
          <p:cNvPr id="87" name="TextBox 86"/>
          <p:cNvSpPr txBox="1"/>
          <p:nvPr/>
        </p:nvSpPr>
        <p:spPr>
          <a:xfrm>
            <a:off x="21882600" y="22421916"/>
            <a:ext cx="5852621" cy="424732"/>
          </a:xfrm>
          <a:prstGeom prst="rect">
            <a:avLst/>
          </a:prstGeom>
          <a:noFill/>
        </p:spPr>
        <p:txBody>
          <a:bodyPr wrap="square" rtlCol="0">
            <a:spAutoFit/>
          </a:bodyPr>
          <a:lstStyle/>
          <a:p>
            <a:pPr indent="417197"/>
            <a:endParaRPr lang="en-US" sz="2160" dirty="0">
              <a:latin typeface="Cambria" panose="02040503050406030204" pitchFamily="18" charset="0"/>
            </a:endParaRPr>
          </a:p>
        </p:txBody>
      </p:sp>
      <p:sp>
        <p:nvSpPr>
          <p:cNvPr id="90" name="TextBox 89"/>
          <p:cNvSpPr txBox="1"/>
          <p:nvPr/>
        </p:nvSpPr>
        <p:spPr>
          <a:xfrm>
            <a:off x="32232660" y="5696560"/>
            <a:ext cx="9285491" cy="757130"/>
          </a:xfrm>
          <a:prstGeom prst="rect">
            <a:avLst/>
          </a:prstGeom>
          <a:noFill/>
        </p:spPr>
        <p:txBody>
          <a:bodyPr wrap="square" rtlCol="0">
            <a:spAutoFit/>
          </a:bodyPr>
          <a:lstStyle/>
          <a:p>
            <a:pPr indent="417197" algn="ctr"/>
            <a:r>
              <a:rPr lang="en-US" sz="4320" b="1" dirty="0">
                <a:latin typeface="Cambria" panose="02040503050406030204" pitchFamily="18" charset="0"/>
              </a:rPr>
              <a:t>Outcomes &amp; Evaluation</a:t>
            </a:r>
          </a:p>
        </p:txBody>
      </p:sp>
      <p:sp>
        <p:nvSpPr>
          <p:cNvPr id="14" name="Rectangle 13"/>
          <p:cNvSpPr/>
          <p:nvPr/>
        </p:nvSpPr>
        <p:spPr>
          <a:xfrm>
            <a:off x="32552588" y="21144820"/>
            <a:ext cx="8645637" cy="757130"/>
          </a:xfrm>
          <a:prstGeom prst="rect">
            <a:avLst/>
          </a:prstGeom>
        </p:spPr>
        <p:txBody>
          <a:bodyPr wrap="none">
            <a:spAutoFit/>
          </a:bodyPr>
          <a:lstStyle/>
          <a:p>
            <a:r>
              <a:rPr lang="en-US" sz="4320" b="1" dirty="0">
                <a:latin typeface="Cambria" panose="02040503050406030204" pitchFamily="18" charset="0"/>
              </a:rPr>
              <a:t>Conclusions &amp; Recommendations</a:t>
            </a:r>
          </a:p>
        </p:txBody>
      </p:sp>
      <p:sp>
        <p:nvSpPr>
          <p:cNvPr id="6" name="TextBox 5"/>
          <p:cNvSpPr txBox="1"/>
          <p:nvPr/>
        </p:nvSpPr>
        <p:spPr>
          <a:xfrm>
            <a:off x="1135691" y="17935361"/>
            <a:ext cx="15557370" cy="1200329"/>
          </a:xfrm>
          <a:prstGeom prst="rect">
            <a:avLst/>
          </a:prstGeom>
          <a:noFill/>
        </p:spPr>
        <p:txBody>
          <a:bodyPr wrap="square" rtlCol="0">
            <a:spAutoFit/>
          </a:bodyPr>
          <a:lstStyle/>
          <a:p>
            <a:r>
              <a:rPr lang="en-US" sz="3600" b="1" dirty="0">
                <a:solidFill>
                  <a:srgbClr val="C00000"/>
                </a:solidFill>
                <a:latin typeface="Cambria" panose="02040503050406030204" pitchFamily="18" charset="0"/>
                <a:ea typeface="Cambria" panose="02040503050406030204" pitchFamily="18" charset="0"/>
              </a:rPr>
              <a:t>PICOT</a:t>
            </a:r>
            <a:r>
              <a:rPr lang="en-US" sz="3600" dirty="0">
                <a:latin typeface="Cambria" panose="02040503050406030204" pitchFamily="18" charset="0"/>
                <a:ea typeface="Cambria" panose="02040503050406030204" pitchFamily="18" charset="0"/>
              </a:rPr>
              <a:t>: </a:t>
            </a:r>
            <a:r>
              <a:rPr lang="en-US" sz="3600" b="1" i="1" dirty="0">
                <a:latin typeface="Cambria" panose="02040503050406030204" pitchFamily="18" charset="0"/>
                <a:ea typeface="Cambria" panose="02040503050406030204" pitchFamily="18" charset="0"/>
              </a:rPr>
              <a:t>In nurse residents, how does EBP training influence EBP self-efficacy and  outcome expectancy in the first year of practice?</a:t>
            </a:r>
          </a:p>
        </p:txBody>
      </p:sp>
      <p:sp>
        <p:nvSpPr>
          <p:cNvPr id="19" name="Rectangle 18"/>
          <p:cNvSpPr/>
          <p:nvPr/>
        </p:nvSpPr>
        <p:spPr>
          <a:xfrm>
            <a:off x="15785089" y="8527318"/>
            <a:ext cx="13152204" cy="646331"/>
          </a:xfrm>
          <a:prstGeom prst="rect">
            <a:avLst/>
          </a:prstGeom>
        </p:spPr>
        <p:txBody>
          <a:bodyPr wrap="square">
            <a:spAutoFit/>
          </a:bodyPr>
          <a:lstStyle/>
          <a:p>
            <a:endParaRPr lang="en-US" sz="3600" dirty="0">
              <a:latin typeface="Cambria" panose="02040503050406030204" pitchFamily="18" charset="0"/>
            </a:endParaRPr>
          </a:p>
        </p:txBody>
      </p:sp>
      <p:sp>
        <p:nvSpPr>
          <p:cNvPr id="20" name="TextBox 19"/>
          <p:cNvSpPr txBox="1"/>
          <p:nvPr/>
        </p:nvSpPr>
        <p:spPr>
          <a:xfrm>
            <a:off x="19759048" y="5609358"/>
            <a:ext cx="7508659" cy="757130"/>
          </a:xfrm>
          <a:prstGeom prst="rect">
            <a:avLst/>
          </a:prstGeom>
          <a:noFill/>
        </p:spPr>
        <p:txBody>
          <a:bodyPr wrap="none" rtlCol="0">
            <a:spAutoFit/>
          </a:bodyPr>
          <a:lstStyle/>
          <a:p>
            <a:pPr algn="ctr"/>
            <a:r>
              <a:rPr lang="en-US" sz="4320" b="1" dirty="0">
                <a:latin typeface="Cambria" panose="02040503050406030204" pitchFamily="18" charset="0"/>
              </a:rPr>
              <a:t>Project Description &amp; Design</a:t>
            </a:r>
          </a:p>
        </p:txBody>
      </p:sp>
      <p:sp>
        <p:nvSpPr>
          <p:cNvPr id="37" name="TextBox 36"/>
          <p:cNvSpPr txBox="1"/>
          <p:nvPr/>
        </p:nvSpPr>
        <p:spPr>
          <a:xfrm>
            <a:off x="31427840" y="19779561"/>
            <a:ext cx="11812885" cy="535531"/>
          </a:xfrm>
          <a:prstGeom prst="rect">
            <a:avLst/>
          </a:prstGeom>
          <a:noFill/>
        </p:spPr>
        <p:txBody>
          <a:bodyPr wrap="square" rtlCol="0">
            <a:spAutoFit/>
          </a:bodyPr>
          <a:lstStyle/>
          <a:p>
            <a:pPr marL="428627" indent="-428627"/>
            <a:endParaRPr lang="en-US" sz="2880" dirty="0" err="1">
              <a:solidFill>
                <a:prstClr val="black"/>
              </a:solidFill>
              <a:latin typeface="Cambria" panose="02040503050406030204" pitchFamily="18" charset="0"/>
            </a:endParaRPr>
          </a:p>
        </p:txBody>
      </p:sp>
      <p:pic>
        <p:nvPicPr>
          <p:cNvPr id="38" name="Picture 37"/>
          <p:cNvPicPr>
            <a:picLocks noChangeAspect="1"/>
          </p:cNvPicPr>
          <p:nvPr/>
        </p:nvPicPr>
        <p:blipFill>
          <a:blip r:embed="rId4"/>
          <a:stretch>
            <a:fillRect/>
          </a:stretch>
        </p:blipFill>
        <p:spPr>
          <a:xfrm>
            <a:off x="16193360" y="8579693"/>
            <a:ext cx="21949" cy="6298934"/>
          </a:xfrm>
          <a:prstGeom prst="rect">
            <a:avLst/>
          </a:prstGeom>
          <a:ln w="19050">
            <a:solidFill>
              <a:srgbClr val="C00000"/>
            </a:solidFill>
          </a:ln>
        </p:spPr>
      </p:pic>
      <p:sp>
        <p:nvSpPr>
          <p:cNvPr id="12" name="Rectangle 11">
            <a:extLst>
              <a:ext uri="{FF2B5EF4-FFF2-40B4-BE49-F238E27FC236}">
                <a16:creationId xmlns:a16="http://schemas.microsoft.com/office/drawing/2014/main" id="{BCAD13EE-37A3-475F-8564-F037CFF11431}"/>
              </a:ext>
            </a:extLst>
          </p:cNvPr>
          <p:cNvSpPr/>
          <p:nvPr/>
        </p:nvSpPr>
        <p:spPr>
          <a:xfrm>
            <a:off x="31111710" y="6804164"/>
            <a:ext cx="12001500" cy="8402300"/>
          </a:xfrm>
          <a:prstGeom prst="rect">
            <a:avLst/>
          </a:prstGeom>
        </p:spPr>
        <p:txBody>
          <a:bodyPr wrap="square">
            <a:spAutoFit/>
          </a:bodyPr>
          <a:lstStyle/>
          <a:p>
            <a:pPr lvl="0"/>
            <a:r>
              <a:rPr lang="en-US" sz="3600" b="1" dirty="0">
                <a:solidFill>
                  <a:srgbClr val="000000"/>
                </a:solidFill>
                <a:latin typeface="Cambria" panose="02040503050406030204" pitchFamily="18" charset="0"/>
                <a:ea typeface="Cambria" panose="02040503050406030204" pitchFamily="18" charset="0"/>
              </a:rPr>
              <a:t>EPB Self-Efficacy (SE) and Outcome Expectancy (OE) Survey Instrument: </a:t>
            </a:r>
          </a:p>
          <a:p>
            <a:pPr lvl="0"/>
            <a:r>
              <a:rPr lang="en-US" sz="3600" dirty="0">
                <a:solidFill>
                  <a:srgbClr val="000000"/>
                </a:solidFill>
                <a:latin typeface="Cambria" panose="02040503050406030204" pitchFamily="18" charset="0"/>
                <a:ea typeface="Cambria" panose="02040503050406030204" pitchFamily="18" charset="0"/>
              </a:rPr>
              <a:t>This instrument </a:t>
            </a:r>
            <a:r>
              <a:rPr lang="en-US" sz="3600" dirty="0">
                <a:solidFill>
                  <a:prstClr val="black"/>
                </a:solidFill>
                <a:latin typeface="Cambria" panose="02040503050406030204" pitchFamily="18" charset="0"/>
                <a:ea typeface="Cambria" panose="02040503050406030204" pitchFamily="18" charset="0"/>
              </a:rPr>
              <a:t>measures the efficacy of EBP training interventions in nurses and other healthcare workers, based on the key constructs of Bandura’s Self-Efficacy Theory and on the five steps of the EBP process (Chang &amp; Crowe, 2011).</a:t>
            </a:r>
          </a:p>
          <a:p>
            <a:pPr marL="617220" indent="-617220">
              <a:buFont typeface="Arial" panose="020B0604020202020204" pitchFamily="34" charset="0"/>
              <a:buChar char="•"/>
            </a:pPr>
            <a:r>
              <a:rPr lang="en-US" sz="3600" dirty="0">
                <a:solidFill>
                  <a:srgbClr val="000000"/>
                </a:solidFill>
                <a:latin typeface="Cambria" panose="02040503050406030204" pitchFamily="18" charset="0"/>
                <a:ea typeface="Cambria" panose="02040503050406030204" pitchFamily="18" charset="0"/>
              </a:rPr>
              <a:t>SE-EBP scale includes 26 items on a 11 point Likert-type Scale measuring the level of confidence nurses have about EBP. </a:t>
            </a:r>
            <a:endParaRPr lang="en-US" sz="3600" dirty="0">
              <a:solidFill>
                <a:prstClr val="black"/>
              </a:solidFill>
              <a:latin typeface="Cambria" panose="02040503050406030204" pitchFamily="18" charset="0"/>
              <a:ea typeface="Cambria" panose="02040503050406030204" pitchFamily="18" charset="0"/>
            </a:endParaRPr>
          </a:p>
          <a:p>
            <a:pPr marL="617220" indent="-617220">
              <a:buFont typeface="Arial" panose="020B0604020202020204" pitchFamily="34" charset="0"/>
              <a:buChar char="•"/>
            </a:pPr>
            <a:r>
              <a:rPr lang="en-US" sz="3600" dirty="0">
                <a:solidFill>
                  <a:srgbClr val="000000"/>
                </a:solidFill>
                <a:latin typeface="Cambria" panose="02040503050406030204" pitchFamily="18" charset="0"/>
                <a:ea typeface="Cambria" panose="02040503050406030204" pitchFamily="18" charset="0"/>
              </a:rPr>
              <a:t>OE-EBP scale includes 8 items on a 11 </a:t>
            </a:r>
            <a:r>
              <a:rPr lang="en-US" sz="3600">
                <a:solidFill>
                  <a:srgbClr val="000000"/>
                </a:solidFill>
                <a:latin typeface="Cambria" panose="02040503050406030204" pitchFamily="18" charset="0"/>
                <a:ea typeface="Cambria" panose="02040503050406030204" pitchFamily="18" charset="0"/>
              </a:rPr>
              <a:t>point Likert-type </a:t>
            </a:r>
            <a:r>
              <a:rPr lang="en-US" sz="3600" dirty="0">
                <a:solidFill>
                  <a:srgbClr val="000000"/>
                </a:solidFill>
                <a:latin typeface="Cambria" panose="02040503050406030204" pitchFamily="18" charset="0"/>
                <a:ea typeface="Cambria" panose="02040503050406030204" pitchFamily="18" charset="0"/>
              </a:rPr>
              <a:t>S</a:t>
            </a:r>
            <a:r>
              <a:rPr lang="en-US" sz="3600">
                <a:solidFill>
                  <a:srgbClr val="000000"/>
                </a:solidFill>
                <a:latin typeface="Cambria" panose="02040503050406030204" pitchFamily="18" charset="0"/>
                <a:ea typeface="Cambria" panose="02040503050406030204" pitchFamily="18" charset="0"/>
              </a:rPr>
              <a:t>cale </a:t>
            </a:r>
            <a:r>
              <a:rPr lang="en-US" sz="3600" dirty="0">
                <a:solidFill>
                  <a:srgbClr val="000000"/>
                </a:solidFill>
                <a:latin typeface="Cambria" panose="02040503050406030204" pitchFamily="18" charset="0"/>
                <a:ea typeface="Cambria" panose="02040503050406030204" pitchFamily="18" charset="0"/>
              </a:rPr>
              <a:t>measuring how confident respondents are that accomplishing the steps of EBP would lead to improved quality of patient care.</a:t>
            </a:r>
          </a:p>
          <a:p>
            <a:pPr marL="617220" indent="-617220">
              <a:buFont typeface="Arial" panose="020B0604020202020204" pitchFamily="34" charset="0"/>
              <a:buChar char="•"/>
            </a:pPr>
            <a:r>
              <a:rPr lang="en-US" sz="3600" dirty="0">
                <a:solidFill>
                  <a:prstClr val="black"/>
                </a:solidFill>
                <a:latin typeface="Cambria" panose="02040503050406030204" pitchFamily="18" charset="0"/>
                <a:ea typeface="Cambria" panose="02040503050406030204" pitchFamily="18" charset="0"/>
              </a:rPr>
              <a:t>Validation testing showed it to be a valid and reliable instrument .</a:t>
            </a:r>
          </a:p>
        </p:txBody>
      </p:sp>
      <p:pic>
        <p:nvPicPr>
          <p:cNvPr id="7" name="Picture 6">
            <a:extLst>
              <a:ext uri="{FF2B5EF4-FFF2-40B4-BE49-F238E27FC236}">
                <a16:creationId xmlns:a16="http://schemas.microsoft.com/office/drawing/2014/main" id="{404AA17F-9662-4425-B9BE-24358500B3D8}"/>
              </a:ext>
            </a:extLst>
          </p:cNvPr>
          <p:cNvPicPr>
            <a:picLocks noChangeAspect="1"/>
          </p:cNvPicPr>
          <p:nvPr/>
        </p:nvPicPr>
        <p:blipFill>
          <a:blip r:embed="rId5"/>
          <a:stretch>
            <a:fillRect/>
          </a:stretch>
        </p:blipFill>
        <p:spPr>
          <a:xfrm>
            <a:off x="24108976" y="17827250"/>
            <a:ext cx="6676808" cy="4013186"/>
          </a:xfrm>
          <a:prstGeom prst="rect">
            <a:avLst/>
          </a:prstGeom>
        </p:spPr>
      </p:pic>
      <p:pic>
        <p:nvPicPr>
          <p:cNvPr id="8" name="Picture 7">
            <a:extLst>
              <a:ext uri="{FF2B5EF4-FFF2-40B4-BE49-F238E27FC236}">
                <a16:creationId xmlns:a16="http://schemas.microsoft.com/office/drawing/2014/main" id="{C8379DF3-933C-4734-8EFE-10E629ED8457}"/>
              </a:ext>
            </a:extLst>
          </p:cNvPr>
          <p:cNvPicPr>
            <a:picLocks noChangeAspect="1"/>
          </p:cNvPicPr>
          <p:nvPr/>
        </p:nvPicPr>
        <p:blipFill>
          <a:blip r:embed="rId6"/>
          <a:stretch>
            <a:fillRect/>
          </a:stretch>
        </p:blipFill>
        <p:spPr>
          <a:xfrm>
            <a:off x="23775937" y="21625707"/>
            <a:ext cx="7029860" cy="4225396"/>
          </a:xfrm>
          <a:prstGeom prst="rect">
            <a:avLst/>
          </a:prstGeom>
        </p:spPr>
      </p:pic>
      <p:pic>
        <p:nvPicPr>
          <p:cNvPr id="17" name="Picture 16">
            <a:extLst>
              <a:ext uri="{FF2B5EF4-FFF2-40B4-BE49-F238E27FC236}">
                <a16:creationId xmlns:a16="http://schemas.microsoft.com/office/drawing/2014/main" id="{9ECBBB7E-8F96-4C9C-91D8-03D9ABCF5D4A}"/>
              </a:ext>
            </a:extLst>
          </p:cNvPr>
          <p:cNvPicPr>
            <a:picLocks noChangeAspect="1"/>
          </p:cNvPicPr>
          <p:nvPr/>
        </p:nvPicPr>
        <p:blipFill>
          <a:blip r:embed="rId7"/>
          <a:stretch>
            <a:fillRect/>
          </a:stretch>
        </p:blipFill>
        <p:spPr>
          <a:xfrm>
            <a:off x="31111710" y="15798214"/>
            <a:ext cx="12180863" cy="4989600"/>
          </a:xfrm>
          <a:prstGeom prst="rect">
            <a:avLst/>
          </a:prstGeom>
        </p:spPr>
      </p:pic>
      <p:sp>
        <p:nvSpPr>
          <p:cNvPr id="2" name="TextBox 1">
            <a:extLst>
              <a:ext uri="{FF2B5EF4-FFF2-40B4-BE49-F238E27FC236}">
                <a16:creationId xmlns:a16="http://schemas.microsoft.com/office/drawing/2014/main" id="{BEE23906-96A3-475E-82B4-B9D19DD8DD2C}"/>
              </a:ext>
            </a:extLst>
          </p:cNvPr>
          <p:cNvSpPr txBox="1"/>
          <p:nvPr/>
        </p:nvSpPr>
        <p:spPr>
          <a:xfrm>
            <a:off x="30744191" y="22074764"/>
            <a:ext cx="12915900" cy="8956298"/>
          </a:xfrm>
          <a:prstGeom prst="rect">
            <a:avLst/>
          </a:prstGeom>
          <a:noFill/>
        </p:spPr>
        <p:txBody>
          <a:bodyPr wrap="square" rtlCol="0">
            <a:spAutoFit/>
          </a:bodyPr>
          <a:lstStyle/>
          <a:p>
            <a:r>
              <a:rPr lang="en-US" sz="3600" dirty="0">
                <a:latin typeface="Cambria" panose="02040503050406030204" pitchFamily="18" charset="0"/>
                <a:ea typeface="Cambria" panose="02040503050406030204" pitchFamily="18" charset="0"/>
              </a:rPr>
              <a:t>Confidence in EBP can be enhanced through the focus on Bandura’s (1977) sources of self-efficacy (i.e., mastery experiences, vicarious experiences, verbal persuasion and physical and emotional states). A repeat measure of the SE and OE  at the end of residency after completion of the EBP project may result in positive differences in SE scores due to the influence of efficacy sources. The increased stress during the mid-point of the residency period may have contributed to the decrease in outcome expectancy scores found. </a:t>
            </a:r>
          </a:p>
          <a:p>
            <a:endParaRPr lang="en-US" sz="3600" dirty="0">
              <a:latin typeface="Cambria" panose="02040503050406030204" pitchFamily="18" charset="0"/>
              <a:ea typeface="Cambria" panose="02040503050406030204" pitchFamily="18" charset="0"/>
            </a:endParaRPr>
          </a:p>
          <a:p>
            <a:r>
              <a:rPr lang="en-US" sz="3600" dirty="0">
                <a:latin typeface="Cambria" panose="02040503050406030204" pitchFamily="18" charset="0"/>
                <a:ea typeface="Cambria" panose="02040503050406030204" pitchFamily="18" charset="0"/>
              </a:rPr>
              <a:t>Recommendations include providing residency program support for the full first year of practice to develop EBP efficacy beyond the critical stress experienced at 3-6 months and inclusion of EBP</a:t>
            </a:r>
          </a:p>
          <a:p>
            <a:r>
              <a:rPr lang="en-US" sz="3600" dirty="0">
                <a:latin typeface="Cambria" panose="02040503050406030204" pitchFamily="18" charset="0"/>
                <a:ea typeface="Cambria" panose="02040503050406030204" pitchFamily="18" charset="0"/>
              </a:rPr>
              <a:t>training which integrates the four </a:t>
            </a:r>
          </a:p>
          <a:p>
            <a:r>
              <a:rPr lang="en-US" sz="3600" dirty="0">
                <a:latin typeface="Cambria" panose="02040503050406030204" pitchFamily="18" charset="0"/>
                <a:ea typeface="Cambria" panose="02040503050406030204" pitchFamily="18" charset="0"/>
              </a:rPr>
              <a:t>sources of efficacy.</a:t>
            </a:r>
          </a:p>
          <a:p>
            <a:endParaRPr lang="en-US" sz="3600" dirty="0">
              <a:latin typeface="Cambria" panose="02040503050406030204" pitchFamily="18" charset="0"/>
              <a:ea typeface="Cambria" panose="02040503050406030204" pitchFamily="18" charset="0"/>
            </a:endParaRPr>
          </a:p>
        </p:txBody>
      </p:sp>
      <p:pic>
        <p:nvPicPr>
          <p:cNvPr id="15" name="Picture 14">
            <a:extLst>
              <a:ext uri="{FF2B5EF4-FFF2-40B4-BE49-F238E27FC236}">
                <a16:creationId xmlns:a16="http://schemas.microsoft.com/office/drawing/2014/main" id="{1C1D6835-D54F-478B-BFE5-91749603636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5534063" y="26993693"/>
            <a:ext cx="4186400" cy="4186400"/>
          </a:xfrm>
          <a:prstGeom prst="rect">
            <a:avLst/>
          </a:prstGeom>
        </p:spPr>
      </p:pic>
      <p:pic>
        <p:nvPicPr>
          <p:cNvPr id="3" name="Picture 2">
            <a:extLst>
              <a:ext uri="{FF2B5EF4-FFF2-40B4-BE49-F238E27FC236}">
                <a16:creationId xmlns:a16="http://schemas.microsoft.com/office/drawing/2014/main" id="{6824B8CD-5250-4049-A67F-46BFD7EC0FC7}"/>
              </a:ext>
            </a:extLst>
          </p:cNvPr>
          <p:cNvPicPr>
            <a:picLocks noChangeAspect="1"/>
          </p:cNvPicPr>
          <p:nvPr/>
        </p:nvPicPr>
        <p:blipFill>
          <a:blip r:embed="rId9"/>
          <a:stretch>
            <a:fillRect/>
          </a:stretch>
        </p:blipFill>
        <p:spPr>
          <a:xfrm>
            <a:off x="16583158" y="18249329"/>
            <a:ext cx="7865571" cy="11336941"/>
          </a:xfrm>
          <a:prstGeom prst="rect">
            <a:avLst/>
          </a:prstGeom>
        </p:spPr>
      </p:pic>
      <p:pic>
        <p:nvPicPr>
          <p:cNvPr id="39" name="Picture 38">
            <a:extLst>
              <a:ext uri="{FF2B5EF4-FFF2-40B4-BE49-F238E27FC236}">
                <a16:creationId xmlns:a16="http://schemas.microsoft.com/office/drawing/2014/main" id="{BA461172-81D8-49CF-9102-AEAC112139E6}"/>
              </a:ext>
            </a:extLst>
          </p:cNvPr>
          <p:cNvPicPr>
            <a:picLocks noChangeAspect="1"/>
          </p:cNvPicPr>
          <p:nvPr/>
        </p:nvPicPr>
        <p:blipFill>
          <a:blip r:embed="rId4"/>
          <a:stretch>
            <a:fillRect/>
          </a:stretch>
        </p:blipFill>
        <p:spPr>
          <a:xfrm flipH="1">
            <a:off x="30411255" y="8527318"/>
            <a:ext cx="45719" cy="6298934"/>
          </a:xfrm>
          <a:prstGeom prst="rect">
            <a:avLst/>
          </a:prstGeom>
          <a:ln w="19050">
            <a:solidFill>
              <a:srgbClr val="C00000"/>
            </a:solidFill>
          </a:ln>
        </p:spPr>
      </p:pic>
    </p:spTree>
    <p:extLst>
      <p:ext uri="{BB962C8B-B14F-4D97-AF65-F5344CB8AC3E}">
        <p14:creationId xmlns:p14="http://schemas.microsoft.com/office/powerpoint/2010/main" val="3481875387"/>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1428</TotalTime>
  <Words>830</Words>
  <Application>Microsoft Office PowerPoint</Application>
  <PresentationFormat>Custom</PresentationFormat>
  <Paragraphs>52</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Cambria</vt:lpstr>
      <vt:lpstr>Times New Roman</vt:lpstr>
      <vt:lpstr>1_Office Theme</vt:lpstr>
      <vt:lpstr>PowerPoint Presentation</vt:lpstr>
    </vt:vector>
  </TitlesOfParts>
  <Company>Otterbein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Chovan, John</dc:creator>
  <cp:lastModifiedBy>Whybrew, Sarah</cp:lastModifiedBy>
  <cp:revision>67</cp:revision>
  <cp:lastPrinted>2019-02-27T18:17:27Z</cp:lastPrinted>
  <dcterms:created xsi:type="dcterms:W3CDTF">2014-10-09T18:51:19Z</dcterms:created>
  <dcterms:modified xsi:type="dcterms:W3CDTF">2019-04-14T17:13:44Z</dcterms:modified>
</cp:coreProperties>
</file>