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7015" autoAdjust="0"/>
    <p:restoredTop sz="94660"/>
  </p:normalViewPr>
  <p:slideViewPr>
    <p:cSldViewPr snapToGrid="0">
      <p:cViewPr>
        <p:scale>
          <a:sx n="160" d="100"/>
          <a:sy n="160" d="100"/>
        </p:scale>
        <p:origin x="3762" y="19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065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34019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p:cNvSpPr/>
          <p:nvPr/>
        </p:nvSpPr>
        <p:spPr>
          <a:xfrm>
            <a:off x="7471565" y="842665"/>
            <a:ext cx="1885452" cy="261610"/>
          </a:xfrm>
          <a:prstGeom prst="rect">
            <a:avLst/>
          </a:prstGeom>
        </p:spPr>
        <p:txBody>
          <a:bodyPr wrap="none">
            <a:spAutoFit/>
          </a:bodyPr>
          <a:lstStyle/>
          <a:p>
            <a:pPr algn="ctr"/>
            <a:r>
              <a:rPr lang="en-US" sz="1100" b="1" dirty="0" smtClean="0"/>
              <a:t>Implications for Nursing Care</a:t>
            </a:r>
            <a:endParaRPr lang="en-US" sz="1100" dirty="0"/>
          </a:p>
        </p:txBody>
      </p:sp>
      <p:sp>
        <p:nvSpPr>
          <p:cNvPr id="9" name="TextBox 8"/>
          <p:cNvSpPr txBox="1"/>
          <p:nvPr/>
        </p:nvSpPr>
        <p:spPr>
          <a:xfrm>
            <a:off x="-51064" y="51600"/>
            <a:ext cx="12191999" cy="369332"/>
          </a:xfrm>
          <a:prstGeom prst="rect">
            <a:avLst/>
          </a:prstGeom>
          <a:noFill/>
        </p:spPr>
        <p:txBody>
          <a:bodyPr wrap="square" rtlCol="0">
            <a:spAutoFit/>
          </a:bodyPr>
          <a:lstStyle/>
          <a:p>
            <a:pPr algn="ctr"/>
            <a:r>
              <a:rPr lang="en-US" b="1" dirty="0" smtClean="0"/>
              <a:t>Malignant Hyperthermia</a:t>
            </a:r>
            <a:endParaRPr lang="en-US" b="1" dirty="0"/>
          </a:p>
        </p:txBody>
      </p:sp>
      <p:sp>
        <p:nvSpPr>
          <p:cNvPr id="10" name="TextBox 9"/>
          <p:cNvSpPr txBox="1"/>
          <p:nvPr/>
        </p:nvSpPr>
        <p:spPr>
          <a:xfrm>
            <a:off x="-51064" y="356633"/>
            <a:ext cx="12191999" cy="276999"/>
          </a:xfrm>
          <a:prstGeom prst="rect">
            <a:avLst/>
          </a:prstGeom>
          <a:noFill/>
        </p:spPr>
        <p:txBody>
          <a:bodyPr wrap="square" rtlCol="0">
            <a:spAutoFit/>
          </a:bodyPr>
          <a:lstStyle/>
          <a:p>
            <a:pPr algn="ctr"/>
            <a:r>
              <a:rPr lang="en-US" sz="1200" i="1" dirty="0" smtClean="0"/>
              <a:t>Ryan Vincent BSN</a:t>
            </a:r>
            <a:r>
              <a:rPr lang="en-US" sz="1200" i="1" smtClean="0"/>
              <a:t>, RN, CCRN</a:t>
            </a:r>
            <a:endParaRPr lang="en-US" sz="1200" i="1" dirty="0"/>
          </a:p>
        </p:txBody>
      </p:sp>
      <p:sp>
        <p:nvSpPr>
          <p:cNvPr id="33" name="TextBox 32"/>
          <p:cNvSpPr txBox="1"/>
          <p:nvPr/>
        </p:nvSpPr>
        <p:spPr>
          <a:xfrm>
            <a:off x="0" y="829662"/>
            <a:ext cx="1566017" cy="276999"/>
          </a:xfrm>
          <a:prstGeom prst="rect">
            <a:avLst/>
          </a:prstGeom>
          <a:noFill/>
        </p:spPr>
        <p:txBody>
          <a:bodyPr wrap="square" rtlCol="0">
            <a:spAutoFit/>
          </a:bodyPr>
          <a:lstStyle/>
          <a:p>
            <a:pPr algn="ctr"/>
            <a:r>
              <a:rPr lang="en-US" sz="1200" b="1" dirty="0" smtClean="0"/>
              <a:t>Introduction</a:t>
            </a:r>
          </a:p>
        </p:txBody>
      </p:sp>
      <p:sp>
        <p:nvSpPr>
          <p:cNvPr id="34" name="TextBox 33"/>
          <p:cNvSpPr txBox="1"/>
          <p:nvPr/>
        </p:nvSpPr>
        <p:spPr>
          <a:xfrm>
            <a:off x="40820" y="1077218"/>
            <a:ext cx="1513060" cy="4293483"/>
          </a:xfrm>
          <a:prstGeom prst="rect">
            <a:avLst/>
          </a:prstGeom>
          <a:noFill/>
        </p:spPr>
        <p:txBody>
          <a:bodyPr wrap="square" rtlCol="0">
            <a:spAutoFit/>
          </a:bodyPr>
          <a:lstStyle/>
          <a:p>
            <a:r>
              <a:rPr lang="en-US" sz="700" dirty="0"/>
              <a:t>According to the Journal of Anesthesia and Intensive Care, Malignant Hyperthermia (MH) is an uncommon disorder of skeletal muscle, with autosomal dominant inheritance triggered almost exclusively by potent inhalational agents and </a:t>
            </a:r>
            <a:r>
              <a:rPr lang="en-US" sz="700" dirty="0" err="1"/>
              <a:t>suxamethonium</a:t>
            </a:r>
            <a:r>
              <a:rPr lang="en-US" sz="700" dirty="0"/>
              <a:t> (Chan, Bulger, </a:t>
            </a:r>
            <a:r>
              <a:rPr lang="en-US" sz="700" dirty="0" err="1"/>
              <a:t>Stowell</a:t>
            </a:r>
            <a:r>
              <a:rPr lang="en-US" sz="700" dirty="0"/>
              <a:t>, </a:t>
            </a:r>
            <a:r>
              <a:rPr lang="en-US" sz="700" dirty="0" err="1"/>
              <a:t>Gillies</a:t>
            </a:r>
            <a:r>
              <a:rPr lang="en-US" sz="700" dirty="0"/>
              <a:t>, Langton, Street, and Pollock, </a:t>
            </a:r>
            <a:r>
              <a:rPr lang="en-US" sz="700" dirty="0" smtClean="0"/>
              <a:t>2017).  </a:t>
            </a:r>
            <a:r>
              <a:rPr lang="en-US" sz="700" dirty="0"/>
              <a:t>Although it is rare, it is a true medical emergency which can lead to death if left untreated.  Mostly anesthesia medications trigger the response so it is imperative the anesthesia providers along with the postoperative nurses know the signs and symptoms that trigger malignant hyperthermia.  It is a hypermetabolic state triggered by an abnormality of calcium release or reuptake by the sarcoplasmic reticulum with muscle contraction.  </a:t>
            </a:r>
            <a:endParaRPr lang="en-US" sz="700" dirty="0" smtClean="0"/>
          </a:p>
          <a:p>
            <a:endParaRPr lang="en-US" sz="700" dirty="0"/>
          </a:p>
          <a:p>
            <a:r>
              <a:rPr lang="en-US" sz="700" dirty="0" smtClean="0"/>
              <a:t>The </a:t>
            </a:r>
            <a:r>
              <a:rPr lang="en-US" sz="700" dirty="0"/>
              <a:t>incidence of MH in adults is one in every </a:t>
            </a:r>
            <a:r>
              <a:rPr lang="en-US" sz="700" dirty="0" smtClean="0"/>
              <a:t>50,000 </a:t>
            </a:r>
            <a:r>
              <a:rPr lang="en-US" sz="700" dirty="0"/>
              <a:t>to 100,000 and children is one in every 300,000 to 500,000 cases (Chan et al., 2017).  Since MH occurs in genetically predisposed individuals, one must go through an invasive muscle biopsy procedure to get diagnosed.  The test is very expensive and has a high false positive result.  This topic was chosen due to my future interest as a practicing nurse anesthetist.  Researching MH will prepare me and make me more aware as an anesthesia provider. </a:t>
            </a:r>
            <a:endParaRPr lang="en-US" sz="700" dirty="0" smtClean="0">
              <a:latin typeface="Cambria" panose="02040503050406030204" pitchFamily="18" charset="0"/>
            </a:endParaRPr>
          </a:p>
        </p:txBody>
      </p:sp>
      <p:sp>
        <p:nvSpPr>
          <p:cNvPr id="35" name="TextBox 34"/>
          <p:cNvSpPr txBox="1"/>
          <p:nvPr/>
        </p:nvSpPr>
        <p:spPr>
          <a:xfrm>
            <a:off x="1562526" y="829662"/>
            <a:ext cx="2973688" cy="307777"/>
          </a:xfrm>
          <a:prstGeom prst="rect">
            <a:avLst/>
          </a:prstGeom>
          <a:noFill/>
        </p:spPr>
        <p:txBody>
          <a:bodyPr wrap="square" rtlCol="0">
            <a:spAutoFit/>
          </a:bodyPr>
          <a:lstStyle/>
          <a:p>
            <a:pPr algn="ctr"/>
            <a:r>
              <a:rPr lang="en-US" sz="1400" b="1" dirty="0" smtClean="0">
                <a:solidFill>
                  <a:srgbClr val="FF0000"/>
                </a:solidFill>
              </a:rPr>
              <a:t>Pathophysiological Process</a:t>
            </a:r>
          </a:p>
        </p:txBody>
      </p:sp>
      <p:sp>
        <p:nvSpPr>
          <p:cNvPr id="45" name="TextBox 44"/>
          <p:cNvSpPr txBox="1"/>
          <p:nvPr/>
        </p:nvSpPr>
        <p:spPr>
          <a:xfrm>
            <a:off x="10674094" y="829662"/>
            <a:ext cx="1533449" cy="276999"/>
          </a:xfrm>
          <a:prstGeom prst="rect">
            <a:avLst/>
          </a:prstGeom>
          <a:noFill/>
        </p:spPr>
        <p:txBody>
          <a:bodyPr wrap="square" rtlCol="0">
            <a:spAutoFit/>
          </a:bodyPr>
          <a:lstStyle/>
          <a:p>
            <a:pPr algn="ctr"/>
            <a:r>
              <a:rPr lang="en-US" sz="1200" b="1" dirty="0" smtClean="0"/>
              <a:t>References</a:t>
            </a:r>
          </a:p>
        </p:txBody>
      </p:sp>
      <p:sp>
        <p:nvSpPr>
          <p:cNvPr id="46" name="TextBox 45"/>
          <p:cNvSpPr txBox="1"/>
          <p:nvPr/>
        </p:nvSpPr>
        <p:spPr>
          <a:xfrm>
            <a:off x="10665348" y="1035653"/>
            <a:ext cx="1475587" cy="5262979"/>
          </a:xfrm>
          <a:prstGeom prst="rect">
            <a:avLst/>
          </a:prstGeom>
          <a:noFill/>
        </p:spPr>
        <p:txBody>
          <a:bodyPr wrap="square" rtlCol="0">
            <a:spAutoFit/>
          </a:bodyPr>
          <a:lstStyle/>
          <a:p>
            <a:r>
              <a:rPr lang="en-US" sz="700" dirty="0"/>
              <a:t>Chan, T.Y., Bulger, T.F., </a:t>
            </a:r>
            <a:r>
              <a:rPr lang="en-US" sz="700" dirty="0" err="1"/>
              <a:t>Stowell</a:t>
            </a:r>
            <a:r>
              <a:rPr lang="en-US" sz="700" dirty="0"/>
              <a:t>, </a:t>
            </a:r>
            <a:r>
              <a:rPr lang="en-US" sz="700" dirty="0" smtClean="0"/>
              <a:t>  </a:t>
            </a:r>
          </a:p>
          <a:p>
            <a:r>
              <a:rPr lang="en-US" sz="700" dirty="0"/>
              <a:t> </a:t>
            </a:r>
            <a:r>
              <a:rPr lang="en-US" sz="700" dirty="0" smtClean="0"/>
              <a:t>    K.M</a:t>
            </a:r>
            <a:r>
              <a:rPr lang="en-US" sz="700" dirty="0"/>
              <a:t>., </a:t>
            </a:r>
            <a:r>
              <a:rPr lang="en-US" sz="700" dirty="0" err="1"/>
              <a:t>Gillies</a:t>
            </a:r>
            <a:r>
              <a:rPr lang="en-US" sz="700" dirty="0"/>
              <a:t> R.L., Langton, E.E., </a:t>
            </a:r>
            <a:endParaRPr lang="en-US" sz="700" dirty="0" smtClean="0"/>
          </a:p>
          <a:p>
            <a:r>
              <a:rPr lang="en-US" sz="700" dirty="0"/>
              <a:t> </a:t>
            </a:r>
            <a:r>
              <a:rPr lang="en-US" sz="700" dirty="0" smtClean="0"/>
              <a:t>    Street</a:t>
            </a:r>
            <a:r>
              <a:rPr lang="en-US" sz="700" dirty="0"/>
              <a:t>, N.E., &amp; Pollock, N.A. </a:t>
            </a:r>
            <a:endParaRPr lang="en-US" sz="700" dirty="0" smtClean="0"/>
          </a:p>
          <a:p>
            <a:r>
              <a:rPr lang="en-US" sz="700" dirty="0"/>
              <a:t> </a:t>
            </a:r>
            <a:r>
              <a:rPr lang="en-US" sz="700" dirty="0" smtClean="0"/>
              <a:t>    (</a:t>
            </a:r>
            <a:r>
              <a:rPr lang="en-US" sz="700" dirty="0"/>
              <a:t>2017).  Evidence of malignant </a:t>
            </a:r>
            <a:endParaRPr lang="en-US" sz="700" dirty="0" smtClean="0"/>
          </a:p>
          <a:p>
            <a:r>
              <a:rPr lang="en-US" sz="700" dirty="0"/>
              <a:t> </a:t>
            </a:r>
            <a:r>
              <a:rPr lang="en-US" sz="700" dirty="0" smtClean="0"/>
              <a:t>    hyperthermia </a:t>
            </a:r>
            <a:r>
              <a:rPr lang="en-US" sz="700" dirty="0"/>
              <a:t>in patients </a:t>
            </a:r>
            <a:endParaRPr lang="en-US" sz="700" dirty="0" smtClean="0"/>
          </a:p>
          <a:p>
            <a:r>
              <a:rPr lang="en-US" sz="700" dirty="0"/>
              <a:t> </a:t>
            </a:r>
            <a:r>
              <a:rPr lang="en-US" sz="700" dirty="0" smtClean="0"/>
              <a:t>    administered </a:t>
            </a:r>
            <a:r>
              <a:rPr lang="en-US" sz="700" dirty="0"/>
              <a:t>triggering agents </a:t>
            </a:r>
            <a:endParaRPr lang="en-US" sz="700" dirty="0" smtClean="0"/>
          </a:p>
          <a:p>
            <a:r>
              <a:rPr lang="en-US" sz="700" dirty="0"/>
              <a:t> </a:t>
            </a:r>
            <a:r>
              <a:rPr lang="en-US" sz="700" dirty="0" smtClean="0"/>
              <a:t>    before </a:t>
            </a:r>
            <a:r>
              <a:rPr lang="en-US" sz="700" dirty="0"/>
              <a:t>malignant hyperthermia </a:t>
            </a:r>
            <a:endParaRPr lang="en-US" sz="700" dirty="0" smtClean="0"/>
          </a:p>
          <a:p>
            <a:r>
              <a:rPr lang="en-US" sz="700" dirty="0"/>
              <a:t> </a:t>
            </a:r>
            <a:r>
              <a:rPr lang="en-US" sz="700" dirty="0" smtClean="0"/>
              <a:t>    susceptibility </a:t>
            </a:r>
            <a:r>
              <a:rPr lang="en-US" sz="700" dirty="0"/>
              <a:t>identified: missing </a:t>
            </a:r>
            <a:endParaRPr lang="en-US" sz="700" dirty="0" smtClean="0"/>
          </a:p>
          <a:p>
            <a:r>
              <a:rPr lang="en-US" sz="700" dirty="0"/>
              <a:t> </a:t>
            </a:r>
            <a:r>
              <a:rPr lang="en-US" sz="700" dirty="0" smtClean="0"/>
              <a:t>    opportunities </a:t>
            </a:r>
            <a:r>
              <a:rPr lang="en-US" sz="700" dirty="0"/>
              <a:t>prior to diagnosis.  </a:t>
            </a:r>
            <a:endParaRPr lang="en-US" sz="700" dirty="0" smtClean="0"/>
          </a:p>
          <a:p>
            <a:r>
              <a:rPr lang="en-US" sz="700" i="1" dirty="0"/>
              <a:t> </a:t>
            </a:r>
            <a:r>
              <a:rPr lang="en-US" sz="700" i="1" dirty="0" smtClean="0"/>
              <a:t>    Anesthesia </a:t>
            </a:r>
            <a:r>
              <a:rPr lang="en-US" sz="700" i="1" dirty="0"/>
              <a:t>and Intensive Care </a:t>
            </a:r>
            <a:endParaRPr lang="en-US" sz="700" i="1" dirty="0" smtClean="0"/>
          </a:p>
          <a:p>
            <a:r>
              <a:rPr lang="en-US" sz="700" i="1" dirty="0"/>
              <a:t> </a:t>
            </a:r>
            <a:r>
              <a:rPr lang="en-US" sz="700" i="1" dirty="0" smtClean="0"/>
              <a:t>    Journal</a:t>
            </a:r>
            <a:r>
              <a:rPr lang="en-US" sz="700" dirty="0"/>
              <a:t>, 45(6), 707-713</a:t>
            </a:r>
            <a:r>
              <a:rPr lang="en-US" sz="700" dirty="0" smtClean="0"/>
              <a:t>.</a:t>
            </a:r>
          </a:p>
          <a:p>
            <a:endParaRPr lang="en-US" sz="700" dirty="0"/>
          </a:p>
          <a:p>
            <a:r>
              <a:rPr lang="en-US" sz="700" dirty="0" smtClean="0"/>
              <a:t>Dirksen</a:t>
            </a:r>
            <a:r>
              <a:rPr lang="en-US" sz="700" dirty="0"/>
              <a:t>, S. H., Van Wicklin, S. A., </a:t>
            </a:r>
            <a:endParaRPr lang="en-US" sz="700" dirty="0" smtClean="0"/>
          </a:p>
          <a:p>
            <a:r>
              <a:rPr lang="en-US" sz="700" dirty="0"/>
              <a:t> </a:t>
            </a:r>
            <a:r>
              <a:rPr lang="en-US" sz="700" dirty="0" smtClean="0"/>
              <a:t>    Mashman</a:t>
            </a:r>
            <a:r>
              <a:rPr lang="en-US" sz="700" dirty="0"/>
              <a:t>, D. L., Neiderer, P., &amp; </a:t>
            </a:r>
            <a:endParaRPr lang="en-US" sz="700" dirty="0" smtClean="0"/>
          </a:p>
          <a:p>
            <a:r>
              <a:rPr lang="en-US" sz="700" dirty="0"/>
              <a:t> </a:t>
            </a:r>
            <a:r>
              <a:rPr lang="en-US" sz="700" dirty="0" smtClean="0"/>
              <a:t>    Merritt</a:t>
            </a:r>
            <a:r>
              <a:rPr lang="en-US" sz="700" dirty="0"/>
              <a:t>, D. R. (2013). Developing </a:t>
            </a:r>
            <a:endParaRPr lang="en-US" sz="700" dirty="0" smtClean="0"/>
          </a:p>
          <a:p>
            <a:r>
              <a:rPr lang="en-US" sz="700" dirty="0"/>
              <a:t> </a:t>
            </a:r>
            <a:r>
              <a:rPr lang="en-US" sz="700" dirty="0" smtClean="0"/>
              <a:t>    Effective Drills </a:t>
            </a:r>
            <a:r>
              <a:rPr lang="en-US" sz="700" dirty="0"/>
              <a:t>in Preparation for </a:t>
            </a:r>
            <a:endParaRPr lang="en-US" sz="700" dirty="0" smtClean="0"/>
          </a:p>
          <a:p>
            <a:r>
              <a:rPr lang="en-US" sz="700" dirty="0"/>
              <a:t> </a:t>
            </a:r>
            <a:r>
              <a:rPr lang="en-US" sz="700" dirty="0" smtClean="0"/>
              <a:t>    a </a:t>
            </a:r>
            <a:r>
              <a:rPr lang="en-US" sz="700" dirty="0"/>
              <a:t>Malignant Hyperthermia Crisis. </a:t>
            </a:r>
            <a:endParaRPr lang="en-US" sz="700" dirty="0" smtClean="0"/>
          </a:p>
          <a:p>
            <a:r>
              <a:rPr lang="en-US" sz="700" i="1" dirty="0"/>
              <a:t> </a:t>
            </a:r>
            <a:r>
              <a:rPr lang="en-US" sz="700" i="1" dirty="0" smtClean="0"/>
              <a:t>    AORN </a:t>
            </a:r>
            <a:r>
              <a:rPr lang="en-US" sz="700" i="1" dirty="0"/>
              <a:t>Journal</a:t>
            </a:r>
            <a:r>
              <a:rPr lang="en-US" sz="700" dirty="0"/>
              <a:t>, </a:t>
            </a:r>
            <a:r>
              <a:rPr lang="en-US" sz="700" i="1" dirty="0"/>
              <a:t>97</a:t>
            </a:r>
            <a:r>
              <a:rPr lang="en-US" sz="700" dirty="0"/>
              <a:t>(3), 330-352. </a:t>
            </a:r>
            <a:endParaRPr lang="en-US" sz="700" dirty="0" smtClean="0"/>
          </a:p>
          <a:p>
            <a:r>
              <a:rPr lang="en-US" sz="700" dirty="0"/>
              <a:t> </a:t>
            </a:r>
            <a:r>
              <a:rPr lang="en-US" sz="700" dirty="0" smtClean="0"/>
              <a:t>    doi:10.1016/j.aorn.2012.12.009</a:t>
            </a:r>
            <a:endParaRPr lang="en-US" sz="700" dirty="0"/>
          </a:p>
          <a:p>
            <a:endParaRPr lang="en-US" sz="700" dirty="0" smtClean="0"/>
          </a:p>
          <a:p>
            <a:r>
              <a:rPr lang="en-US" sz="700" dirty="0" smtClean="0"/>
              <a:t>Hommertzheim</a:t>
            </a:r>
            <a:r>
              <a:rPr lang="en-US" sz="700" dirty="0"/>
              <a:t>, R., &amp; Steinke, E. </a:t>
            </a:r>
            <a:endParaRPr lang="en-US" sz="700" dirty="0" smtClean="0"/>
          </a:p>
          <a:p>
            <a:r>
              <a:rPr lang="en-US" sz="700" dirty="0"/>
              <a:t> </a:t>
            </a:r>
            <a:r>
              <a:rPr lang="en-US" sz="700" dirty="0" smtClean="0"/>
              <a:t>    (</a:t>
            </a:r>
            <a:r>
              <a:rPr lang="en-US" sz="700" dirty="0"/>
              <a:t>2006). Home study program. </a:t>
            </a:r>
            <a:endParaRPr lang="en-US" sz="700" dirty="0" smtClean="0"/>
          </a:p>
          <a:p>
            <a:r>
              <a:rPr lang="en-US" sz="700" dirty="0"/>
              <a:t> </a:t>
            </a:r>
            <a:r>
              <a:rPr lang="en-US" sz="700" dirty="0" smtClean="0"/>
              <a:t>    Malignant </a:t>
            </a:r>
            <a:r>
              <a:rPr lang="en-US" sz="700" dirty="0"/>
              <a:t>hyperthermia -- the </a:t>
            </a:r>
            <a:endParaRPr lang="en-US" sz="700" dirty="0" smtClean="0"/>
          </a:p>
          <a:p>
            <a:r>
              <a:rPr lang="en-US" sz="700" dirty="0"/>
              <a:t> </a:t>
            </a:r>
            <a:r>
              <a:rPr lang="en-US" sz="700" dirty="0" smtClean="0"/>
              <a:t>    perioperative nurse's </a:t>
            </a:r>
            <a:r>
              <a:rPr lang="en-US" sz="700" dirty="0"/>
              <a:t>role. </a:t>
            </a:r>
            <a:endParaRPr lang="en-US" sz="700" dirty="0" smtClean="0"/>
          </a:p>
          <a:p>
            <a:r>
              <a:rPr lang="en-US" sz="700" i="1" dirty="0"/>
              <a:t> </a:t>
            </a:r>
            <a:r>
              <a:rPr lang="en-US" sz="700" i="1" dirty="0" smtClean="0"/>
              <a:t>    AORN </a:t>
            </a:r>
            <a:r>
              <a:rPr lang="en-US" sz="700" i="1" dirty="0"/>
              <a:t>Journal</a:t>
            </a:r>
            <a:r>
              <a:rPr lang="en-US" sz="700" dirty="0"/>
              <a:t>, </a:t>
            </a:r>
            <a:r>
              <a:rPr lang="en-US" sz="700" i="1" dirty="0"/>
              <a:t>83</a:t>
            </a:r>
            <a:r>
              <a:rPr lang="en-US" sz="700" dirty="0"/>
              <a:t>(1), 149-160</a:t>
            </a:r>
            <a:r>
              <a:rPr lang="en-US" sz="700" dirty="0" smtClean="0"/>
              <a:t>.</a:t>
            </a:r>
          </a:p>
          <a:p>
            <a:endParaRPr lang="en-US" sz="700" dirty="0" smtClean="0"/>
          </a:p>
          <a:p>
            <a:r>
              <a:rPr lang="en-US" sz="700" dirty="0" smtClean="0"/>
              <a:t>Isaak</a:t>
            </a:r>
            <a:r>
              <a:rPr lang="en-US" sz="700" dirty="0"/>
              <a:t>, R. S., &amp; Stiegler, M. P. (2016). </a:t>
            </a:r>
            <a:endParaRPr lang="en-US" sz="700" dirty="0" smtClean="0"/>
          </a:p>
          <a:p>
            <a:r>
              <a:rPr lang="en-US" sz="700" dirty="0"/>
              <a:t> </a:t>
            </a:r>
            <a:r>
              <a:rPr lang="en-US" sz="700" dirty="0" smtClean="0"/>
              <a:t>    Review </a:t>
            </a:r>
            <a:r>
              <a:rPr lang="en-US" sz="700" dirty="0"/>
              <a:t>of crisis resource </a:t>
            </a:r>
            <a:endParaRPr lang="en-US" sz="700" dirty="0" smtClean="0"/>
          </a:p>
          <a:p>
            <a:r>
              <a:rPr lang="en-US" sz="700" dirty="0"/>
              <a:t> </a:t>
            </a:r>
            <a:r>
              <a:rPr lang="en-US" sz="700" dirty="0" smtClean="0"/>
              <a:t>    management </a:t>
            </a:r>
            <a:r>
              <a:rPr lang="en-US" sz="700" dirty="0"/>
              <a:t>(CRM) principles in </a:t>
            </a:r>
            <a:endParaRPr lang="en-US" sz="700" dirty="0" smtClean="0"/>
          </a:p>
          <a:p>
            <a:r>
              <a:rPr lang="en-US" sz="700" dirty="0"/>
              <a:t> </a:t>
            </a:r>
            <a:r>
              <a:rPr lang="en-US" sz="700" dirty="0" smtClean="0"/>
              <a:t>    the </a:t>
            </a:r>
            <a:r>
              <a:rPr lang="en-US" sz="700" dirty="0"/>
              <a:t>setting of </a:t>
            </a:r>
            <a:r>
              <a:rPr lang="en-US" sz="700" dirty="0" smtClean="0"/>
              <a:t>intraoperative </a:t>
            </a:r>
          </a:p>
          <a:p>
            <a:r>
              <a:rPr lang="en-US" sz="700" dirty="0"/>
              <a:t> </a:t>
            </a:r>
            <a:r>
              <a:rPr lang="en-US" sz="700" dirty="0" smtClean="0"/>
              <a:t>    malignant </a:t>
            </a:r>
            <a:r>
              <a:rPr lang="en-US" sz="700" dirty="0"/>
              <a:t>hyperthermia. </a:t>
            </a:r>
            <a:r>
              <a:rPr lang="en-US" sz="700" i="1" dirty="0"/>
              <a:t>Journal </a:t>
            </a:r>
            <a:endParaRPr lang="en-US" sz="700" i="1" dirty="0" smtClean="0"/>
          </a:p>
          <a:p>
            <a:r>
              <a:rPr lang="en-US" sz="700" i="1" dirty="0"/>
              <a:t> </a:t>
            </a:r>
            <a:r>
              <a:rPr lang="en-US" sz="700" i="1" dirty="0" smtClean="0"/>
              <a:t>    Of </a:t>
            </a:r>
            <a:r>
              <a:rPr lang="en-US" sz="700" i="1" dirty="0"/>
              <a:t>Anesthesia</a:t>
            </a:r>
            <a:r>
              <a:rPr lang="en-US" sz="700" dirty="0"/>
              <a:t>, </a:t>
            </a:r>
            <a:r>
              <a:rPr lang="en-US" sz="700" i="1" dirty="0"/>
              <a:t>30</a:t>
            </a:r>
            <a:r>
              <a:rPr lang="en-US" sz="700" dirty="0"/>
              <a:t>(2), 298-306. </a:t>
            </a:r>
            <a:endParaRPr lang="en-US" sz="700" dirty="0" smtClean="0"/>
          </a:p>
          <a:p>
            <a:r>
              <a:rPr lang="en-US" sz="700" dirty="0"/>
              <a:t> </a:t>
            </a:r>
            <a:r>
              <a:rPr lang="en-US" sz="700" dirty="0" smtClean="0"/>
              <a:t>    doi:10.1007/s00540-015-2115-8</a:t>
            </a:r>
            <a:endParaRPr lang="en-US" sz="700" dirty="0"/>
          </a:p>
          <a:p>
            <a:endParaRPr lang="en-US" sz="700" dirty="0" smtClean="0"/>
          </a:p>
          <a:p>
            <a:r>
              <a:rPr lang="en-US" sz="700" dirty="0" smtClean="0"/>
              <a:t>McGoldrick</a:t>
            </a:r>
            <a:r>
              <a:rPr lang="en-US" sz="700" dirty="0"/>
              <a:t>, </a:t>
            </a:r>
            <a:r>
              <a:rPr lang="en-US" sz="700" dirty="0" err="1"/>
              <a:t>Kathyrn</a:t>
            </a:r>
            <a:r>
              <a:rPr lang="en-US" sz="700" dirty="0"/>
              <a:t> E., (2017).  </a:t>
            </a:r>
            <a:endParaRPr lang="en-US" sz="700" dirty="0" smtClean="0"/>
          </a:p>
          <a:p>
            <a:r>
              <a:rPr lang="en-US" sz="700" dirty="0"/>
              <a:t> </a:t>
            </a:r>
            <a:r>
              <a:rPr lang="en-US" sz="700" dirty="0" smtClean="0"/>
              <a:t>    Malignant </a:t>
            </a:r>
            <a:r>
              <a:rPr lang="en-US" sz="700" dirty="0"/>
              <a:t>Hyperthermia: An </a:t>
            </a:r>
            <a:endParaRPr lang="en-US" sz="700" dirty="0" smtClean="0"/>
          </a:p>
          <a:p>
            <a:r>
              <a:rPr lang="en-US" sz="700" dirty="0"/>
              <a:t> </a:t>
            </a:r>
            <a:r>
              <a:rPr lang="en-US" sz="700" dirty="0" smtClean="0"/>
              <a:t>    Update</a:t>
            </a:r>
            <a:r>
              <a:rPr lang="en-US" sz="700" dirty="0"/>
              <a:t>. </a:t>
            </a:r>
            <a:r>
              <a:rPr lang="en-US" sz="700" i="1" dirty="0" smtClean="0"/>
              <a:t>  Current </a:t>
            </a:r>
            <a:r>
              <a:rPr lang="en-US" sz="700" i="1" dirty="0"/>
              <a:t>Review for </a:t>
            </a:r>
            <a:endParaRPr lang="en-US" sz="700" i="1" dirty="0" smtClean="0"/>
          </a:p>
          <a:p>
            <a:r>
              <a:rPr lang="en-US" sz="700" i="1" dirty="0"/>
              <a:t> </a:t>
            </a:r>
            <a:r>
              <a:rPr lang="en-US" sz="700" i="1" dirty="0" smtClean="0"/>
              <a:t>    Nurse </a:t>
            </a:r>
            <a:r>
              <a:rPr lang="en-US" sz="700" i="1" dirty="0" err="1" smtClean="0"/>
              <a:t>Anesthetisits</a:t>
            </a:r>
            <a:r>
              <a:rPr lang="en-US" sz="700" i="1" dirty="0"/>
              <a:t>, 39(23), </a:t>
            </a:r>
            <a:r>
              <a:rPr lang="en-US" sz="700" i="1" dirty="0" smtClean="0"/>
              <a:t>297-</a:t>
            </a:r>
          </a:p>
          <a:p>
            <a:r>
              <a:rPr lang="en-US" sz="700" i="1" dirty="0"/>
              <a:t> </a:t>
            </a:r>
            <a:r>
              <a:rPr lang="en-US" sz="700" i="1" dirty="0" smtClean="0"/>
              <a:t>    308</a:t>
            </a:r>
            <a:endParaRPr lang="en-US" sz="700" dirty="0"/>
          </a:p>
          <a:p>
            <a:endParaRPr lang="en-US" sz="700" dirty="0" smtClean="0"/>
          </a:p>
          <a:p>
            <a:r>
              <a:rPr lang="en-US" sz="700" dirty="0" smtClean="0"/>
              <a:t>National </a:t>
            </a:r>
            <a:r>
              <a:rPr lang="en-US" sz="700" dirty="0"/>
              <a:t>Institutes of Health.  </a:t>
            </a:r>
            <a:endParaRPr lang="en-US" sz="700" dirty="0" smtClean="0"/>
          </a:p>
          <a:p>
            <a:r>
              <a:rPr lang="en-US" sz="700" dirty="0"/>
              <a:t> </a:t>
            </a:r>
            <a:r>
              <a:rPr lang="en-US" sz="700" dirty="0" smtClean="0"/>
              <a:t>    PubChem</a:t>
            </a:r>
            <a:r>
              <a:rPr lang="en-US" sz="700" dirty="0"/>
              <a:t>. (2017).  </a:t>
            </a:r>
            <a:r>
              <a:rPr lang="en-US" sz="700" i="1" dirty="0"/>
              <a:t>Dantrolene </a:t>
            </a:r>
            <a:endParaRPr lang="en-US" sz="700" i="1" dirty="0" smtClean="0"/>
          </a:p>
          <a:p>
            <a:r>
              <a:rPr lang="en-US" sz="700" i="1" dirty="0"/>
              <a:t> </a:t>
            </a:r>
            <a:r>
              <a:rPr lang="en-US" sz="700" i="1" dirty="0" smtClean="0"/>
              <a:t>    Sodium</a:t>
            </a:r>
            <a:r>
              <a:rPr lang="en-US" sz="700" dirty="0"/>
              <a:t>.  Retrieved July 11, </a:t>
            </a:r>
            <a:r>
              <a:rPr lang="en-US" sz="700" dirty="0" smtClean="0"/>
              <a:t>2018    </a:t>
            </a:r>
          </a:p>
          <a:p>
            <a:r>
              <a:rPr lang="en-US" sz="700" dirty="0" err="1" smtClean="0"/>
              <a:t>from:https</a:t>
            </a:r>
            <a:r>
              <a:rPr lang="en-US" sz="700" dirty="0"/>
              <a:t>://</a:t>
            </a:r>
            <a:r>
              <a:rPr lang="en-US" sz="700" dirty="0" err="1" smtClean="0"/>
              <a:t>pubchem.ncbi.nlm.nih</a:t>
            </a:r>
            <a:r>
              <a:rPr lang="en-US" sz="700" dirty="0" smtClean="0"/>
              <a:t> </a:t>
            </a:r>
          </a:p>
          <a:p>
            <a:r>
              <a:rPr lang="en-US" sz="700" dirty="0" smtClean="0"/>
              <a:t>.</a:t>
            </a:r>
            <a:r>
              <a:rPr lang="en-US" sz="700" dirty="0"/>
              <a:t>gov/compound/dantrolene_sodium</a:t>
            </a:r>
          </a:p>
          <a:p>
            <a:pPr marL="119063" indent="-119063"/>
            <a:endParaRPr lang="en-US" sz="700" dirty="0">
              <a:latin typeface="Cambria" panose="02040503050406030204" pitchFamily="18" charset="0"/>
            </a:endParaRPr>
          </a:p>
        </p:txBody>
      </p:sp>
      <p:cxnSp>
        <p:nvCxnSpPr>
          <p:cNvPr id="50" name="Straight Connector 49"/>
          <p:cNvCxnSpPr/>
          <p:nvPr/>
        </p:nvCxnSpPr>
        <p:spPr>
          <a:xfrm flipH="1">
            <a:off x="1545389" y="1127164"/>
            <a:ext cx="5701" cy="552801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032101" y="1077218"/>
            <a:ext cx="1682773" cy="430887"/>
          </a:xfrm>
          <a:prstGeom prst="rect">
            <a:avLst/>
          </a:prstGeom>
          <a:noFill/>
        </p:spPr>
        <p:txBody>
          <a:bodyPr wrap="square" rtlCol="0">
            <a:spAutoFit/>
          </a:bodyPr>
          <a:lstStyle/>
          <a:p>
            <a:pPr algn="ctr"/>
            <a:r>
              <a:rPr lang="en-US" sz="1100" b="1" dirty="0" smtClean="0"/>
              <a:t>Underlying Pathophysiology</a:t>
            </a:r>
            <a:endParaRPr lang="en-US" sz="1100" b="1" dirty="0"/>
          </a:p>
        </p:txBody>
      </p:sp>
      <p:cxnSp>
        <p:nvCxnSpPr>
          <p:cNvPr id="59" name="Straight Connector 58"/>
          <p:cNvCxnSpPr/>
          <p:nvPr/>
        </p:nvCxnSpPr>
        <p:spPr>
          <a:xfrm>
            <a:off x="3081898" y="1127164"/>
            <a:ext cx="0" cy="566046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07034" y="6377737"/>
            <a:ext cx="2734574" cy="400110"/>
          </a:xfrm>
          <a:prstGeom prst="rect">
            <a:avLst/>
          </a:prstGeom>
          <a:noFill/>
        </p:spPr>
        <p:txBody>
          <a:bodyPr wrap="square" rtlCol="0">
            <a:spAutoFit/>
          </a:bodyPr>
          <a:lstStyle/>
          <a:p>
            <a:r>
              <a:rPr lang="en-US" sz="700" dirty="0" smtClean="0"/>
              <a:t>Retrieved July 11, 2018 </a:t>
            </a:r>
            <a:r>
              <a:rPr lang="en-US" sz="700" dirty="0" err="1" smtClean="0"/>
              <a:t>from:</a:t>
            </a:r>
            <a:r>
              <a:rPr lang="en-US" sz="700" dirty="0" err="1"/>
              <a:t>http</a:t>
            </a:r>
            <a:r>
              <a:rPr lang="en-US" sz="700" dirty="0"/>
              <a:t>://craftbrewswag.info/certified-registered-nurse-anesthetist/</a:t>
            </a:r>
          </a:p>
          <a:p>
            <a:endParaRPr lang="en-US" sz="600" dirty="0">
              <a:latin typeface="Cambria" panose="02040503050406030204" pitchFamily="18" charset="0"/>
            </a:endParaRPr>
          </a:p>
        </p:txBody>
      </p:sp>
      <p:sp>
        <p:nvSpPr>
          <p:cNvPr id="68" name="TextBox 67"/>
          <p:cNvSpPr txBox="1"/>
          <p:nvPr/>
        </p:nvSpPr>
        <p:spPr>
          <a:xfrm>
            <a:off x="9171473" y="1077218"/>
            <a:ext cx="1528002" cy="3093154"/>
          </a:xfrm>
          <a:prstGeom prst="rect">
            <a:avLst/>
          </a:prstGeom>
          <a:noFill/>
        </p:spPr>
        <p:txBody>
          <a:bodyPr wrap="square" rtlCol="0">
            <a:spAutoFit/>
          </a:bodyPr>
          <a:lstStyle/>
          <a:p>
            <a:r>
              <a:rPr lang="en-US" sz="700" dirty="0" smtClean="0"/>
              <a:t>-MH </a:t>
            </a:r>
            <a:r>
              <a:rPr lang="en-US" sz="700" dirty="0"/>
              <a:t>is rare genetic ailment that is a life-threating condition when provoked by the administration of anesthetic agents.</a:t>
            </a:r>
          </a:p>
          <a:p>
            <a:endParaRPr lang="en-US" sz="700" dirty="0" smtClean="0"/>
          </a:p>
          <a:p>
            <a:r>
              <a:rPr lang="en-US" sz="700" dirty="0" smtClean="0"/>
              <a:t>-The </a:t>
            </a:r>
            <a:r>
              <a:rPr lang="en-US" sz="700" dirty="0"/>
              <a:t>earliest signs of MH are generally non-specific, which can make MH very difficult to diagnose by even experienced medical professionals (</a:t>
            </a:r>
            <a:r>
              <a:rPr lang="en-US" sz="700" dirty="0" smtClean="0"/>
              <a:t>Issak &amp; Stiegler, 2016).</a:t>
            </a:r>
            <a:endParaRPr lang="en-US" sz="700" dirty="0"/>
          </a:p>
          <a:p>
            <a:endParaRPr lang="en-US" sz="700" dirty="0" smtClean="0"/>
          </a:p>
          <a:p>
            <a:r>
              <a:rPr lang="en-US" sz="700" dirty="0" smtClean="0"/>
              <a:t>-Simulation </a:t>
            </a:r>
            <a:r>
              <a:rPr lang="en-US" sz="700" dirty="0"/>
              <a:t>and mock drills are necessary to all anesthesia providers and nurses know how to monitor and treat a patient if MH develops</a:t>
            </a:r>
            <a:r>
              <a:rPr lang="en-US" sz="700" dirty="0" smtClean="0"/>
              <a:t>.</a:t>
            </a:r>
          </a:p>
          <a:p>
            <a:endParaRPr lang="en-US" sz="700" dirty="0"/>
          </a:p>
          <a:p>
            <a:r>
              <a:rPr lang="en-US" sz="700" dirty="0" smtClean="0"/>
              <a:t>-Testing is expensive and not convenient for a majority of the population. </a:t>
            </a:r>
            <a:endParaRPr lang="en-US" sz="700" dirty="0"/>
          </a:p>
          <a:p>
            <a:endParaRPr lang="en-US" sz="700" dirty="0" smtClean="0"/>
          </a:p>
          <a:p>
            <a:r>
              <a:rPr lang="en-US" sz="700" dirty="0"/>
              <a:t>-</a:t>
            </a:r>
            <a:r>
              <a:rPr lang="en-US" sz="700" dirty="0" smtClean="0"/>
              <a:t>Before </a:t>
            </a:r>
            <a:r>
              <a:rPr lang="en-US" sz="700" dirty="0"/>
              <a:t>the introduction of dantrolene, the mortality of MH was 84%.  </a:t>
            </a:r>
            <a:r>
              <a:rPr lang="en-US" sz="700" dirty="0" smtClean="0"/>
              <a:t>Now</a:t>
            </a:r>
            <a:r>
              <a:rPr lang="en-US" sz="700" dirty="0" smtClean="0"/>
              <a:t> </a:t>
            </a:r>
            <a:r>
              <a:rPr lang="en-US" sz="700" dirty="0"/>
              <a:t>with proper monitoring and education the mortality has been reduced to 9% (</a:t>
            </a:r>
            <a:r>
              <a:rPr lang="en-US" sz="700" dirty="0" smtClean="0"/>
              <a:t>Chan et. al, 2017).</a:t>
            </a:r>
            <a:endParaRPr lang="en-US" sz="700" dirty="0"/>
          </a:p>
          <a:p>
            <a:pPr indent="115888"/>
            <a:endParaRPr lang="en-US" sz="600" dirty="0">
              <a:latin typeface="Cambria" panose="02040503050406030204" pitchFamily="18" charset="0"/>
            </a:endParaRPr>
          </a:p>
        </p:txBody>
      </p:sp>
      <p:sp>
        <p:nvSpPr>
          <p:cNvPr id="71" name="Rectangle 70"/>
          <p:cNvSpPr/>
          <p:nvPr/>
        </p:nvSpPr>
        <p:spPr>
          <a:xfrm>
            <a:off x="3051174" y="1517868"/>
            <a:ext cx="1585787" cy="4708981"/>
          </a:xfrm>
          <a:prstGeom prst="rect">
            <a:avLst/>
          </a:prstGeom>
        </p:spPr>
        <p:txBody>
          <a:bodyPr wrap="square">
            <a:spAutoFit/>
          </a:bodyPr>
          <a:lstStyle/>
          <a:p>
            <a:r>
              <a:rPr lang="en-US" sz="700" dirty="0"/>
              <a:t>MH is a hypermetabolic state triggered by an abnormality of calcium release or reuptake by the sarcoplasmic reticulum with severe muscle contraction.  In genetically predisposed individuals the triggering event resides in the skeletal muscle at the level of calcium when it transfers into the muscle cell.   Therefore the influx of calcium into the cell leads to hypermetabolism which increases carbon dioxide production, increases oxygen consumption, and increases sympathetic activity (</a:t>
            </a:r>
            <a:r>
              <a:rPr lang="en-US" sz="700" dirty="0" smtClean="0"/>
              <a:t>Hommertzheim &amp; Steinke, 2006).   </a:t>
            </a:r>
            <a:endParaRPr lang="en-US" sz="700" dirty="0"/>
          </a:p>
          <a:p>
            <a:endParaRPr lang="en-US" sz="700" dirty="0"/>
          </a:p>
          <a:p>
            <a:r>
              <a:rPr lang="en-US" sz="700" dirty="0" smtClean="0"/>
              <a:t>-The </a:t>
            </a:r>
            <a:r>
              <a:rPr lang="en-US" sz="700" dirty="0"/>
              <a:t>most common mutation is found in the RYR1 gene on chromosome 19 that regulates the calcium pathway for the sarcoplasmic reticulum.  The distribution of the mutation is varied among ethnic groups (</a:t>
            </a:r>
            <a:r>
              <a:rPr lang="en-US" sz="700" dirty="0" smtClean="0"/>
              <a:t>McGoldrick, 2017).</a:t>
            </a:r>
            <a:endParaRPr lang="en-US" sz="700" dirty="0"/>
          </a:p>
          <a:p>
            <a:endParaRPr lang="en-US" sz="700" dirty="0" smtClean="0"/>
          </a:p>
          <a:p>
            <a:r>
              <a:rPr lang="en-US" sz="700" dirty="0" smtClean="0"/>
              <a:t>-The </a:t>
            </a:r>
            <a:r>
              <a:rPr lang="en-US" sz="700" dirty="0"/>
              <a:t>increase or surge of intracellular hypercalcemia activates a cascade of metabolic pathways that </a:t>
            </a:r>
            <a:r>
              <a:rPr lang="en-US" sz="700" dirty="0" smtClean="0"/>
              <a:t>deplete </a:t>
            </a:r>
            <a:r>
              <a:rPr lang="en-US" sz="700" dirty="0"/>
              <a:t>ATP, cause acidosis, membrane destruction, and cell death (</a:t>
            </a:r>
            <a:r>
              <a:rPr lang="en-US" sz="700" dirty="0" smtClean="0"/>
              <a:t>McGoldrick, 2017).</a:t>
            </a:r>
            <a:endParaRPr lang="en-US" sz="700" dirty="0"/>
          </a:p>
          <a:p>
            <a:endParaRPr lang="en-US" sz="700" dirty="0" smtClean="0"/>
          </a:p>
          <a:p>
            <a:r>
              <a:rPr lang="en-US" sz="700" dirty="0"/>
              <a:t>-</a:t>
            </a:r>
            <a:r>
              <a:rPr lang="en-US" sz="700" dirty="0" smtClean="0"/>
              <a:t>Testing </a:t>
            </a:r>
            <a:r>
              <a:rPr lang="en-US" sz="700" dirty="0"/>
              <a:t>can be performed to determine susceptibility of MH with a caffeine halothane contracture test (CHCT).  The CHCT test requires invasive muscle biopsy from the thigh.  Only six centers in the United States are approved for testing.  A patient must travel to a center in order to get tested which is generally not covered by insurance at $6,000 (</a:t>
            </a:r>
            <a:r>
              <a:rPr lang="en-US" sz="700" dirty="0" smtClean="0"/>
              <a:t>Hommertzheim &amp; Steinke, 2006).</a:t>
            </a:r>
            <a:endParaRPr lang="en-US" sz="700" dirty="0"/>
          </a:p>
          <a:p>
            <a:endParaRPr lang="en-US" sz="600" dirty="0">
              <a:latin typeface="Cambria" panose="02040503050406030204" pitchFamily="18" charset="0"/>
            </a:endParaRPr>
          </a:p>
        </p:txBody>
      </p:sp>
      <p:sp>
        <p:nvSpPr>
          <p:cNvPr id="31" name="TextBox 30"/>
          <p:cNvSpPr txBox="1"/>
          <p:nvPr/>
        </p:nvSpPr>
        <p:spPr>
          <a:xfrm>
            <a:off x="0" y="552663"/>
            <a:ext cx="12191999" cy="276999"/>
          </a:xfrm>
          <a:prstGeom prst="rect">
            <a:avLst/>
          </a:prstGeom>
          <a:noFill/>
        </p:spPr>
        <p:txBody>
          <a:bodyPr wrap="square" rtlCol="0">
            <a:spAutoFit/>
          </a:bodyPr>
          <a:lstStyle/>
          <a:p>
            <a:pPr>
              <a:tabLst>
                <a:tab pos="6003925" algn="ctr"/>
                <a:tab pos="11999913" algn="r"/>
              </a:tabLst>
            </a:pPr>
            <a:r>
              <a:rPr lang="en-US" sz="1200" dirty="0" smtClean="0"/>
              <a:t>	</a:t>
            </a:r>
            <a:r>
              <a:rPr lang="en-US" sz="1200" i="1" dirty="0" smtClean="0"/>
              <a:t>Otterbein University, Westerville, Ohio</a:t>
            </a:r>
            <a:r>
              <a:rPr lang="en-US" sz="1200" dirty="0" smtClean="0"/>
              <a:t>	</a:t>
            </a:r>
            <a:endParaRPr lang="en-US" sz="1200" dirty="0"/>
          </a:p>
        </p:txBody>
      </p:sp>
      <p:sp>
        <p:nvSpPr>
          <p:cNvPr id="32" name="Rectangle 31"/>
          <p:cNvSpPr/>
          <p:nvPr/>
        </p:nvSpPr>
        <p:spPr>
          <a:xfrm>
            <a:off x="40820" y="829662"/>
            <a:ext cx="12100115" cy="595796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18336" y="6011406"/>
            <a:ext cx="1388915" cy="702294"/>
          </a:xfrm>
          <a:prstGeom prst="rect">
            <a:avLst/>
          </a:prstGeom>
        </p:spPr>
      </p:pic>
      <p:cxnSp>
        <p:nvCxnSpPr>
          <p:cNvPr id="53" name="Straight Connector 52"/>
          <p:cNvCxnSpPr/>
          <p:nvPr/>
        </p:nvCxnSpPr>
        <p:spPr>
          <a:xfrm>
            <a:off x="4556180" y="1162439"/>
            <a:ext cx="17997" cy="56251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9472133" y="829662"/>
            <a:ext cx="885179" cy="276999"/>
          </a:xfrm>
          <a:prstGeom prst="rect">
            <a:avLst/>
          </a:prstGeom>
        </p:spPr>
        <p:txBody>
          <a:bodyPr wrap="none">
            <a:spAutoFit/>
          </a:bodyPr>
          <a:lstStyle/>
          <a:p>
            <a:pPr algn="ctr"/>
            <a:r>
              <a:rPr lang="en-US" sz="1200" b="1" dirty="0" smtClean="0"/>
              <a:t>Conclusion</a:t>
            </a:r>
          </a:p>
        </p:txBody>
      </p:sp>
      <p:cxnSp>
        <p:nvCxnSpPr>
          <p:cNvPr id="62" name="Straight Connector 61"/>
          <p:cNvCxnSpPr/>
          <p:nvPr/>
        </p:nvCxnSpPr>
        <p:spPr>
          <a:xfrm>
            <a:off x="10664293" y="1015767"/>
            <a:ext cx="0" cy="484584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9165659" y="1007113"/>
            <a:ext cx="0" cy="578051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7653498" y="1049766"/>
            <a:ext cx="0" cy="578051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4574177" y="1120623"/>
            <a:ext cx="2950573" cy="1477328"/>
          </a:xfrm>
          <a:prstGeom prst="rect">
            <a:avLst/>
          </a:prstGeom>
          <a:noFill/>
        </p:spPr>
        <p:txBody>
          <a:bodyPr wrap="square" rtlCol="0">
            <a:spAutoFit/>
          </a:bodyPr>
          <a:lstStyle/>
          <a:p>
            <a:r>
              <a:rPr lang="en-US" sz="700" dirty="0" smtClean="0"/>
              <a:t>-Knowing </a:t>
            </a:r>
            <a:r>
              <a:rPr lang="en-US" sz="700" dirty="0"/>
              <a:t>the pathophysiology of MH allows individuals to recognize the signs and symptoms of MH faster.  Also knowing the mechanism of action allows for treatment.  Two known triggering agents are succinylcholine and halogenated volatile anesthetics (</a:t>
            </a:r>
            <a:r>
              <a:rPr lang="en-US" sz="700" dirty="0" smtClean="0"/>
              <a:t>Hommertzheim &amp; Steinke, 2006). </a:t>
            </a:r>
            <a:endParaRPr lang="en-US" sz="700" dirty="0"/>
          </a:p>
          <a:p>
            <a:endParaRPr lang="en-US" sz="700" dirty="0" smtClean="0"/>
          </a:p>
          <a:p>
            <a:r>
              <a:rPr lang="en-US" sz="700" dirty="0" smtClean="0"/>
              <a:t>- </a:t>
            </a:r>
            <a:r>
              <a:rPr lang="en-US" sz="700" dirty="0"/>
              <a:t>Other triggers include butyrophenones, phenothiazines, various atypical anti-psychotics, anti-dopaminergic drugs, and abrupt withdrawal of anti-Parkinson’s drugs (</a:t>
            </a:r>
            <a:r>
              <a:rPr lang="en-US" sz="700" dirty="0" smtClean="0"/>
              <a:t>McGoldrick, 2017).</a:t>
            </a:r>
            <a:endParaRPr lang="en-US" sz="700" dirty="0"/>
          </a:p>
          <a:p>
            <a:endParaRPr lang="en-US" sz="700" dirty="0" smtClean="0"/>
          </a:p>
          <a:p>
            <a:r>
              <a:rPr lang="en-US" sz="700" dirty="0"/>
              <a:t>-</a:t>
            </a:r>
            <a:r>
              <a:rPr lang="en-US" sz="700" dirty="0" smtClean="0"/>
              <a:t>Stop </a:t>
            </a:r>
            <a:r>
              <a:rPr lang="en-US" sz="700" dirty="0"/>
              <a:t>the trigger agent immediately and active the MH team to get help to quickly stop the crisis to prevent it from progressing to life-threatening conditions.  </a:t>
            </a:r>
          </a:p>
          <a:p>
            <a:pPr indent="115888"/>
            <a:endParaRPr lang="en-US" sz="600" dirty="0">
              <a:latin typeface="Cambria" panose="02040503050406030204" pitchFamily="18" charset="0"/>
            </a:endParaRPr>
          </a:p>
        </p:txBody>
      </p:sp>
      <p:sp>
        <p:nvSpPr>
          <p:cNvPr id="82" name="Rectangle 81"/>
          <p:cNvSpPr/>
          <p:nvPr/>
        </p:nvSpPr>
        <p:spPr>
          <a:xfrm>
            <a:off x="4553584" y="829662"/>
            <a:ext cx="3097031" cy="276999"/>
          </a:xfrm>
          <a:prstGeom prst="rect">
            <a:avLst/>
          </a:prstGeom>
        </p:spPr>
        <p:txBody>
          <a:bodyPr wrap="square">
            <a:spAutoFit/>
          </a:bodyPr>
          <a:lstStyle/>
          <a:p>
            <a:pPr algn="ctr"/>
            <a:r>
              <a:rPr lang="en-US" sz="1200" b="1" dirty="0" smtClean="0"/>
              <a:t>Significance of Pathophysiology</a:t>
            </a:r>
            <a:endParaRPr lang="en-US" sz="1200" b="1" dirty="0"/>
          </a:p>
        </p:txBody>
      </p:sp>
      <p:sp>
        <p:nvSpPr>
          <p:cNvPr id="90" name="TextBox 89"/>
          <p:cNvSpPr txBox="1"/>
          <p:nvPr/>
        </p:nvSpPr>
        <p:spPr>
          <a:xfrm>
            <a:off x="7671037" y="1104275"/>
            <a:ext cx="1494622" cy="5909310"/>
          </a:xfrm>
          <a:prstGeom prst="rect">
            <a:avLst/>
          </a:prstGeom>
          <a:noFill/>
        </p:spPr>
        <p:txBody>
          <a:bodyPr wrap="square" rtlCol="0">
            <a:spAutoFit/>
          </a:bodyPr>
          <a:lstStyle/>
          <a:p>
            <a:r>
              <a:rPr lang="en-US" sz="700" dirty="0" smtClean="0"/>
              <a:t>The </a:t>
            </a:r>
            <a:r>
              <a:rPr lang="en-US" sz="700" dirty="0"/>
              <a:t>anesthesia staff along with the registered nurses working in the postoperative unit must know the response plan for an MH event.  Chances for a successful outcome will increase with a rapid, accurate diagnosis and a coordinated, swift, multidisciplinary team to deliver the appropriate treatment </a:t>
            </a:r>
            <a:r>
              <a:rPr lang="en-US" sz="700" dirty="0" smtClean="0"/>
              <a:t>(Dirksen, Van Wicklin, Mashman, Neiderer, Merritt, 2013).  </a:t>
            </a:r>
            <a:r>
              <a:rPr lang="en-US" sz="700" dirty="0"/>
              <a:t>Therefore, proper education and training is imperative to all the necessary team members based on the organizations environment.  Practice through simulation and mock drills are essential to ensure the staffs roles are defined during a MH crisis.  Many facilities have a designated emergency cart solely responsible for a MH crisis.  Staff must know where the carts are located and know how to use the equipment within the carts.  Perioperative nurses also screen patients prior to anesthesia and maybe able to uncover red flags such as a prior occurrence or known family member who has experienced MH. </a:t>
            </a:r>
          </a:p>
          <a:p>
            <a:endParaRPr lang="en-US" sz="700" dirty="0" smtClean="0"/>
          </a:p>
          <a:p>
            <a:r>
              <a:rPr lang="en-US" sz="700" dirty="0" smtClean="0"/>
              <a:t>-If </a:t>
            </a:r>
            <a:r>
              <a:rPr lang="en-US" sz="700" dirty="0"/>
              <a:t>and MH event occurs the procedure should be stopped immediately unless emergent.  If the procedure must continue the anesthesia team is responsible for discontinuing all triggering anesthetics and begin the treatment for MH.  Treatment begins by hyperventilating the patient with 100% oxygen and administering a dose of dantrolene sodium.  Dantrolene is a skeletal muscle relaxant that depresses muscle contraction by decreasing intracellular calcium concentration (National Institute </a:t>
            </a:r>
            <a:r>
              <a:rPr lang="en-US" sz="700" dirty="0" smtClean="0"/>
              <a:t>s of </a:t>
            </a:r>
            <a:r>
              <a:rPr lang="en-US" sz="700" dirty="0"/>
              <a:t>Health, 2018).  Electrolyte replacement and monitoring will have to be corrected.  The patient would most likely be transferred to the intensive care unit for monitoring for the next day or two for observation.     </a:t>
            </a:r>
          </a:p>
          <a:p>
            <a:pPr indent="115888"/>
            <a:r>
              <a:rPr lang="en-US" sz="700" dirty="0" smtClean="0"/>
              <a:t>.</a:t>
            </a:r>
          </a:p>
        </p:txBody>
      </p:sp>
      <p:sp>
        <p:nvSpPr>
          <p:cNvPr id="2" name="Rectangle 1"/>
          <p:cNvSpPr/>
          <p:nvPr/>
        </p:nvSpPr>
        <p:spPr>
          <a:xfrm>
            <a:off x="1566017" y="1152048"/>
            <a:ext cx="1466085" cy="261610"/>
          </a:xfrm>
          <a:prstGeom prst="rect">
            <a:avLst/>
          </a:prstGeom>
        </p:spPr>
        <p:txBody>
          <a:bodyPr wrap="square">
            <a:spAutoFit/>
          </a:bodyPr>
          <a:lstStyle/>
          <a:p>
            <a:pPr algn="ctr"/>
            <a:r>
              <a:rPr lang="en-US" sz="1100" b="1" dirty="0" smtClean="0"/>
              <a:t>Sign &amp; Symptoms</a:t>
            </a:r>
            <a:endParaRPr lang="en-US" sz="1100" b="1" dirty="0"/>
          </a:p>
        </p:txBody>
      </p:sp>
      <p:sp>
        <p:nvSpPr>
          <p:cNvPr id="3" name="TextBox 2"/>
          <p:cNvSpPr txBox="1"/>
          <p:nvPr/>
        </p:nvSpPr>
        <p:spPr>
          <a:xfrm>
            <a:off x="1617260" y="1413658"/>
            <a:ext cx="1433914" cy="4078039"/>
          </a:xfrm>
          <a:prstGeom prst="rect">
            <a:avLst/>
          </a:prstGeom>
          <a:noFill/>
        </p:spPr>
        <p:txBody>
          <a:bodyPr wrap="square" rtlCol="0">
            <a:spAutoFit/>
          </a:bodyPr>
          <a:lstStyle/>
          <a:p>
            <a:r>
              <a:rPr lang="en-US" sz="700" dirty="0"/>
              <a:t>Medical personnel should be aware and recognize the signs and symptoms of MH.  The cardinal sign of MH is hyperthermia, which is relatively </a:t>
            </a:r>
            <a:r>
              <a:rPr lang="en-US" sz="700" dirty="0" smtClean="0"/>
              <a:t>a </a:t>
            </a:r>
            <a:r>
              <a:rPr lang="en-US" sz="700" dirty="0" smtClean="0"/>
              <a:t>late </a:t>
            </a:r>
            <a:r>
              <a:rPr lang="en-US" sz="700" dirty="0"/>
              <a:t>sign.  MH can occur very suddenly with muscle rigidity or gradually and not show the signs till in the post-operative unit.  </a:t>
            </a:r>
            <a:endParaRPr lang="en-US" sz="700" dirty="0" smtClean="0"/>
          </a:p>
          <a:p>
            <a:endParaRPr lang="en-US" sz="700" dirty="0"/>
          </a:p>
          <a:p>
            <a:r>
              <a:rPr lang="en-US" sz="700" u="sng" dirty="0" smtClean="0"/>
              <a:t>Signs </a:t>
            </a:r>
            <a:r>
              <a:rPr lang="en-US" sz="700" u="sng" dirty="0"/>
              <a:t>and Symptoms include:</a:t>
            </a:r>
            <a:r>
              <a:rPr lang="en-US" sz="700" dirty="0"/>
              <a:t/>
            </a:r>
            <a:br>
              <a:rPr lang="en-US" sz="700" dirty="0"/>
            </a:br>
            <a:r>
              <a:rPr lang="en-US" sz="700" dirty="0" smtClean="0"/>
              <a:t>-Tachyarrhythmia’s </a:t>
            </a:r>
            <a:r>
              <a:rPr lang="en-US" sz="700" dirty="0"/>
              <a:t>in 96% of cases</a:t>
            </a:r>
            <a:br>
              <a:rPr lang="en-US" sz="700" dirty="0"/>
            </a:br>
            <a:r>
              <a:rPr lang="en-US" sz="700" dirty="0"/>
              <a:t>-Tachypnea in 85% due to rapidly rising carbon dioxide level</a:t>
            </a:r>
            <a:br>
              <a:rPr lang="en-US" sz="700" dirty="0"/>
            </a:br>
            <a:r>
              <a:rPr lang="en-US" sz="700" dirty="0"/>
              <a:t>-Acidosis in 80% due to </a:t>
            </a:r>
            <a:r>
              <a:rPr lang="en-US" sz="700" dirty="0" smtClean="0"/>
              <a:t>lactic </a:t>
            </a:r>
            <a:r>
              <a:rPr lang="en-US" sz="700" dirty="0"/>
              <a:t>acid and heat</a:t>
            </a:r>
            <a:br>
              <a:rPr lang="en-US" sz="700" dirty="0"/>
            </a:br>
            <a:r>
              <a:rPr lang="en-US" sz="700" dirty="0"/>
              <a:t>-Oxygen saturation levels drop during normal ventilation</a:t>
            </a:r>
            <a:br>
              <a:rPr lang="en-US" sz="700" dirty="0"/>
            </a:br>
            <a:r>
              <a:rPr lang="en-US" sz="700" dirty="0"/>
              <a:t>-Generalized muscle rigidity in 80% is one of the earliest </a:t>
            </a:r>
            <a:r>
              <a:rPr lang="en-US" sz="700" dirty="0" smtClean="0"/>
              <a:t>signs (Hommertzheim &amp; Steinke, 2006)</a:t>
            </a:r>
            <a:endParaRPr lang="en-US" sz="700" dirty="0"/>
          </a:p>
          <a:p>
            <a:endParaRPr lang="en-US" sz="700" dirty="0" smtClean="0"/>
          </a:p>
          <a:p>
            <a:r>
              <a:rPr lang="en-US" sz="700" dirty="0" smtClean="0"/>
              <a:t>Therefore </a:t>
            </a:r>
            <a:r>
              <a:rPr lang="en-US" sz="700" dirty="0"/>
              <a:t>many complications can occur due to the profound impact on the body.  Severe complications such as metabolic acidosis, bowel ischemia, compartment syndrome of the limbs, vital organ dysfunction, acute renal failure, and disseminated intravascular coagulation.  Other less severe symptoms include muscle weakness, lightheadedness, and difficulty swallowing (</a:t>
            </a:r>
            <a:r>
              <a:rPr lang="en-US" sz="700" dirty="0" smtClean="0"/>
              <a:t>Hommertzheim &amp; Steinke, 2006).</a:t>
            </a:r>
            <a:endParaRPr lang="en-US" sz="7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670750"/>
            <a:ext cx="2876550" cy="3340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53301" y="4111706"/>
            <a:ext cx="1522842" cy="24660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descr="http://www.crna-school-admissions.com/wp-content/uploads/2015/06/CRNA-School-Clinicals-CRNA-Career-Pr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545" y="5668842"/>
            <a:ext cx="2996943" cy="6850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18753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440</TotalTime>
  <Words>1298</Words>
  <Application>Microsoft Office PowerPoint</Application>
  <PresentationFormat>Custom</PresentationFormat>
  <Paragraphs>90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Otterbein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Chovan, John</dc:creator>
  <cp:lastModifiedBy>Ryan</cp:lastModifiedBy>
  <cp:revision>38</cp:revision>
  <dcterms:created xsi:type="dcterms:W3CDTF">2014-10-09T18:51:19Z</dcterms:created>
  <dcterms:modified xsi:type="dcterms:W3CDTF">2018-07-13T20:02:38Z</dcterms:modified>
</cp:coreProperties>
</file>