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7015" autoAdjust="0"/>
    <p:restoredTop sz="94660"/>
  </p:normalViewPr>
  <p:slideViewPr>
    <p:cSldViewPr snapToGrid="0">
      <p:cViewPr>
        <p:scale>
          <a:sx n="100" d="100"/>
          <a:sy n="100" d="100"/>
        </p:scale>
        <p:origin x="-1048" y="-20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06516"/>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 Id="rId3"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34019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p:cNvSpPr/>
          <p:nvPr/>
        </p:nvSpPr>
        <p:spPr>
          <a:xfrm>
            <a:off x="8568514" y="995065"/>
            <a:ext cx="1723549" cy="307777"/>
          </a:xfrm>
          <a:prstGeom prst="rect">
            <a:avLst/>
          </a:prstGeom>
        </p:spPr>
        <p:txBody>
          <a:bodyPr wrap="none">
            <a:spAutoFit/>
          </a:bodyPr>
          <a:lstStyle/>
          <a:p>
            <a:pPr algn="ctr"/>
            <a:r>
              <a:rPr lang="en-US" sz="1400" b="1" dirty="0" smtClean="0"/>
              <a:t>Nursing Implications</a:t>
            </a:r>
            <a:endParaRPr lang="en-US" sz="1400" dirty="0"/>
          </a:p>
        </p:txBody>
      </p:sp>
      <p:sp>
        <p:nvSpPr>
          <p:cNvPr id="9" name="TextBox 8"/>
          <p:cNvSpPr txBox="1"/>
          <p:nvPr/>
        </p:nvSpPr>
        <p:spPr>
          <a:xfrm>
            <a:off x="9339" y="75971"/>
            <a:ext cx="12191999" cy="369332"/>
          </a:xfrm>
          <a:prstGeom prst="rect">
            <a:avLst/>
          </a:prstGeom>
          <a:noFill/>
        </p:spPr>
        <p:txBody>
          <a:bodyPr wrap="square" rtlCol="0">
            <a:spAutoFit/>
          </a:bodyPr>
          <a:lstStyle/>
          <a:p>
            <a:pPr algn="ctr"/>
            <a:r>
              <a:rPr lang="en-US" b="1" dirty="0" smtClean="0"/>
              <a:t>Diabetic Retinopathy</a:t>
            </a:r>
            <a:endParaRPr lang="en-US" b="1" dirty="0"/>
          </a:p>
        </p:txBody>
      </p:sp>
      <p:sp>
        <p:nvSpPr>
          <p:cNvPr id="10" name="TextBox 9"/>
          <p:cNvSpPr txBox="1"/>
          <p:nvPr/>
        </p:nvSpPr>
        <p:spPr>
          <a:xfrm>
            <a:off x="-51064" y="356633"/>
            <a:ext cx="12191999" cy="276999"/>
          </a:xfrm>
          <a:prstGeom prst="rect">
            <a:avLst/>
          </a:prstGeom>
          <a:noFill/>
        </p:spPr>
        <p:txBody>
          <a:bodyPr wrap="square" rtlCol="0">
            <a:spAutoFit/>
          </a:bodyPr>
          <a:lstStyle/>
          <a:p>
            <a:pPr algn="ctr"/>
            <a:r>
              <a:rPr lang="en-US" sz="1200" i="1" dirty="0" smtClean="0"/>
              <a:t>Tara Smith </a:t>
            </a:r>
            <a:r>
              <a:rPr lang="en-US" sz="1200" i="1" dirty="0"/>
              <a:t>RN, </a:t>
            </a:r>
            <a:r>
              <a:rPr lang="en-US" sz="1200" i="1" dirty="0" smtClean="0"/>
              <a:t>BSN</a:t>
            </a:r>
            <a:endParaRPr lang="en-US" sz="1200" i="1" dirty="0"/>
          </a:p>
        </p:txBody>
      </p:sp>
      <p:sp>
        <p:nvSpPr>
          <p:cNvPr id="33" name="TextBox 32"/>
          <p:cNvSpPr txBox="1"/>
          <p:nvPr/>
        </p:nvSpPr>
        <p:spPr>
          <a:xfrm>
            <a:off x="148167" y="998996"/>
            <a:ext cx="1566017" cy="523220"/>
          </a:xfrm>
          <a:prstGeom prst="rect">
            <a:avLst/>
          </a:prstGeom>
          <a:noFill/>
        </p:spPr>
        <p:txBody>
          <a:bodyPr wrap="square" rtlCol="0">
            <a:spAutoFit/>
          </a:bodyPr>
          <a:lstStyle/>
          <a:p>
            <a:pPr algn="ctr"/>
            <a:r>
              <a:rPr lang="en-US" sz="1400" b="1" dirty="0" smtClean="0"/>
              <a:t>Introduction of Process</a:t>
            </a:r>
            <a:endParaRPr lang="en-US" sz="1400" b="1" dirty="0" smtClean="0"/>
          </a:p>
        </p:txBody>
      </p:sp>
      <p:sp>
        <p:nvSpPr>
          <p:cNvPr id="34" name="TextBox 33"/>
          <p:cNvSpPr txBox="1"/>
          <p:nvPr/>
        </p:nvSpPr>
        <p:spPr>
          <a:xfrm>
            <a:off x="135467" y="1580985"/>
            <a:ext cx="1513060" cy="4893649"/>
          </a:xfrm>
          <a:prstGeom prst="rect">
            <a:avLst/>
          </a:prstGeom>
          <a:noFill/>
        </p:spPr>
        <p:txBody>
          <a:bodyPr wrap="square" rtlCol="0">
            <a:spAutoFit/>
          </a:bodyPr>
          <a:lstStyle/>
          <a:p>
            <a:pPr marL="171450" indent="-171450">
              <a:buFont typeface="Arial"/>
              <a:buChar char="•"/>
            </a:pPr>
            <a:r>
              <a:rPr lang="en-US" sz="800" dirty="0" smtClean="0">
                <a:latin typeface="Cambria" panose="02040503050406030204" pitchFamily="18" charset="0"/>
              </a:rPr>
              <a:t>Diabetic retinopathy (DR) is one of the most common complications and continues to be a major cause of preventable blindness in the United States</a:t>
            </a:r>
          </a:p>
          <a:p>
            <a:pPr marL="171450" indent="-171450">
              <a:buFont typeface="Arial"/>
              <a:buChar char="•"/>
            </a:pPr>
            <a:r>
              <a:rPr lang="en-US" sz="800" dirty="0" smtClean="0">
                <a:latin typeface="Cambria" panose="02040503050406030204" pitchFamily="18" charset="0"/>
              </a:rPr>
              <a:t>The amount of people with diabetes is projected to increase by 54% in 2030 compared to 2010 and as a result, the risk for DR consequently increases (</a:t>
            </a:r>
            <a:r>
              <a:rPr lang="en-US" sz="800" dirty="0" err="1" smtClean="0">
                <a:latin typeface="Cambria" panose="02040503050406030204" pitchFamily="18" charset="0"/>
              </a:rPr>
              <a:t>Liyan</a:t>
            </a:r>
            <a:r>
              <a:rPr lang="en-US" sz="800" dirty="0" smtClean="0">
                <a:latin typeface="Cambria" panose="02040503050406030204" pitchFamily="18" charset="0"/>
              </a:rPr>
              <a:t> et al., 2016)</a:t>
            </a:r>
          </a:p>
          <a:p>
            <a:pPr marL="171450" indent="-171450">
              <a:buFont typeface="Arial"/>
              <a:buChar char="•"/>
            </a:pPr>
            <a:r>
              <a:rPr lang="en-US" sz="800" dirty="0" smtClean="0">
                <a:latin typeface="Cambria" panose="02040503050406030204" pitchFamily="18" charset="0"/>
              </a:rPr>
              <a:t>The prevalence of DR differs with the length of time the patient has had diabetes</a:t>
            </a:r>
            <a:endParaRPr lang="en-US" sz="800" dirty="0">
              <a:latin typeface="Cambria" panose="02040503050406030204" pitchFamily="18" charset="0"/>
            </a:endParaRPr>
          </a:p>
          <a:p>
            <a:pPr marL="171450" indent="-171450">
              <a:buFont typeface="Arial"/>
              <a:buChar char="•"/>
            </a:pPr>
            <a:r>
              <a:rPr lang="en-US" sz="800" dirty="0" smtClean="0">
                <a:latin typeface="Cambria" panose="02040503050406030204" pitchFamily="18" charset="0"/>
              </a:rPr>
              <a:t>About 10 years into the disease, prevalence increases 40-50% </a:t>
            </a:r>
            <a:r>
              <a:rPr lang="en-US" sz="800" dirty="0" smtClean="0">
                <a:latin typeface="Cambria"/>
                <a:cs typeface="Cambria"/>
              </a:rPr>
              <a:t>(Hassan, Bong, &amp; </a:t>
            </a:r>
            <a:r>
              <a:rPr lang="en-US" sz="800" dirty="0" err="1" smtClean="0">
                <a:latin typeface="Cambria"/>
                <a:cs typeface="Cambria"/>
              </a:rPr>
              <a:t>Premsenthil</a:t>
            </a:r>
            <a:r>
              <a:rPr lang="en-US" sz="800" dirty="0" smtClean="0">
                <a:latin typeface="Cambria"/>
                <a:cs typeface="Cambria"/>
              </a:rPr>
              <a:t>, 2012)</a:t>
            </a:r>
            <a:endParaRPr lang="en-US" sz="800" dirty="0" smtClean="0">
              <a:latin typeface="Cambria" panose="02040503050406030204" pitchFamily="18" charset="0"/>
            </a:endParaRPr>
          </a:p>
          <a:p>
            <a:pPr marL="171450" indent="-171450">
              <a:buFont typeface="Arial"/>
              <a:buChar char="•"/>
            </a:pPr>
            <a:r>
              <a:rPr lang="en-US" sz="800" dirty="0" smtClean="0">
                <a:latin typeface="Cambria" panose="02040503050406030204" pitchFamily="18" charset="0"/>
              </a:rPr>
              <a:t>The major risk factors for DR are hypertension, poor glycemic control, age, and duration of diabetes</a:t>
            </a:r>
          </a:p>
          <a:p>
            <a:pPr marL="171450" indent="-171450">
              <a:buFont typeface="Arial"/>
              <a:buChar char="•"/>
            </a:pPr>
            <a:r>
              <a:rPr lang="en-US" sz="800" dirty="0" smtClean="0">
                <a:latin typeface="Cambria" panose="02040503050406030204" pitchFamily="18" charset="0"/>
              </a:rPr>
              <a:t>Although complications of DR are reduced with tight glycemic control and blood pressure control, many patients with diabetes continue to develop complications of </a:t>
            </a:r>
            <a:r>
              <a:rPr lang="en-US" sz="800" dirty="0">
                <a:latin typeface="Cambria" panose="02040503050406030204" pitchFamily="18" charset="0"/>
              </a:rPr>
              <a:t>DR  (</a:t>
            </a:r>
            <a:r>
              <a:rPr lang="en-US" sz="800" dirty="0" err="1">
                <a:latin typeface="Cambria" panose="02040503050406030204" pitchFamily="18" charset="0"/>
              </a:rPr>
              <a:t>Liyan</a:t>
            </a:r>
            <a:r>
              <a:rPr lang="en-US" sz="800" dirty="0">
                <a:latin typeface="Cambria" panose="02040503050406030204" pitchFamily="18" charset="0"/>
              </a:rPr>
              <a:t> et al., 2016</a:t>
            </a:r>
            <a:r>
              <a:rPr lang="en-US" sz="800" dirty="0" smtClean="0">
                <a:latin typeface="Cambria" panose="02040503050406030204" pitchFamily="18" charset="0"/>
              </a:rPr>
              <a:t>)</a:t>
            </a:r>
            <a:endParaRPr lang="en-US" sz="800" dirty="0" smtClean="0">
              <a:latin typeface="Cambria" panose="02040503050406030204" pitchFamily="18" charset="0"/>
            </a:endParaRPr>
          </a:p>
          <a:p>
            <a:pPr marL="171450" indent="-171450">
              <a:buFont typeface="Arial"/>
              <a:buChar char="•"/>
            </a:pPr>
            <a:r>
              <a:rPr lang="en-US" sz="800" dirty="0" smtClean="0">
                <a:latin typeface="Cambria" panose="02040503050406030204" pitchFamily="18" charset="0"/>
              </a:rPr>
              <a:t>People with diabetes are twice as likely to develop glaucoma and cataract</a:t>
            </a:r>
            <a:endParaRPr lang="en-US" sz="600" dirty="0">
              <a:latin typeface="Cambria" panose="02040503050406030204" pitchFamily="18" charset="0"/>
            </a:endParaRPr>
          </a:p>
        </p:txBody>
      </p:sp>
      <p:sp>
        <p:nvSpPr>
          <p:cNvPr id="35" name="TextBox 34"/>
          <p:cNvSpPr txBox="1"/>
          <p:nvPr/>
        </p:nvSpPr>
        <p:spPr>
          <a:xfrm>
            <a:off x="5097359" y="4068162"/>
            <a:ext cx="2973688" cy="307777"/>
          </a:xfrm>
          <a:prstGeom prst="rect">
            <a:avLst/>
          </a:prstGeom>
          <a:noFill/>
        </p:spPr>
        <p:txBody>
          <a:bodyPr wrap="square" rtlCol="0">
            <a:spAutoFit/>
          </a:bodyPr>
          <a:lstStyle/>
          <a:p>
            <a:pPr algn="ctr"/>
            <a:r>
              <a:rPr lang="en-US" sz="1400" b="1" dirty="0" smtClean="0">
                <a:solidFill>
                  <a:srgbClr val="FF0000"/>
                </a:solidFill>
              </a:rPr>
              <a:t>Pathological Process </a:t>
            </a:r>
            <a:endParaRPr lang="en-US" sz="1400" b="1" dirty="0" smtClean="0">
              <a:solidFill>
                <a:srgbClr val="FF0000"/>
              </a:solidFill>
            </a:endParaRPr>
          </a:p>
        </p:txBody>
      </p:sp>
      <p:sp>
        <p:nvSpPr>
          <p:cNvPr id="45" name="TextBox 44"/>
          <p:cNvSpPr txBox="1"/>
          <p:nvPr/>
        </p:nvSpPr>
        <p:spPr>
          <a:xfrm>
            <a:off x="10462427" y="952429"/>
            <a:ext cx="1533449" cy="307777"/>
          </a:xfrm>
          <a:prstGeom prst="rect">
            <a:avLst/>
          </a:prstGeom>
          <a:noFill/>
        </p:spPr>
        <p:txBody>
          <a:bodyPr wrap="square" rtlCol="0">
            <a:spAutoFit/>
          </a:bodyPr>
          <a:lstStyle/>
          <a:p>
            <a:pPr algn="ctr"/>
            <a:r>
              <a:rPr lang="en-US" sz="1400" b="1" dirty="0" smtClean="0"/>
              <a:t>References</a:t>
            </a:r>
          </a:p>
        </p:txBody>
      </p:sp>
      <p:sp>
        <p:nvSpPr>
          <p:cNvPr id="46" name="TextBox 45"/>
          <p:cNvSpPr txBox="1"/>
          <p:nvPr/>
        </p:nvSpPr>
        <p:spPr>
          <a:xfrm>
            <a:off x="10375900" y="1247320"/>
            <a:ext cx="1816100" cy="4339650"/>
          </a:xfrm>
          <a:prstGeom prst="rect">
            <a:avLst/>
          </a:prstGeom>
          <a:noFill/>
        </p:spPr>
        <p:txBody>
          <a:bodyPr wrap="square" rtlCol="0">
            <a:spAutoFit/>
          </a:bodyPr>
          <a:lstStyle/>
          <a:p>
            <a:r>
              <a:rPr lang="en-US" sz="600" dirty="0" smtClean="0"/>
              <a:t>Al</a:t>
            </a:r>
            <a:r>
              <a:rPr lang="en-US" sz="600" dirty="0"/>
              <a:t>-</a:t>
            </a:r>
            <a:r>
              <a:rPr lang="en-US" sz="600" dirty="0" err="1"/>
              <a:t>Shabrawer</a:t>
            </a:r>
            <a:r>
              <a:rPr lang="en-US" sz="600" dirty="0"/>
              <a:t>, M., Zhang, W., &amp; McDonald, D. (2015). Diabetic </a:t>
            </a:r>
            <a:r>
              <a:rPr lang="en-US" sz="600" dirty="0" smtClean="0"/>
              <a:t>  retinopathy</a:t>
            </a:r>
            <a:r>
              <a:rPr lang="en-US" sz="600" dirty="0"/>
              <a:t>: mechanism, diagnosis, prevention, and treatment. Biomed Research </a:t>
            </a:r>
            <a:r>
              <a:rPr lang="en-US" sz="600" dirty="0" err="1"/>
              <a:t>Internatonal</a:t>
            </a:r>
            <a:r>
              <a:rPr lang="en-US" sz="600" dirty="0"/>
              <a:t>, 20151-2 2p. </a:t>
            </a:r>
            <a:endParaRPr lang="en-US" sz="600" dirty="0" smtClean="0"/>
          </a:p>
          <a:p>
            <a:endParaRPr lang="en-US" sz="600" dirty="0"/>
          </a:p>
          <a:p>
            <a:r>
              <a:rPr lang="en-US" sz="600" dirty="0"/>
              <a:t>Cole, J. (2012). New Report: Diabetic retinopathy rates spike. </a:t>
            </a:r>
            <a:r>
              <a:rPr lang="en-US" sz="600" i="1" dirty="0"/>
              <a:t>Review Of Optometry</a:t>
            </a:r>
            <a:r>
              <a:rPr lang="en-US" sz="600" dirty="0"/>
              <a:t>, </a:t>
            </a:r>
            <a:r>
              <a:rPr lang="en-US" sz="600" i="1" dirty="0"/>
              <a:t>149</a:t>
            </a:r>
            <a:r>
              <a:rPr lang="en-US" sz="600" dirty="0"/>
              <a:t>(8), 74-81.</a:t>
            </a:r>
          </a:p>
          <a:p>
            <a:r>
              <a:rPr lang="en-US" sz="600" dirty="0"/>
              <a:t>Hassan, S., Bong, D., &amp; </a:t>
            </a:r>
            <a:r>
              <a:rPr lang="en-US" sz="600" dirty="0" err="1"/>
              <a:t>Premsenthil</a:t>
            </a:r>
            <a:r>
              <a:rPr lang="en-US" sz="600" dirty="0"/>
              <a:t>, M. (2012). Detection of neovascularization in diabetic retinopathy. </a:t>
            </a:r>
            <a:r>
              <a:rPr lang="en-US" sz="600" i="1" dirty="0"/>
              <a:t>Journal of Digital Imaging.</a:t>
            </a:r>
            <a:r>
              <a:rPr lang="en-US" sz="600" dirty="0"/>
              <a:t> 25(3). </a:t>
            </a:r>
            <a:endParaRPr lang="en-US" sz="600" dirty="0" smtClean="0"/>
          </a:p>
          <a:p>
            <a:endParaRPr lang="en-US" sz="600" dirty="0"/>
          </a:p>
          <a:p>
            <a:r>
              <a:rPr lang="en-US" sz="600" dirty="0" err="1"/>
              <a:t>Liyan</a:t>
            </a:r>
            <a:r>
              <a:rPr lang="en-US" sz="600" dirty="0"/>
              <a:t>, C., </a:t>
            </a:r>
            <a:r>
              <a:rPr lang="en-US" sz="600" dirty="0" err="1"/>
              <a:t>Ching</a:t>
            </a:r>
            <a:r>
              <a:rPr lang="en-US" sz="600" dirty="0"/>
              <a:t>-Yu, C., </a:t>
            </a:r>
            <a:r>
              <a:rPr lang="en-US" sz="600" dirty="0" err="1"/>
              <a:t>Hyungwon</a:t>
            </a:r>
            <a:r>
              <a:rPr lang="en-US" sz="600" dirty="0"/>
              <a:t>, C., </a:t>
            </a:r>
            <a:r>
              <a:rPr lang="en-US" sz="600" dirty="0" err="1"/>
              <a:t>Ikram</a:t>
            </a:r>
            <a:r>
              <a:rPr lang="en-US" sz="600" dirty="0"/>
              <a:t>, M. K., </a:t>
            </a:r>
            <a:r>
              <a:rPr lang="en-US" sz="600" dirty="0" err="1"/>
              <a:t>Sabanayagam</a:t>
            </a:r>
            <a:r>
              <a:rPr lang="en-US" sz="600" dirty="0"/>
              <a:t>, C., Tan, G. W., &amp; ... Choi, H. (2016). Plasma </a:t>
            </a:r>
            <a:r>
              <a:rPr lang="en-US" sz="600" dirty="0" err="1"/>
              <a:t>metabonomic</a:t>
            </a:r>
            <a:r>
              <a:rPr lang="en-US" sz="600" dirty="0"/>
              <a:t> profiling of diabetic retinopathy. </a:t>
            </a:r>
            <a:r>
              <a:rPr lang="en-US" sz="600" i="1" dirty="0"/>
              <a:t>Diabetes</a:t>
            </a:r>
            <a:r>
              <a:rPr lang="en-US" sz="600" dirty="0"/>
              <a:t>, </a:t>
            </a:r>
            <a:r>
              <a:rPr lang="en-US" sz="600" i="1" dirty="0"/>
              <a:t>65</a:t>
            </a:r>
            <a:r>
              <a:rPr lang="en-US" sz="600" dirty="0"/>
              <a:t>(4), 1099-1108. </a:t>
            </a:r>
            <a:endParaRPr lang="en-US" sz="600" dirty="0" smtClean="0"/>
          </a:p>
          <a:p>
            <a:endParaRPr lang="en-US" sz="600" dirty="0"/>
          </a:p>
          <a:p>
            <a:r>
              <a:rPr lang="en-US" sz="600" dirty="0" err="1"/>
              <a:t>Matteucci</a:t>
            </a:r>
            <a:r>
              <a:rPr lang="en-US" sz="600" dirty="0"/>
              <a:t>, A., </a:t>
            </a:r>
            <a:r>
              <a:rPr lang="en-US" sz="600" dirty="0" err="1"/>
              <a:t>Varano</a:t>
            </a:r>
            <a:r>
              <a:rPr lang="en-US" sz="600" dirty="0"/>
              <a:t>, M., </a:t>
            </a:r>
            <a:r>
              <a:rPr lang="en-US" sz="600" dirty="0" err="1"/>
              <a:t>Mallozzi</a:t>
            </a:r>
            <a:r>
              <a:rPr lang="en-US" sz="600" dirty="0"/>
              <a:t>, C., </a:t>
            </a:r>
            <a:r>
              <a:rPr lang="en-US" sz="600" dirty="0" err="1"/>
              <a:t>Gaddini</a:t>
            </a:r>
            <a:r>
              <a:rPr lang="en-US" sz="600" dirty="0"/>
              <a:t>, L., Villa, M., </a:t>
            </a:r>
            <a:r>
              <a:rPr lang="en-US" sz="600" dirty="0" err="1"/>
              <a:t>Gabrielli</a:t>
            </a:r>
            <a:r>
              <a:rPr lang="en-US" sz="600" dirty="0"/>
              <a:t>, S., &amp; ... </a:t>
            </a:r>
            <a:r>
              <a:rPr lang="en-US" sz="600" dirty="0" err="1"/>
              <a:t>Malchiodi-Albedi</a:t>
            </a:r>
            <a:r>
              <a:rPr lang="en-US" sz="600" dirty="0"/>
              <a:t>, F. (2015)</a:t>
            </a:r>
            <a:r>
              <a:rPr lang="en-US" sz="600" dirty="0" smtClean="0"/>
              <a:t>.</a:t>
            </a:r>
          </a:p>
          <a:p>
            <a:endParaRPr lang="en-US" sz="600" dirty="0"/>
          </a:p>
          <a:p>
            <a:r>
              <a:rPr lang="en-US" sz="600" dirty="0" smtClean="0"/>
              <a:t> </a:t>
            </a:r>
            <a:r>
              <a:rPr lang="en-US" sz="600" dirty="0"/>
              <a:t>Primary retinal cultures as a tool for modeling diabetic retinopathy: an overview. </a:t>
            </a:r>
            <a:r>
              <a:rPr lang="en-US" sz="600" i="1" dirty="0"/>
              <a:t>Biomed Research International</a:t>
            </a:r>
            <a:r>
              <a:rPr lang="en-US" sz="600" dirty="0"/>
              <a:t>, </a:t>
            </a:r>
            <a:r>
              <a:rPr lang="en-US" sz="600" i="1" dirty="0"/>
              <a:t>2015</a:t>
            </a:r>
            <a:r>
              <a:rPr lang="en-US" sz="600" dirty="0"/>
              <a:t>1-16 16p. </a:t>
            </a:r>
            <a:endParaRPr lang="en-US" sz="600" dirty="0" smtClean="0"/>
          </a:p>
          <a:p>
            <a:endParaRPr lang="en-US" sz="600" dirty="0"/>
          </a:p>
          <a:p>
            <a:r>
              <a:rPr lang="en-US" sz="600" dirty="0"/>
              <a:t>Nicks, Z. (2010). Risk factors for the </a:t>
            </a:r>
            <a:r>
              <a:rPr lang="en-US" sz="600" dirty="0" smtClean="0"/>
              <a:t>development </a:t>
            </a:r>
            <a:r>
              <a:rPr lang="en-US" sz="600" dirty="0"/>
              <a:t>and progression of diabetic retinopathy. </a:t>
            </a:r>
            <a:r>
              <a:rPr lang="en-US" sz="600" i="1" dirty="0"/>
              <a:t>Eye Care Review</a:t>
            </a:r>
            <a:r>
              <a:rPr lang="en-US" sz="600" dirty="0"/>
              <a:t>, </a:t>
            </a:r>
            <a:r>
              <a:rPr lang="en-US" sz="600" i="1" dirty="0"/>
              <a:t>4</a:t>
            </a:r>
            <a:r>
              <a:rPr lang="en-US" sz="600" dirty="0"/>
              <a:t>(3), 16-19</a:t>
            </a:r>
            <a:r>
              <a:rPr lang="en-US" sz="600" dirty="0" smtClean="0"/>
              <a:t>.</a:t>
            </a:r>
          </a:p>
          <a:p>
            <a:endParaRPr lang="en-US" sz="600" dirty="0"/>
          </a:p>
          <a:p>
            <a:r>
              <a:rPr lang="en-US" sz="600" dirty="0" err="1"/>
              <a:t>Shahid</a:t>
            </a:r>
            <a:r>
              <a:rPr lang="en-US" sz="600" dirty="0"/>
              <a:t>, M. J., Ahmad, F., </a:t>
            </a:r>
            <a:r>
              <a:rPr lang="en-US" sz="600" dirty="0" err="1"/>
              <a:t>Asif</a:t>
            </a:r>
            <a:r>
              <a:rPr lang="en-US" sz="600" dirty="0"/>
              <a:t>, M., &amp; Sultan, M. N. (2016). Visual outcome in diabetic macular edema after grid laser treatment. </a:t>
            </a:r>
            <a:r>
              <a:rPr lang="en-US" sz="600" i="1" dirty="0"/>
              <a:t>Professional Medical Journal</a:t>
            </a:r>
            <a:r>
              <a:rPr lang="en-US" sz="600" dirty="0"/>
              <a:t>, </a:t>
            </a:r>
            <a:r>
              <a:rPr lang="en-US" sz="600" i="1" dirty="0"/>
              <a:t>23</a:t>
            </a:r>
            <a:r>
              <a:rPr lang="en-US" sz="600" dirty="0"/>
              <a:t>(4), 478-483</a:t>
            </a:r>
            <a:r>
              <a:rPr lang="en-US" sz="600" dirty="0" smtClean="0"/>
              <a:t>.</a:t>
            </a:r>
          </a:p>
          <a:p>
            <a:endParaRPr lang="en-US" sz="600" dirty="0"/>
          </a:p>
          <a:p>
            <a:r>
              <a:rPr lang="en-US" sz="600" dirty="0"/>
              <a:t>Study finds high prevalence of diabetic retinopathy. (2010). </a:t>
            </a:r>
            <a:r>
              <a:rPr lang="en-US" sz="600" i="1" dirty="0"/>
              <a:t>Review of Ophthalmology</a:t>
            </a:r>
            <a:r>
              <a:rPr lang="en-US" sz="600" dirty="0"/>
              <a:t>, </a:t>
            </a:r>
            <a:r>
              <a:rPr lang="en-US" sz="600" i="1" dirty="0"/>
              <a:t>17</a:t>
            </a:r>
            <a:r>
              <a:rPr lang="en-US" sz="600" dirty="0"/>
              <a:t>(9), 5-7</a:t>
            </a:r>
          </a:p>
          <a:p>
            <a:r>
              <a:rPr lang="en-US" sz="600" dirty="0"/>
              <a:t>Ting, D. S., Ng, J. Q., </a:t>
            </a:r>
            <a:r>
              <a:rPr lang="en-US" sz="600" dirty="0" err="1"/>
              <a:t>Morlet</a:t>
            </a:r>
            <a:r>
              <a:rPr lang="en-US" sz="600" dirty="0"/>
              <a:t>, N., Yuen, J., Clark, A., Taylor, H. R., &amp; ... Preen, D. B. (2011)</a:t>
            </a:r>
            <a:r>
              <a:rPr lang="en-US" sz="600" dirty="0" smtClean="0"/>
              <a:t>.</a:t>
            </a:r>
          </a:p>
          <a:p>
            <a:endParaRPr lang="en-US" sz="600" dirty="0" smtClean="0"/>
          </a:p>
          <a:p>
            <a:r>
              <a:rPr lang="en-US" sz="600" dirty="0" smtClean="0"/>
              <a:t> </a:t>
            </a:r>
            <a:r>
              <a:rPr lang="en-US" sz="600" dirty="0"/>
              <a:t>Diabetic retinopathy management by </a:t>
            </a:r>
            <a:r>
              <a:rPr lang="en-US" sz="600" dirty="0" err="1"/>
              <a:t>australian</a:t>
            </a:r>
            <a:r>
              <a:rPr lang="en-US" sz="600" dirty="0"/>
              <a:t> optometrists. </a:t>
            </a:r>
            <a:r>
              <a:rPr lang="en-US" sz="600" i="1" dirty="0"/>
              <a:t>Clinical &amp; Experimental Ophthalmology</a:t>
            </a:r>
            <a:r>
              <a:rPr lang="en-US" sz="600" dirty="0"/>
              <a:t>, </a:t>
            </a:r>
            <a:r>
              <a:rPr lang="en-US" sz="600" i="1" dirty="0"/>
              <a:t>39</a:t>
            </a:r>
            <a:r>
              <a:rPr lang="en-US" sz="600" dirty="0"/>
              <a:t>(3), 230-235. </a:t>
            </a:r>
            <a:endParaRPr lang="en-US" sz="600" dirty="0" smtClean="0"/>
          </a:p>
          <a:p>
            <a:endParaRPr lang="en-US" sz="600" dirty="0"/>
          </a:p>
          <a:p>
            <a:r>
              <a:rPr lang="en-US" sz="600" dirty="0" err="1"/>
              <a:t>Titchenell</a:t>
            </a:r>
            <a:r>
              <a:rPr lang="en-US" sz="600" dirty="0"/>
              <a:t>, P. M., &amp; </a:t>
            </a:r>
            <a:r>
              <a:rPr lang="en-US" sz="600" dirty="0" err="1"/>
              <a:t>Antonetti</a:t>
            </a:r>
            <a:r>
              <a:rPr lang="en-US" sz="600" dirty="0"/>
              <a:t>, D. A. (2013). Using the past to inform the future: anti-VEGF therapy as a road map to develop novel therapies for diabetic retinopathy. </a:t>
            </a:r>
            <a:r>
              <a:rPr lang="en-US" sz="600" i="1" dirty="0"/>
              <a:t>Diabetes</a:t>
            </a:r>
            <a:r>
              <a:rPr lang="en-US" sz="600" dirty="0"/>
              <a:t>, </a:t>
            </a:r>
            <a:r>
              <a:rPr lang="en-US" sz="600" i="1" dirty="0"/>
              <a:t>62</a:t>
            </a:r>
            <a:r>
              <a:rPr lang="en-US" sz="600" dirty="0"/>
              <a:t>(6), 1808-1815.</a:t>
            </a:r>
          </a:p>
        </p:txBody>
      </p:sp>
      <p:cxnSp>
        <p:nvCxnSpPr>
          <p:cNvPr id="50" name="Straight Connector 49"/>
          <p:cNvCxnSpPr/>
          <p:nvPr/>
        </p:nvCxnSpPr>
        <p:spPr>
          <a:xfrm>
            <a:off x="1651000" y="990600"/>
            <a:ext cx="8690" cy="566457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1676432" y="1672034"/>
            <a:ext cx="1600168" cy="3077766"/>
          </a:xfrm>
          <a:prstGeom prst="rect">
            <a:avLst/>
          </a:prstGeom>
          <a:noFill/>
        </p:spPr>
        <p:txBody>
          <a:bodyPr wrap="square" rtlCol="0">
            <a:spAutoFit/>
          </a:bodyPr>
          <a:lstStyle/>
          <a:p>
            <a:pPr marL="119063" indent="-119063">
              <a:buFont typeface="Arial" panose="020B0604020202020204" pitchFamily="34" charset="0"/>
              <a:buChar char="•"/>
            </a:pPr>
            <a:r>
              <a:rPr lang="en-US" sz="800" dirty="0">
                <a:latin typeface="Cambria" panose="02040503050406030204" pitchFamily="18" charset="0"/>
              </a:rPr>
              <a:t>All patients with diabetes experience signs and symptoms at some point </a:t>
            </a:r>
            <a:r>
              <a:rPr lang="en-US" sz="800" dirty="0" smtClean="0">
                <a:latin typeface="Cambria" panose="02040503050406030204" pitchFamily="18" charset="0"/>
              </a:rPr>
              <a:t>due </a:t>
            </a:r>
            <a:r>
              <a:rPr lang="en-US" sz="800" dirty="0">
                <a:latin typeface="Cambria" panose="02040503050406030204" pitchFamily="18" charset="0"/>
              </a:rPr>
              <a:t>to the pathophysiological process and the fact that the retina is so vascular </a:t>
            </a:r>
          </a:p>
          <a:p>
            <a:pPr marL="119063" indent="-119063">
              <a:buFont typeface="Arial" panose="020B0604020202020204" pitchFamily="34" charset="0"/>
              <a:buChar char="•"/>
            </a:pPr>
            <a:r>
              <a:rPr lang="en-US" sz="800" dirty="0" smtClean="0">
                <a:latin typeface="Cambria" panose="02040503050406030204" pitchFamily="18" charset="0"/>
              </a:rPr>
              <a:t>The symptoms usually effect both eyes and become clinically identifiable in the advanced stages of the disease</a:t>
            </a:r>
          </a:p>
          <a:p>
            <a:pPr marL="119063" indent="-119063">
              <a:buFont typeface="Arial" panose="020B0604020202020204" pitchFamily="34" charset="0"/>
              <a:buChar char="•"/>
            </a:pPr>
            <a:r>
              <a:rPr lang="en-US" sz="800" dirty="0">
                <a:latin typeface="Cambria" panose="02040503050406030204" pitchFamily="18" charset="0"/>
              </a:rPr>
              <a:t>Symptoms may start slow and gradual decrease in visual acuity, spots or floaters,  blurred vision, </a:t>
            </a:r>
            <a:r>
              <a:rPr lang="en-US" sz="800" dirty="0" err="1">
                <a:latin typeface="Cambria" panose="02040503050406030204" pitchFamily="18" charset="0"/>
              </a:rPr>
              <a:t>metamorphosia</a:t>
            </a:r>
            <a:r>
              <a:rPr lang="en-US" sz="800" dirty="0">
                <a:latin typeface="Cambria" panose="02040503050406030204" pitchFamily="18" charset="0"/>
              </a:rPr>
              <a:t>, </a:t>
            </a:r>
            <a:r>
              <a:rPr lang="en-US" sz="800" dirty="0" smtClean="0">
                <a:latin typeface="Cambria" panose="02040503050406030204" pitchFamily="18" charset="0"/>
              </a:rPr>
              <a:t>impaired </a:t>
            </a:r>
            <a:r>
              <a:rPr lang="en-US" sz="800" dirty="0">
                <a:latin typeface="Cambria" panose="02040503050406030204" pitchFamily="18" charset="0"/>
              </a:rPr>
              <a:t>color in vision, fluctuation vision, and may escalate to vision </a:t>
            </a:r>
            <a:r>
              <a:rPr lang="en-US" sz="800" dirty="0" smtClean="0">
                <a:latin typeface="Cambria" panose="02040503050406030204" pitchFamily="18" charset="0"/>
              </a:rPr>
              <a:t>loss</a:t>
            </a:r>
          </a:p>
          <a:p>
            <a:pPr marL="119063" indent="-119063">
              <a:buFont typeface="Arial" panose="020B0604020202020204" pitchFamily="34" charset="0"/>
              <a:buChar char="•"/>
            </a:pPr>
            <a:r>
              <a:rPr lang="en-US" sz="800" dirty="0" smtClean="0">
                <a:latin typeface="Cambria" panose="02040503050406030204" pitchFamily="18" charset="0"/>
              </a:rPr>
              <a:t>Most </a:t>
            </a:r>
            <a:r>
              <a:rPr lang="en-US" sz="800" dirty="0">
                <a:latin typeface="Cambria" panose="02040503050406030204" pitchFamily="18" charset="0"/>
              </a:rPr>
              <a:t>patients get an eye exam at the time of diagnosis of diabetes</a:t>
            </a:r>
          </a:p>
          <a:p>
            <a:pPr marL="119063" indent="-119063">
              <a:buFont typeface="Arial" panose="020B0604020202020204" pitchFamily="34" charset="0"/>
              <a:buChar char="•"/>
            </a:pPr>
            <a:endParaRPr lang="en-US" sz="600" dirty="0">
              <a:latin typeface="Cambria" panose="02040503050406030204" pitchFamily="18" charset="0"/>
            </a:endParaRPr>
          </a:p>
          <a:p>
            <a:pPr marL="119063" indent="-119063">
              <a:buFont typeface="Arial" panose="020B0604020202020204" pitchFamily="34" charset="0"/>
              <a:buChar char="•"/>
            </a:pPr>
            <a:endParaRPr lang="en-US" sz="600" dirty="0">
              <a:latin typeface="Cambria" panose="02040503050406030204" pitchFamily="18" charset="0"/>
            </a:endParaRPr>
          </a:p>
          <a:p>
            <a:endParaRPr lang="en-US" sz="600" dirty="0">
              <a:latin typeface="Cambria" panose="02040503050406030204" pitchFamily="18" charset="0"/>
            </a:endParaRPr>
          </a:p>
        </p:txBody>
      </p:sp>
      <p:cxnSp>
        <p:nvCxnSpPr>
          <p:cNvPr id="61" name="Straight Connector 60"/>
          <p:cNvCxnSpPr/>
          <p:nvPr/>
        </p:nvCxnSpPr>
        <p:spPr>
          <a:xfrm>
            <a:off x="10422467" y="5613400"/>
            <a:ext cx="162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0" y="552663"/>
            <a:ext cx="12191999" cy="276999"/>
          </a:xfrm>
          <a:prstGeom prst="rect">
            <a:avLst/>
          </a:prstGeom>
          <a:noFill/>
        </p:spPr>
        <p:txBody>
          <a:bodyPr wrap="square" rtlCol="0">
            <a:spAutoFit/>
          </a:bodyPr>
          <a:lstStyle/>
          <a:p>
            <a:pPr>
              <a:tabLst>
                <a:tab pos="6003925" algn="ctr"/>
                <a:tab pos="11999913" algn="r"/>
              </a:tabLst>
            </a:pPr>
            <a:r>
              <a:rPr lang="en-US" sz="1200" dirty="0" smtClean="0"/>
              <a:t>	</a:t>
            </a:r>
            <a:r>
              <a:rPr lang="en-US" sz="1200" i="1" dirty="0" smtClean="0"/>
              <a:t>Otterbein University, Westerville, Ohio</a:t>
            </a:r>
            <a:r>
              <a:rPr lang="en-US" sz="1200" dirty="0" smtClean="0"/>
              <a:t>	</a:t>
            </a:r>
            <a:endParaRPr lang="en-US" sz="1200" dirty="0"/>
          </a:p>
        </p:txBody>
      </p:sp>
      <p:sp>
        <p:nvSpPr>
          <p:cNvPr id="32" name="Rectangle 31"/>
          <p:cNvSpPr/>
          <p:nvPr/>
        </p:nvSpPr>
        <p:spPr>
          <a:xfrm>
            <a:off x="127000" y="850900"/>
            <a:ext cx="12013935" cy="5936727"/>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47865" y="5627251"/>
            <a:ext cx="1540933" cy="1014482"/>
          </a:xfrm>
          <a:prstGeom prst="rect">
            <a:avLst/>
          </a:prstGeom>
        </p:spPr>
      </p:pic>
      <p:cxnSp>
        <p:nvCxnSpPr>
          <p:cNvPr id="53" name="Straight Connector 52"/>
          <p:cNvCxnSpPr/>
          <p:nvPr/>
        </p:nvCxnSpPr>
        <p:spPr>
          <a:xfrm>
            <a:off x="4686300" y="965200"/>
            <a:ext cx="25400" cy="56769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5143500" y="3568701"/>
            <a:ext cx="2841859" cy="276999"/>
          </a:xfrm>
          <a:prstGeom prst="rect">
            <a:avLst/>
          </a:prstGeom>
          <a:noFill/>
        </p:spPr>
        <p:txBody>
          <a:bodyPr wrap="square" rtlCol="0">
            <a:spAutoFit/>
          </a:bodyPr>
          <a:lstStyle/>
          <a:p>
            <a:r>
              <a:rPr lang="en-US" sz="600" b="1" i="1" dirty="0" smtClean="0">
                <a:latin typeface="Cambria" panose="02040503050406030204" pitchFamily="18" charset="0"/>
              </a:rPr>
              <a:t>Table 1. </a:t>
            </a:r>
            <a:r>
              <a:rPr lang="en-US" sz="600" b="1" i="1" dirty="0" smtClean="0">
                <a:latin typeface="Cambria" panose="02040503050406030204" pitchFamily="18" charset="0"/>
              </a:rPr>
              <a:t>Above is an illustration of the difference between a normal appearing retina and a retina effected by diabetic retinopathy. </a:t>
            </a:r>
            <a:endParaRPr lang="en-US" sz="600" b="1" i="1" dirty="0">
              <a:latin typeface="Cambria" panose="02040503050406030204" pitchFamily="18" charset="0"/>
            </a:endParaRPr>
          </a:p>
        </p:txBody>
      </p:sp>
      <p:cxnSp>
        <p:nvCxnSpPr>
          <p:cNvPr id="70" name="Straight Connector 69"/>
          <p:cNvCxnSpPr/>
          <p:nvPr/>
        </p:nvCxnSpPr>
        <p:spPr>
          <a:xfrm>
            <a:off x="10346759" y="969013"/>
            <a:ext cx="0" cy="578051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8428198" y="973566"/>
            <a:ext cx="0" cy="578051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2" name="Rectangle 81"/>
          <p:cNvSpPr/>
          <p:nvPr/>
        </p:nvSpPr>
        <p:spPr>
          <a:xfrm>
            <a:off x="1615651" y="1109062"/>
            <a:ext cx="3097031" cy="307777"/>
          </a:xfrm>
          <a:prstGeom prst="rect">
            <a:avLst/>
          </a:prstGeom>
        </p:spPr>
        <p:txBody>
          <a:bodyPr wrap="square">
            <a:spAutoFit/>
          </a:bodyPr>
          <a:lstStyle/>
          <a:p>
            <a:pPr algn="ctr"/>
            <a:r>
              <a:rPr lang="en-US" sz="1400" b="1" dirty="0" smtClean="0"/>
              <a:t>Signs &amp; Symptoms</a:t>
            </a:r>
            <a:endParaRPr lang="en-US" sz="1400" b="1" dirty="0"/>
          </a:p>
        </p:txBody>
      </p:sp>
      <p:sp>
        <p:nvSpPr>
          <p:cNvPr id="90" name="TextBox 89"/>
          <p:cNvSpPr txBox="1"/>
          <p:nvPr/>
        </p:nvSpPr>
        <p:spPr>
          <a:xfrm>
            <a:off x="8593904" y="1288264"/>
            <a:ext cx="1642296" cy="5139871"/>
          </a:xfrm>
          <a:prstGeom prst="rect">
            <a:avLst/>
          </a:prstGeom>
          <a:noFill/>
        </p:spPr>
        <p:txBody>
          <a:bodyPr wrap="square" rtlCol="0">
            <a:spAutoFit/>
          </a:bodyPr>
          <a:lstStyle/>
          <a:p>
            <a:pPr indent="115888"/>
            <a:r>
              <a:rPr lang="en-US" sz="800" dirty="0">
                <a:latin typeface="Cambria"/>
                <a:cs typeface="Cambria"/>
              </a:rPr>
              <a:t>The significance in the pathophysiology surrounding DR plays a role when treating the disease itself. Most common treatment is to maintain normal glucose levels and minimize hyperglycemia. All </a:t>
            </a:r>
            <a:r>
              <a:rPr lang="en-US" sz="800" dirty="0" err="1">
                <a:latin typeface="Cambria"/>
                <a:cs typeface="Cambria"/>
              </a:rPr>
              <a:t>microvascular</a:t>
            </a:r>
            <a:r>
              <a:rPr lang="en-US" sz="800" dirty="0">
                <a:latin typeface="Cambria"/>
                <a:cs typeface="Cambria"/>
              </a:rPr>
              <a:t> issues in the eye are solely related to leaky vessels and are ultimately caused by hyperglycemia (</a:t>
            </a:r>
            <a:r>
              <a:rPr lang="en-US" sz="800" dirty="0" err="1">
                <a:latin typeface="Cambria"/>
                <a:cs typeface="Cambria"/>
              </a:rPr>
              <a:t>Matteucci</a:t>
            </a:r>
            <a:r>
              <a:rPr lang="en-US" sz="800" dirty="0">
                <a:latin typeface="Cambria"/>
                <a:cs typeface="Cambria"/>
              </a:rPr>
              <a:t> et al., 2015). After attempting to prevent the cause, patients can typically receive laser treatment before the retina is severely damaged. Patients can also receive injections of corticosteroids or anti-VEGF (vascular endothelial growth factor) into the eye to help shrink new blood vessels and aid with inflammation (</a:t>
            </a:r>
            <a:r>
              <a:rPr lang="en-US" sz="800" dirty="0" err="1">
                <a:latin typeface="Cambria"/>
                <a:cs typeface="Cambria"/>
              </a:rPr>
              <a:t>Titchenell</a:t>
            </a:r>
            <a:r>
              <a:rPr lang="en-US" sz="800" dirty="0">
                <a:latin typeface="Cambria"/>
                <a:cs typeface="Cambria"/>
              </a:rPr>
              <a:t> &amp; </a:t>
            </a:r>
            <a:r>
              <a:rPr lang="en-US" sz="800" dirty="0" err="1">
                <a:latin typeface="Cambria"/>
                <a:cs typeface="Cambria"/>
              </a:rPr>
              <a:t>Antonetti</a:t>
            </a:r>
            <a:r>
              <a:rPr lang="en-US" sz="800" dirty="0">
                <a:latin typeface="Cambria"/>
                <a:cs typeface="Cambria"/>
              </a:rPr>
              <a:t>, 2013). </a:t>
            </a:r>
            <a:endParaRPr lang="en-US" sz="800" dirty="0" smtClean="0">
              <a:latin typeface="Cambria"/>
              <a:cs typeface="Cambria"/>
            </a:endParaRPr>
          </a:p>
          <a:p>
            <a:pPr indent="115888"/>
            <a:endParaRPr lang="en-US" sz="800" dirty="0" smtClean="0">
              <a:latin typeface="Cambria"/>
              <a:cs typeface="Cambria"/>
            </a:endParaRPr>
          </a:p>
          <a:p>
            <a:pPr indent="115888"/>
            <a:r>
              <a:rPr lang="en-US" sz="800" dirty="0" smtClean="0">
                <a:latin typeface="Cambria"/>
                <a:cs typeface="Cambria"/>
              </a:rPr>
              <a:t>Like </a:t>
            </a:r>
            <a:r>
              <a:rPr lang="en-US" sz="800" dirty="0">
                <a:latin typeface="Cambria"/>
                <a:cs typeface="Cambria"/>
              </a:rPr>
              <a:t>most circumstances, nurses play a vital role in education. First and foremost, nurses should educate the diabetic population to take medications as prescribed, stay physically active, and eat a nutritional diet. These three components of a healthy lifestyle will help control diabetes and as a result, slow down the progression of DR. Lastly, nurses can help make recommendations to low vision and rehabilitation services and suggest strategies that may help make the most of the remaining vision. </a:t>
            </a:r>
            <a:endParaRPr lang="en-US" sz="600" dirty="0" smtClean="0">
              <a:latin typeface="Cambria"/>
              <a:cs typeface="Cambria"/>
            </a:endParaRPr>
          </a:p>
        </p:txBody>
      </p:sp>
      <p:sp>
        <p:nvSpPr>
          <p:cNvPr id="7" name="TextBox 6"/>
          <p:cNvSpPr txBox="1"/>
          <p:nvPr/>
        </p:nvSpPr>
        <p:spPr>
          <a:xfrm>
            <a:off x="3162300" y="1498600"/>
            <a:ext cx="1595966" cy="2954656"/>
          </a:xfrm>
          <a:prstGeom prst="rect">
            <a:avLst/>
          </a:prstGeom>
          <a:noFill/>
        </p:spPr>
        <p:txBody>
          <a:bodyPr wrap="square" rtlCol="0">
            <a:spAutoFit/>
          </a:bodyPr>
          <a:lstStyle/>
          <a:p>
            <a:endParaRPr lang="en-US" sz="600" dirty="0">
              <a:latin typeface="Cambria" panose="02040503050406030204" pitchFamily="18" charset="0"/>
            </a:endParaRPr>
          </a:p>
          <a:p>
            <a:endParaRPr lang="en-US" sz="600" dirty="0" smtClean="0">
              <a:latin typeface="Cambria" panose="02040503050406030204" pitchFamily="18" charset="0"/>
            </a:endParaRPr>
          </a:p>
          <a:p>
            <a:endParaRPr lang="en-US" sz="800" dirty="0">
              <a:latin typeface="Cambria" panose="02040503050406030204" pitchFamily="18" charset="0"/>
            </a:endParaRPr>
          </a:p>
          <a:p>
            <a:pPr marL="119063" indent="-119063">
              <a:buFont typeface="Arial" panose="020B0604020202020204" pitchFamily="34" charset="0"/>
              <a:buChar char="•"/>
            </a:pPr>
            <a:r>
              <a:rPr lang="en-US" sz="800" dirty="0" smtClean="0">
                <a:latin typeface="Cambria" panose="02040503050406030204" pitchFamily="18" charset="0"/>
              </a:rPr>
              <a:t>Patients also follow up with an optometrist  yearly for an eye exam and dilation of the fundus</a:t>
            </a:r>
            <a:endParaRPr lang="en-US" sz="800" dirty="0">
              <a:latin typeface="Cambria" panose="02040503050406030204" pitchFamily="18" charset="0"/>
            </a:endParaRPr>
          </a:p>
          <a:p>
            <a:pPr marL="119063" indent="-119063">
              <a:buFont typeface="Arial" panose="020B0604020202020204" pitchFamily="34" charset="0"/>
              <a:buChar char="•"/>
            </a:pPr>
            <a:r>
              <a:rPr lang="en-US" sz="800" dirty="0" smtClean="0">
                <a:latin typeface="Cambria" panose="02040503050406030204" pitchFamily="18" charset="0"/>
              </a:rPr>
              <a:t>Signs upon eye exams include </a:t>
            </a:r>
            <a:r>
              <a:rPr lang="en-US" sz="800" dirty="0" err="1" smtClean="0">
                <a:latin typeface="Cambria" panose="02040503050406030204" pitchFamily="18" charset="0"/>
              </a:rPr>
              <a:t>microaneurysms</a:t>
            </a:r>
            <a:r>
              <a:rPr lang="en-US" sz="800" dirty="0" smtClean="0">
                <a:latin typeface="Cambria" panose="02040503050406030204" pitchFamily="18" charset="0"/>
              </a:rPr>
              <a:t>, micro hemorrhages, retinal edema, cotton-wool spots, venous loops or bleeding, capillary remodeling, and macular edema</a:t>
            </a:r>
            <a:endParaRPr lang="en-US" sz="800" dirty="0">
              <a:latin typeface="Cambria" panose="02040503050406030204" pitchFamily="18" charset="0"/>
            </a:endParaRPr>
          </a:p>
          <a:p>
            <a:pPr marL="119063" indent="-119063">
              <a:buFont typeface="Arial" panose="020B0604020202020204" pitchFamily="34" charset="0"/>
              <a:buChar char="•"/>
            </a:pPr>
            <a:r>
              <a:rPr lang="en-US" sz="800" dirty="0" smtClean="0">
                <a:latin typeface="Cambria" panose="02040503050406030204" pitchFamily="18" charset="0"/>
              </a:rPr>
              <a:t>During pupil dilation, patients are also measured with tonometry to measure pressure inside the eye</a:t>
            </a:r>
            <a:endParaRPr lang="en-US" sz="800" dirty="0">
              <a:latin typeface="Cambria" panose="02040503050406030204" pitchFamily="18" charset="0"/>
            </a:endParaRPr>
          </a:p>
          <a:p>
            <a:pPr marL="119063" indent="-119063">
              <a:buFont typeface="Arial" panose="020B0604020202020204" pitchFamily="34" charset="0"/>
              <a:buChar char="•"/>
            </a:pPr>
            <a:r>
              <a:rPr lang="en-US" sz="800" dirty="0">
                <a:latin typeface="Cambria" panose="02040503050406030204" pitchFamily="18" charset="0"/>
              </a:rPr>
              <a:t>O</a:t>
            </a:r>
            <a:r>
              <a:rPr lang="en-US" sz="800" dirty="0" smtClean="0">
                <a:latin typeface="Cambria" panose="02040503050406030204" pitchFamily="18" charset="0"/>
              </a:rPr>
              <a:t>ptical </a:t>
            </a:r>
            <a:r>
              <a:rPr lang="en-US" sz="800" dirty="0">
                <a:latin typeface="Cambria" panose="02040503050406030204" pitchFamily="18" charset="0"/>
              </a:rPr>
              <a:t>coherence tomography (OCT</a:t>
            </a:r>
            <a:r>
              <a:rPr lang="en-US" sz="800" dirty="0" smtClean="0">
                <a:latin typeface="Cambria" panose="02040503050406030204" pitchFamily="18" charset="0"/>
              </a:rPr>
              <a:t>) is also completed and assesses the tissue inside the eye for damage </a:t>
            </a:r>
            <a:endParaRPr lang="en-US" sz="800" dirty="0">
              <a:latin typeface="Cambria" panose="02040503050406030204" pitchFamily="18" charset="0"/>
            </a:endParaRPr>
          </a:p>
          <a:p>
            <a:endParaRPr lang="en-US" sz="600" dirty="0"/>
          </a:p>
        </p:txBody>
      </p:sp>
      <p:sp>
        <p:nvSpPr>
          <p:cNvPr id="14" name="TextBox 13"/>
          <p:cNvSpPr txBox="1"/>
          <p:nvPr/>
        </p:nvSpPr>
        <p:spPr>
          <a:xfrm>
            <a:off x="5033432" y="4366267"/>
            <a:ext cx="3145367" cy="1938992"/>
          </a:xfrm>
          <a:prstGeom prst="rect">
            <a:avLst/>
          </a:prstGeom>
          <a:noFill/>
        </p:spPr>
        <p:txBody>
          <a:bodyPr wrap="square" rtlCol="0">
            <a:spAutoFit/>
          </a:bodyPr>
          <a:lstStyle/>
          <a:p>
            <a:r>
              <a:rPr lang="en-US" sz="800" dirty="0"/>
              <a:t> </a:t>
            </a:r>
            <a:r>
              <a:rPr lang="en-US" sz="800" dirty="0" smtClean="0"/>
              <a:t>       </a:t>
            </a:r>
            <a:r>
              <a:rPr lang="en-US" sz="800" dirty="0" smtClean="0">
                <a:latin typeface="Cambria"/>
                <a:cs typeface="Cambria"/>
              </a:rPr>
              <a:t>The </a:t>
            </a:r>
            <a:r>
              <a:rPr lang="en-US" sz="800" dirty="0">
                <a:latin typeface="Cambria"/>
                <a:cs typeface="Cambria"/>
              </a:rPr>
              <a:t>underlying cause of DR roots to diabetic </a:t>
            </a:r>
            <a:r>
              <a:rPr lang="en-US" sz="800" dirty="0" err="1">
                <a:latin typeface="Cambria"/>
                <a:cs typeface="Cambria"/>
              </a:rPr>
              <a:t>microvascular</a:t>
            </a:r>
            <a:r>
              <a:rPr lang="en-US" sz="800" dirty="0">
                <a:latin typeface="Cambria"/>
                <a:cs typeface="Cambria"/>
              </a:rPr>
              <a:t> complications. After time, hyperglycemia prerequisites for vessel leakage due to increased </a:t>
            </a:r>
            <a:r>
              <a:rPr lang="en-US" sz="800" dirty="0" err="1">
                <a:latin typeface="Cambria"/>
                <a:cs typeface="Cambria"/>
              </a:rPr>
              <a:t>microvascular</a:t>
            </a:r>
            <a:r>
              <a:rPr lang="en-US" sz="800" dirty="0">
                <a:latin typeface="Cambria"/>
                <a:cs typeface="Cambria"/>
              </a:rPr>
              <a:t> permeability, and </a:t>
            </a:r>
            <a:r>
              <a:rPr lang="en-US" sz="800" dirty="0" err="1">
                <a:latin typeface="Cambria"/>
                <a:cs typeface="Cambria"/>
              </a:rPr>
              <a:t>microaneurysm</a:t>
            </a:r>
            <a:r>
              <a:rPr lang="en-US" sz="800" dirty="0">
                <a:latin typeface="Cambria"/>
                <a:cs typeface="Cambria"/>
              </a:rPr>
              <a:t> formation. As the disease progresses, endothelial cell hyperplasia forms and </a:t>
            </a:r>
            <a:r>
              <a:rPr lang="en-US" sz="800" dirty="0" err="1">
                <a:latin typeface="Cambria"/>
                <a:cs typeface="Cambria"/>
              </a:rPr>
              <a:t>pericyte</a:t>
            </a:r>
            <a:r>
              <a:rPr lang="en-US" sz="800" dirty="0">
                <a:latin typeface="Cambria"/>
                <a:cs typeface="Cambria"/>
              </a:rPr>
              <a:t> degenerations occurs. As a result, </a:t>
            </a:r>
            <a:r>
              <a:rPr lang="en-US" sz="800" dirty="0" err="1">
                <a:latin typeface="Cambria"/>
                <a:cs typeface="Cambria"/>
              </a:rPr>
              <a:t>acellular</a:t>
            </a:r>
            <a:r>
              <a:rPr lang="en-US" sz="800" dirty="0">
                <a:latin typeface="Cambria"/>
                <a:cs typeface="Cambria"/>
              </a:rPr>
              <a:t> capillaries intervene, decreasing blood supply and consequently, ischemia occurs and growth of fragile and leaky blood vessels leads to severe vision loss (</a:t>
            </a:r>
            <a:r>
              <a:rPr lang="en-US" sz="800" dirty="0" err="1">
                <a:latin typeface="Cambria"/>
                <a:cs typeface="Cambria"/>
              </a:rPr>
              <a:t>Matteucci</a:t>
            </a:r>
            <a:r>
              <a:rPr lang="en-US" sz="800" dirty="0">
                <a:latin typeface="Cambria"/>
                <a:cs typeface="Cambria"/>
              </a:rPr>
              <a:t> et al., 2015). </a:t>
            </a:r>
          </a:p>
          <a:p>
            <a:r>
              <a:rPr lang="en-US" sz="800" dirty="0">
                <a:latin typeface="Cambria"/>
                <a:cs typeface="Cambria"/>
              </a:rPr>
              <a:t> </a:t>
            </a:r>
            <a:r>
              <a:rPr lang="en-US" sz="800" dirty="0" smtClean="0">
                <a:latin typeface="Cambria"/>
                <a:cs typeface="Cambria"/>
              </a:rPr>
              <a:t>       According </a:t>
            </a:r>
            <a:r>
              <a:rPr lang="en-US" sz="800" dirty="0">
                <a:latin typeface="Cambria"/>
                <a:cs typeface="Cambria"/>
              </a:rPr>
              <a:t>to </a:t>
            </a:r>
            <a:r>
              <a:rPr lang="en-US" sz="800" dirty="0" err="1">
                <a:latin typeface="Cambria"/>
                <a:cs typeface="Cambria"/>
              </a:rPr>
              <a:t>Matteucci</a:t>
            </a:r>
            <a:r>
              <a:rPr lang="en-US" sz="800" dirty="0">
                <a:latin typeface="Cambria"/>
                <a:cs typeface="Cambria"/>
              </a:rPr>
              <a:t> et al. (2015), it is now apparent that the </a:t>
            </a:r>
            <a:r>
              <a:rPr lang="en-US" sz="800" dirty="0" err="1">
                <a:latin typeface="Cambria"/>
                <a:cs typeface="Cambria"/>
              </a:rPr>
              <a:t>neuroglial</a:t>
            </a:r>
            <a:r>
              <a:rPr lang="en-US" sz="800" dirty="0">
                <a:latin typeface="Cambria"/>
                <a:cs typeface="Cambria"/>
              </a:rPr>
              <a:t> components of the retina are affected before any retinal vasculature is involved. This deliberation stems from observation that deficits of the neural retina may be found in absence of retinal </a:t>
            </a:r>
            <a:r>
              <a:rPr lang="en-US" sz="800" dirty="0" err="1">
                <a:latin typeface="Cambria"/>
                <a:cs typeface="Cambria"/>
              </a:rPr>
              <a:t>microvessel</a:t>
            </a:r>
            <a:r>
              <a:rPr lang="en-US" sz="800" dirty="0">
                <a:latin typeface="Cambria"/>
                <a:cs typeface="Cambria"/>
              </a:rPr>
              <a:t> damage, although it cannot excluded that damage to the vasculature may have already began at a microscopic level before noticeable signs of leakage or hemorrhage. </a:t>
            </a:r>
          </a:p>
        </p:txBody>
      </p:sp>
      <p:pic>
        <p:nvPicPr>
          <p:cNvPr id="17" name="Picture 16"/>
          <p:cNvPicPr>
            <a:picLocks noChangeAspect="1"/>
          </p:cNvPicPr>
          <p:nvPr/>
        </p:nvPicPr>
        <p:blipFill>
          <a:blip r:embed="rId3"/>
          <a:stretch>
            <a:fillRect/>
          </a:stretch>
        </p:blipFill>
        <p:spPr>
          <a:xfrm>
            <a:off x="4804205" y="1270000"/>
            <a:ext cx="3502956" cy="2197100"/>
          </a:xfrm>
          <a:prstGeom prst="rect">
            <a:avLst/>
          </a:prstGeom>
        </p:spPr>
      </p:pic>
      <p:sp>
        <p:nvSpPr>
          <p:cNvPr id="73" name="Rectangle 72"/>
          <p:cNvSpPr/>
          <p:nvPr/>
        </p:nvSpPr>
        <p:spPr>
          <a:xfrm>
            <a:off x="1666451" y="4576162"/>
            <a:ext cx="3097031" cy="523220"/>
          </a:xfrm>
          <a:prstGeom prst="rect">
            <a:avLst/>
          </a:prstGeom>
        </p:spPr>
        <p:txBody>
          <a:bodyPr wrap="square">
            <a:spAutoFit/>
          </a:bodyPr>
          <a:lstStyle/>
          <a:p>
            <a:pPr algn="ctr"/>
            <a:r>
              <a:rPr lang="en-US" sz="1400" b="1" dirty="0" smtClean="0"/>
              <a:t>Non-proliferative vs. Proliferative Diabetic Retinopathy</a:t>
            </a:r>
            <a:endParaRPr lang="en-US" sz="1400" b="1" dirty="0"/>
          </a:p>
        </p:txBody>
      </p:sp>
      <p:sp>
        <p:nvSpPr>
          <p:cNvPr id="74" name="TextBox 73"/>
          <p:cNvSpPr txBox="1"/>
          <p:nvPr/>
        </p:nvSpPr>
        <p:spPr>
          <a:xfrm>
            <a:off x="1828800" y="5042118"/>
            <a:ext cx="2705099" cy="1938992"/>
          </a:xfrm>
          <a:prstGeom prst="rect">
            <a:avLst/>
          </a:prstGeom>
          <a:noFill/>
        </p:spPr>
        <p:txBody>
          <a:bodyPr wrap="square" rtlCol="0">
            <a:spAutoFit/>
          </a:bodyPr>
          <a:lstStyle/>
          <a:p>
            <a:pPr marL="171450" indent="-171450">
              <a:buFont typeface="Arial"/>
              <a:buChar char="•"/>
            </a:pPr>
            <a:r>
              <a:rPr lang="en-US" sz="800" dirty="0"/>
              <a:t> </a:t>
            </a:r>
            <a:r>
              <a:rPr lang="en-US" sz="800" dirty="0" smtClean="0"/>
              <a:t>Non-proliferative Diabetic Retinopathy:  </a:t>
            </a:r>
          </a:p>
          <a:p>
            <a:pPr marL="628650" lvl="1" indent="-171450">
              <a:buFont typeface="Arial"/>
              <a:buChar char="•"/>
            </a:pPr>
            <a:r>
              <a:rPr lang="en-US" sz="800" dirty="0" smtClean="0"/>
              <a:t>Symptoms may be mild or nonexistent</a:t>
            </a:r>
          </a:p>
          <a:p>
            <a:pPr marL="628650" lvl="1" indent="-171450">
              <a:buFont typeface="Arial"/>
              <a:buChar char="•"/>
            </a:pPr>
            <a:r>
              <a:rPr lang="en-US" sz="800" dirty="0" smtClean="0"/>
              <a:t>Blood vessels and retina are weakened</a:t>
            </a:r>
          </a:p>
          <a:p>
            <a:pPr marL="628650" lvl="1" indent="-171450">
              <a:buFont typeface="Arial"/>
              <a:buChar char="•"/>
            </a:pPr>
            <a:r>
              <a:rPr lang="en-US" sz="800" dirty="0" err="1" smtClean="0"/>
              <a:t>Microaneurysms</a:t>
            </a:r>
            <a:r>
              <a:rPr lang="en-US" sz="800" dirty="0" smtClean="0"/>
              <a:t> may begin to form and begin to leak</a:t>
            </a:r>
          </a:p>
          <a:p>
            <a:pPr marL="628650" lvl="1" indent="-171450">
              <a:buFont typeface="Arial"/>
              <a:buChar char="•"/>
            </a:pPr>
            <a:r>
              <a:rPr lang="en-US" sz="800" dirty="0" smtClean="0"/>
              <a:t>Edema may begin as a result to leakage</a:t>
            </a:r>
            <a:endParaRPr lang="en-US" sz="800" dirty="0">
              <a:latin typeface="Cambria"/>
              <a:cs typeface="Cambria"/>
            </a:endParaRPr>
          </a:p>
          <a:p>
            <a:pPr marL="171450" indent="-171450">
              <a:buFont typeface="Arial"/>
              <a:buChar char="•"/>
            </a:pPr>
            <a:r>
              <a:rPr lang="en-US" sz="800" dirty="0" smtClean="0">
                <a:latin typeface="Cambria"/>
                <a:cs typeface="Cambria"/>
              </a:rPr>
              <a:t>Proliferative Diabetic Retinopathy: </a:t>
            </a:r>
          </a:p>
          <a:p>
            <a:pPr marL="628650" lvl="1" indent="-171450">
              <a:buFont typeface="Arial"/>
              <a:buChar char="•"/>
            </a:pPr>
            <a:r>
              <a:rPr lang="en-US" sz="800" dirty="0" smtClean="0">
                <a:latin typeface="Cambria"/>
                <a:cs typeface="Cambria"/>
              </a:rPr>
              <a:t>Considered the more advanced stage of DR</a:t>
            </a:r>
          </a:p>
          <a:p>
            <a:pPr marL="628650" lvl="1" indent="-171450">
              <a:buFont typeface="Arial"/>
              <a:buChar char="•"/>
            </a:pPr>
            <a:r>
              <a:rPr lang="en-US" sz="800" dirty="0" smtClean="0">
                <a:latin typeface="Cambria"/>
                <a:cs typeface="Cambria"/>
              </a:rPr>
              <a:t>At this stage ischemia begins to evolve </a:t>
            </a:r>
          </a:p>
          <a:p>
            <a:pPr marL="628650" lvl="1" indent="-171450">
              <a:buFont typeface="Arial"/>
              <a:buChar char="•"/>
            </a:pPr>
            <a:r>
              <a:rPr lang="en-US" sz="800" dirty="0" smtClean="0">
                <a:latin typeface="Cambria"/>
                <a:cs typeface="Cambria"/>
              </a:rPr>
              <a:t>More weakened blood vessel form and fill the eye</a:t>
            </a:r>
          </a:p>
          <a:p>
            <a:pPr marL="628650" lvl="1" indent="-171450">
              <a:buFont typeface="Arial"/>
              <a:buChar char="•"/>
            </a:pPr>
            <a:r>
              <a:rPr lang="en-US" sz="800" dirty="0">
                <a:latin typeface="Cambria"/>
                <a:cs typeface="Cambria"/>
              </a:rPr>
              <a:t>Ischemia causes vision loss due to lack of oxygen</a:t>
            </a:r>
          </a:p>
          <a:p>
            <a:pPr marL="628650" lvl="1" indent="-171450">
              <a:buFont typeface="Arial"/>
              <a:buChar char="•"/>
            </a:pPr>
            <a:endParaRPr lang="en-US" sz="800" dirty="0" smtClean="0">
              <a:latin typeface="Cambria"/>
              <a:cs typeface="Cambria"/>
            </a:endParaRPr>
          </a:p>
          <a:p>
            <a:pPr marL="628650" lvl="1" indent="-171450">
              <a:buFont typeface="Arial"/>
              <a:buChar char="•"/>
            </a:pPr>
            <a:endParaRPr lang="en-US" sz="800" dirty="0">
              <a:latin typeface="Cambria"/>
              <a:cs typeface="Cambria"/>
            </a:endParaRPr>
          </a:p>
        </p:txBody>
      </p:sp>
    </p:spTree>
    <p:extLst>
      <p:ext uri="{BB962C8B-B14F-4D97-AF65-F5344CB8AC3E}">
        <p14:creationId xmlns:p14="http://schemas.microsoft.com/office/powerpoint/2010/main" val="348187538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538</TotalTime>
  <Words>1290</Words>
  <Application>Microsoft Macintosh PowerPoint</Application>
  <PresentationFormat>Custom</PresentationFormat>
  <Paragraphs>65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Otterbein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Chovan, John</dc:creator>
  <cp:lastModifiedBy>Tara Smith</cp:lastModifiedBy>
  <cp:revision>56</cp:revision>
  <dcterms:created xsi:type="dcterms:W3CDTF">2014-10-09T18:51:19Z</dcterms:created>
  <dcterms:modified xsi:type="dcterms:W3CDTF">2016-07-29T00:32:08Z</dcterms:modified>
</cp:coreProperties>
</file>